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av" ContentType="audio/x-wav"/>
  <Default Extension="wmv" ContentType="video/x-ms-wmv"/>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6"/>
  </p:notesMasterIdLst>
  <p:handoutMasterIdLst>
    <p:handoutMasterId r:id="rId27"/>
  </p:handoutMasterIdLst>
  <p:sldIdLst>
    <p:sldId id="258" r:id="rId2"/>
    <p:sldId id="259" r:id="rId3"/>
    <p:sldId id="260" r:id="rId4"/>
    <p:sldId id="262" r:id="rId5"/>
    <p:sldId id="276" r:id="rId6"/>
    <p:sldId id="311" r:id="rId7"/>
    <p:sldId id="312" r:id="rId8"/>
    <p:sldId id="313" r:id="rId9"/>
    <p:sldId id="266" r:id="rId10"/>
    <p:sldId id="267" r:id="rId11"/>
    <p:sldId id="265" r:id="rId12"/>
    <p:sldId id="305" r:id="rId13"/>
    <p:sldId id="269" r:id="rId14"/>
    <p:sldId id="306" r:id="rId15"/>
    <p:sldId id="307" r:id="rId16"/>
    <p:sldId id="274" r:id="rId17"/>
    <p:sldId id="268" r:id="rId18"/>
    <p:sldId id="308" r:id="rId19"/>
    <p:sldId id="263" r:id="rId20"/>
    <p:sldId id="271" r:id="rId21"/>
    <p:sldId id="309" r:id="rId22"/>
    <p:sldId id="272" r:id="rId23"/>
    <p:sldId id="310" r:id="rId24"/>
    <p:sldId id="314" r:id="rId25"/>
  </p:sldIdLst>
  <p:sldSz cx="9144000" cy="6858000" type="screen4x3"/>
  <p:notesSz cx="7010400" cy="9296400"/>
  <p:custDataLst>
    <p:tags r:id="rId28"/>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87350" autoAdjust="0"/>
  </p:normalViewPr>
  <p:slideViewPr>
    <p:cSldViewPr>
      <p:cViewPr varScale="1">
        <p:scale>
          <a:sx n="114" d="100"/>
          <a:sy n="114" d="100"/>
        </p:scale>
        <p:origin x="2104" y="168"/>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gs" Target="tags/tag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handoutMaster" Target="handoutMasters/handoutMaster1.xml"/><Relationship Id="rId30"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sz="quarter" idx="1"/>
          </p:nvPr>
        </p:nvSpPr>
        <p:spPr>
          <a:xfrm>
            <a:off x="3970938" y="0"/>
            <a:ext cx="3037840" cy="464820"/>
          </a:xfrm>
          <a:prstGeom prst="rect">
            <a:avLst/>
          </a:prstGeom>
        </p:spPr>
        <p:txBody>
          <a:bodyPr vert="horz" lIns="93177" tIns="46589" rIns="93177" bIns="46589" rtlCol="0"/>
          <a:lstStyle>
            <a:lvl1pPr algn="r">
              <a:defRPr sz="1200"/>
            </a:lvl1pPr>
          </a:lstStyle>
          <a:p>
            <a:fld id="{263B1FE6-85B7-4B58-9AD2-C30A103DAE84}" type="datetimeFigureOut">
              <a:rPr lang="en-US" smtClean="0"/>
              <a:t>3/11/21</a:t>
            </a:fld>
            <a:endParaRPr lang="en-US"/>
          </a:p>
        </p:txBody>
      </p:sp>
      <p:sp>
        <p:nvSpPr>
          <p:cNvPr id="4" name="Footer Placeholder 3"/>
          <p:cNvSpPr>
            <a:spLocks noGrp="1"/>
          </p:cNvSpPr>
          <p:nvPr>
            <p:ph type="ftr" sz="quarter" idx="2"/>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a:p>
        </p:txBody>
      </p:sp>
      <p:sp>
        <p:nvSpPr>
          <p:cNvPr id="5" name="Slide Number Placeholder 4"/>
          <p:cNvSpPr>
            <a:spLocks noGrp="1"/>
          </p:cNvSpPr>
          <p:nvPr>
            <p:ph type="sldNum" sz="quarter" idx="3"/>
          </p:nvPr>
        </p:nvSpPr>
        <p:spPr>
          <a:xfrm>
            <a:off x="3970938" y="8829967"/>
            <a:ext cx="3037840" cy="464820"/>
          </a:xfrm>
          <a:prstGeom prst="rect">
            <a:avLst/>
          </a:prstGeom>
        </p:spPr>
        <p:txBody>
          <a:bodyPr vert="horz" lIns="93177" tIns="46589" rIns="93177" bIns="46589" rtlCol="0" anchor="b"/>
          <a:lstStyle>
            <a:lvl1pPr algn="r">
              <a:defRPr sz="1200"/>
            </a:lvl1pPr>
          </a:lstStyle>
          <a:p>
            <a:fld id="{D3F75677-6C22-4133-BCEC-33FE326E4DEE}" type="slidenum">
              <a:rPr lang="en-US" smtClean="0"/>
              <a:t>‹#›</a:t>
            </a:fld>
            <a:endParaRPr lang="en-US"/>
          </a:p>
        </p:txBody>
      </p:sp>
    </p:spTree>
    <p:extLst>
      <p:ext uri="{BB962C8B-B14F-4D97-AF65-F5344CB8AC3E}">
        <p14:creationId xmlns:p14="http://schemas.microsoft.com/office/powerpoint/2010/main" val="143947906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970338" y="0"/>
            <a:ext cx="3038475" cy="465138"/>
          </a:xfrm>
          <a:prstGeom prst="rect">
            <a:avLst/>
          </a:prstGeom>
        </p:spPr>
        <p:txBody>
          <a:bodyPr vert="horz" lIns="91440" tIns="45720" rIns="91440" bIns="45720" rtlCol="0"/>
          <a:lstStyle>
            <a:lvl1pPr algn="r">
              <a:defRPr sz="1200"/>
            </a:lvl1pPr>
          </a:lstStyle>
          <a:p>
            <a:fld id="{947402F6-1C29-4537-AE46-292C3B29599D}" type="datetimeFigureOut">
              <a:rPr lang="en-US" smtClean="0"/>
              <a:t>3/11/21</a:t>
            </a:fld>
            <a:endParaRPr lang="en-US"/>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701675" y="4416425"/>
            <a:ext cx="5607050" cy="4183063"/>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675"/>
            <a:ext cx="3038475" cy="465138"/>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970338" y="8829675"/>
            <a:ext cx="3038475" cy="465138"/>
          </a:xfrm>
          <a:prstGeom prst="rect">
            <a:avLst/>
          </a:prstGeom>
        </p:spPr>
        <p:txBody>
          <a:bodyPr vert="horz" lIns="91440" tIns="45720" rIns="91440" bIns="45720" rtlCol="0" anchor="b"/>
          <a:lstStyle>
            <a:lvl1pPr algn="r">
              <a:defRPr sz="1200"/>
            </a:lvl1pPr>
          </a:lstStyle>
          <a:p>
            <a:fld id="{5A906D69-4AA5-41DB-A119-75C49F5DE0B4}" type="slidenum">
              <a:rPr lang="en-US" smtClean="0"/>
              <a:t>‹#›</a:t>
            </a:fld>
            <a:endParaRPr lang="en-US"/>
          </a:p>
        </p:txBody>
      </p:sp>
    </p:spTree>
    <p:extLst>
      <p:ext uri="{BB962C8B-B14F-4D97-AF65-F5344CB8AC3E}">
        <p14:creationId xmlns:p14="http://schemas.microsoft.com/office/powerpoint/2010/main" val="40252717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dirty="0">
                <a:solidFill>
                  <a:prstClr val="black"/>
                </a:solidFill>
              </a:rPr>
              <a:t>If the server serves from the left third of the service area, the line judge on the serving team’s side shall move directly back and in line with the extension of the left sideline, out of the peripheral view of the server, until the ball is contacted for serve.  The line judge quickly moves back into base position.</a:t>
            </a:r>
            <a:r>
              <a:rPr lang="en-US" sz="1200" dirty="0">
                <a:solidFill>
                  <a:prstClr val="black"/>
                </a:solidFill>
              </a:rPr>
              <a:t> </a:t>
            </a:r>
            <a:endParaRPr lang="en-US" sz="2400" dirty="0">
              <a:solidFill>
                <a:prstClr val="black"/>
              </a:solidFill>
            </a:endParaRPr>
          </a:p>
          <a:p>
            <a:endParaRPr lang="en-US" dirty="0"/>
          </a:p>
        </p:txBody>
      </p:sp>
      <p:sp>
        <p:nvSpPr>
          <p:cNvPr id="4" name="Slide Number Placeholder 3"/>
          <p:cNvSpPr>
            <a:spLocks noGrp="1"/>
          </p:cNvSpPr>
          <p:nvPr>
            <p:ph type="sldNum" sz="quarter" idx="10"/>
          </p:nvPr>
        </p:nvSpPr>
        <p:spPr/>
        <p:txBody>
          <a:bodyPr/>
          <a:lstStyle/>
          <a:p>
            <a:fld id="{5A906D69-4AA5-41DB-A119-75C49F5DE0B4}" type="slidenum">
              <a:rPr lang="en-US" smtClean="0"/>
              <a:t>12</a:t>
            </a:fld>
            <a:endParaRPr lang="en-US"/>
          </a:p>
        </p:txBody>
      </p:sp>
    </p:spTree>
    <p:extLst>
      <p:ext uri="{BB962C8B-B14F-4D97-AF65-F5344CB8AC3E}">
        <p14:creationId xmlns:p14="http://schemas.microsoft.com/office/powerpoint/2010/main" val="11132081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line judge moves to observe the end line during the serve.</a:t>
            </a:r>
          </a:p>
          <a:p>
            <a:r>
              <a:rPr lang="en-US" dirty="0"/>
              <a:t>The first video shows the position during a legal serve.</a:t>
            </a:r>
          </a:p>
          <a:p>
            <a:r>
              <a:rPr lang="en-US" dirty="0"/>
              <a:t>The second video shows a foot fault by the server and the line judge gives the proper signal.</a:t>
            </a:r>
          </a:p>
          <a:p>
            <a:endParaRPr lang="en-US" dirty="0"/>
          </a:p>
        </p:txBody>
      </p:sp>
      <p:sp>
        <p:nvSpPr>
          <p:cNvPr id="4" name="Slide Number Placeholder 3"/>
          <p:cNvSpPr>
            <a:spLocks noGrp="1"/>
          </p:cNvSpPr>
          <p:nvPr>
            <p:ph type="sldNum" sz="quarter" idx="10"/>
          </p:nvPr>
        </p:nvSpPr>
        <p:spPr/>
        <p:txBody>
          <a:bodyPr/>
          <a:lstStyle/>
          <a:p>
            <a:fld id="{5A906D69-4AA5-41DB-A119-75C49F5DE0B4}" type="slidenum">
              <a:rPr lang="en-US" smtClean="0"/>
              <a:t>13</a:t>
            </a:fld>
            <a:endParaRPr lang="en-US"/>
          </a:p>
        </p:txBody>
      </p:sp>
    </p:spTree>
    <p:extLst>
      <p:ext uri="{BB962C8B-B14F-4D97-AF65-F5344CB8AC3E}">
        <p14:creationId xmlns:p14="http://schemas.microsoft.com/office/powerpoint/2010/main" val="67012226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000" b="1" kern="1200" dirty="0">
                <a:solidFill>
                  <a:prstClr val="black"/>
                </a:solidFill>
                <a:latin typeface="+mn-lt"/>
                <a:ea typeface="+mn-ea"/>
                <a:cs typeface="+mn-cs"/>
              </a:rPr>
              <a:t>Line judges must be alert to avoid being struck by the ball or interfering with a player’s opportunity to make a play while watching the flight of the ball for a possible antenna fault.</a:t>
            </a:r>
            <a:endParaRPr lang="en-US" dirty="0"/>
          </a:p>
          <a:p>
            <a:endParaRPr lang="en-US" dirty="0"/>
          </a:p>
        </p:txBody>
      </p:sp>
      <p:sp>
        <p:nvSpPr>
          <p:cNvPr id="4" name="Slide Number Placeholder 3"/>
          <p:cNvSpPr>
            <a:spLocks noGrp="1"/>
          </p:cNvSpPr>
          <p:nvPr>
            <p:ph type="sldNum" sz="quarter" idx="10"/>
          </p:nvPr>
        </p:nvSpPr>
        <p:spPr/>
        <p:txBody>
          <a:bodyPr/>
          <a:lstStyle/>
          <a:p>
            <a:fld id="{5A906D69-4AA5-41DB-A119-75C49F5DE0B4}" type="slidenum">
              <a:rPr lang="en-US" smtClean="0"/>
              <a:t>14</a:t>
            </a:fld>
            <a:endParaRPr lang="en-US"/>
          </a:p>
        </p:txBody>
      </p:sp>
    </p:spTree>
    <p:extLst>
      <p:ext uri="{BB962C8B-B14F-4D97-AF65-F5344CB8AC3E}">
        <p14:creationId xmlns:p14="http://schemas.microsoft.com/office/powerpoint/2010/main" val="287407563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prstClr val="black"/>
                </a:solidFill>
                <a:latin typeface="+mn-lt"/>
                <a:ea typeface="+mn-ea"/>
                <a:cs typeface="+mn-cs"/>
              </a:rPr>
              <a:t>Line judges are to make calls on every play, particularly </a:t>
            </a:r>
            <a:br>
              <a:rPr lang="en-US" sz="1200" b="1" kern="1200" dirty="0">
                <a:solidFill>
                  <a:prstClr val="black"/>
                </a:solidFill>
                <a:latin typeface="+mn-lt"/>
                <a:ea typeface="+mn-ea"/>
                <a:cs typeface="+mn-cs"/>
              </a:rPr>
            </a:br>
            <a:r>
              <a:rPr lang="en-US" sz="1200" b="1" kern="1200" dirty="0">
                <a:solidFill>
                  <a:prstClr val="black"/>
                </a:solidFill>
                <a:latin typeface="+mn-lt"/>
                <a:ea typeface="+mn-ea"/>
                <a:cs typeface="+mn-cs"/>
              </a:rPr>
              <a:t>on or near the sideline and end line closest to them.  </a:t>
            </a:r>
            <a:br>
              <a:rPr lang="en-US" sz="1200" b="1" kern="1200" dirty="0">
                <a:solidFill>
                  <a:prstClr val="black"/>
                </a:solidFill>
                <a:latin typeface="+mn-lt"/>
                <a:ea typeface="+mn-ea"/>
                <a:cs typeface="+mn-cs"/>
              </a:rPr>
            </a:br>
            <a:r>
              <a:rPr lang="en-US" sz="1200" b="1" kern="1200" dirty="0">
                <a:solidFill>
                  <a:prstClr val="black"/>
                </a:solidFill>
                <a:latin typeface="+mn-lt"/>
                <a:ea typeface="+mn-ea"/>
                <a:cs typeface="+mn-cs"/>
              </a:rPr>
              <a:t>A line judge does not need to mirror a fellow line judge’s call.</a:t>
            </a:r>
            <a:endParaRPr lang="en-US" dirty="0"/>
          </a:p>
          <a:p>
            <a:endParaRPr lang="en-US" dirty="0"/>
          </a:p>
        </p:txBody>
      </p:sp>
      <p:sp>
        <p:nvSpPr>
          <p:cNvPr id="4" name="Slide Number Placeholder 3"/>
          <p:cNvSpPr>
            <a:spLocks noGrp="1"/>
          </p:cNvSpPr>
          <p:nvPr>
            <p:ph type="sldNum" sz="quarter" idx="10"/>
          </p:nvPr>
        </p:nvSpPr>
        <p:spPr/>
        <p:txBody>
          <a:bodyPr/>
          <a:lstStyle/>
          <a:p>
            <a:fld id="{5A906D69-4AA5-41DB-A119-75C49F5DE0B4}" type="slidenum">
              <a:rPr lang="en-US" smtClean="0"/>
              <a:t>15</a:t>
            </a:fld>
            <a:endParaRPr lang="en-US"/>
          </a:p>
        </p:txBody>
      </p:sp>
    </p:spTree>
    <p:extLst>
      <p:ext uri="{BB962C8B-B14F-4D97-AF65-F5344CB8AC3E}">
        <p14:creationId xmlns:p14="http://schemas.microsoft.com/office/powerpoint/2010/main" val="357429803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dirty="0">
                <a:solidFill>
                  <a:prstClr val="black"/>
                </a:solidFill>
              </a:rPr>
              <a:t>A line judge may signal a fault on either antenna.  In this video, both line judges signal the ball out of bounds for passing outside the antenna.  The line judges must remember which team touched the ball last prior to the antenna fault if referee asks for further clarification.</a:t>
            </a:r>
          </a:p>
          <a:p>
            <a:endParaRPr lang="en-US" dirty="0"/>
          </a:p>
        </p:txBody>
      </p:sp>
      <p:sp>
        <p:nvSpPr>
          <p:cNvPr id="4" name="Slide Number Placeholder 3"/>
          <p:cNvSpPr>
            <a:spLocks noGrp="1"/>
          </p:cNvSpPr>
          <p:nvPr>
            <p:ph type="sldNum" sz="quarter" idx="10"/>
          </p:nvPr>
        </p:nvSpPr>
        <p:spPr/>
        <p:txBody>
          <a:bodyPr/>
          <a:lstStyle/>
          <a:p>
            <a:fld id="{5A906D69-4AA5-41DB-A119-75C49F5DE0B4}" type="slidenum">
              <a:rPr lang="en-US" smtClean="0"/>
              <a:t>16</a:t>
            </a:fld>
            <a:endParaRPr lang="en-US"/>
          </a:p>
        </p:txBody>
      </p:sp>
    </p:spTree>
    <p:extLst>
      <p:ext uri="{BB962C8B-B14F-4D97-AF65-F5344CB8AC3E}">
        <p14:creationId xmlns:p14="http://schemas.microsoft.com/office/powerpoint/2010/main" val="182683506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the first clip the ball contacts the antenna within the net and is signaled out of bounds</a:t>
            </a:r>
          </a:p>
          <a:p>
            <a:r>
              <a:rPr lang="en-US" dirty="0"/>
              <a:t>In the second clip the ball passes outside the antenna and is signaled out of bounds.</a:t>
            </a:r>
          </a:p>
          <a:p>
            <a:endParaRPr lang="en-US" dirty="0"/>
          </a:p>
        </p:txBody>
      </p:sp>
      <p:sp>
        <p:nvSpPr>
          <p:cNvPr id="4" name="Slide Number Placeholder 3"/>
          <p:cNvSpPr>
            <a:spLocks noGrp="1"/>
          </p:cNvSpPr>
          <p:nvPr>
            <p:ph type="sldNum" sz="quarter" idx="10"/>
          </p:nvPr>
        </p:nvSpPr>
        <p:spPr/>
        <p:txBody>
          <a:bodyPr/>
          <a:lstStyle/>
          <a:p>
            <a:fld id="{5A906D69-4AA5-41DB-A119-75C49F5DE0B4}" type="slidenum">
              <a:rPr lang="en-US" smtClean="0"/>
              <a:t>17</a:t>
            </a:fld>
            <a:endParaRPr lang="en-US"/>
          </a:p>
        </p:txBody>
      </p:sp>
    </p:spTree>
    <p:extLst>
      <p:ext uri="{BB962C8B-B14F-4D97-AF65-F5344CB8AC3E}">
        <p14:creationId xmlns:p14="http://schemas.microsoft.com/office/powerpoint/2010/main" val="227781799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the first clip, the line judge follows the ball to the floor and then signals the ball inbounds.</a:t>
            </a:r>
          </a:p>
          <a:p>
            <a:r>
              <a:rPr lang="en-US" dirty="0"/>
              <a:t>This mechanic will result in the ball and line being blurred because the eyes cannot </a:t>
            </a:r>
          </a:p>
          <a:p>
            <a:r>
              <a:rPr lang="en-US" dirty="0"/>
              <a:t>change focus quickly.</a:t>
            </a:r>
          </a:p>
          <a:p>
            <a:endParaRPr lang="en-US" dirty="0"/>
          </a:p>
          <a:p>
            <a:r>
              <a:rPr lang="en-US" dirty="0"/>
              <a:t>In the second clip, the line judge focuses on the line as the ball approaches and signals </a:t>
            </a:r>
          </a:p>
          <a:p>
            <a:r>
              <a:rPr lang="en-US" dirty="0"/>
              <a:t>the ball inbounds.  This is the proper technique to use.</a:t>
            </a:r>
          </a:p>
          <a:p>
            <a:endParaRPr lang="en-US" dirty="0"/>
          </a:p>
        </p:txBody>
      </p:sp>
      <p:sp>
        <p:nvSpPr>
          <p:cNvPr id="4" name="Slide Number Placeholder 3"/>
          <p:cNvSpPr>
            <a:spLocks noGrp="1"/>
          </p:cNvSpPr>
          <p:nvPr>
            <p:ph type="sldNum" sz="quarter" idx="10"/>
          </p:nvPr>
        </p:nvSpPr>
        <p:spPr/>
        <p:txBody>
          <a:bodyPr/>
          <a:lstStyle/>
          <a:p>
            <a:fld id="{5A906D69-4AA5-41DB-A119-75C49F5DE0B4}" type="slidenum">
              <a:rPr lang="en-US" smtClean="0"/>
              <a:t>21</a:t>
            </a:fld>
            <a:endParaRPr lang="en-US"/>
          </a:p>
        </p:txBody>
      </p:sp>
    </p:spTree>
    <p:extLst>
      <p:ext uri="{BB962C8B-B14F-4D97-AF65-F5344CB8AC3E}">
        <p14:creationId xmlns:p14="http://schemas.microsoft.com/office/powerpoint/2010/main" val="62652118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blue team scores a point.</a:t>
            </a:r>
          </a:p>
          <a:p>
            <a:endParaRPr lang="en-US" dirty="0"/>
          </a:p>
          <a:p>
            <a:r>
              <a:rPr lang="en-US" dirty="0"/>
              <a:t>The R1 awards the point and signals a touch by the white team.  The R2 mirrors the signals.</a:t>
            </a:r>
          </a:p>
          <a:p>
            <a:endParaRPr lang="en-US" dirty="0"/>
          </a:p>
          <a:p>
            <a:r>
              <a:rPr lang="en-US" dirty="0"/>
              <a:t>The R2 whistles and signals a time out called by the blue team and then</a:t>
            </a:r>
          </a:p>
          <a:p>
            <a:r>
              <a:rPr lang="en-US" dirty="0"/>
              <a:t>indicates the number of time outs used by each team.  The R1 mirrors these signals</a:t>
            </a:r>
          </a:p>
          <a:p>
            <a:endParaRPr lang="en-US" dirty="0"/>
          </a:p>
          <a:p>
            <a:r>
              <a:rPr lang="en-US" dirty="0"/>
              <a:t>The line judges move to the attack lines on the R1’s side of the court and remain there during</a:t>
            </a:r>
          </a:p>
          <a:p>
            <a:r>
              <a:rPr lang="en-US" dirty="0"/>
              <a:t>the time out.  The line judges should not converse with the R1 unless the R1 initiates the </a:t>
            </a:r>
          </a:p>
          <a:p>
            <a:r>
              <a:rPr lang="en-US" dirty="0"/>
              <a:t>conversation.</a:t>
            </a:r>
          </a:p>
          <a:p>
            <a:endParaRPr lang="en-US" dirty="0"/>
          </a:p>
          <a:p>
            <a:r>
              <a:rPr lang="en-US" dirty="0"/>
              <a:t>The line judges return to the assigned corners at the conclusion of the time out.  The line judge on the left side court should walk around the court, not across the court.</a:t>
            </a:r>
          </a:p>
          <a:p>
            <a:endParaRPr lang="en-US" dirty="0"/>
          </a:p>
          <a:p>
            <a:endParaRPr lang="en-US" dirty="0"/>
          </a:p>
          <a:p>
            <a:r>
              <a:rPr lang="en-US" dirty="0"/>
              <a:t>The R1 awards the point and signals a touch by the white team.  The R2 mirrors the signals.</a:t>
            </a:r>
          </a:p>
          <a:p>
            <a:endParaRPr lang="en-US" dirty="0"/>
          </a:p>
          <a:p>
            <a:r>
              <a:rPr lang="en-US" dirty="0"/>
              <a:t>The R2 whistles and signals a time out called by the blue team and then</a:t>
            </a:r>
          </a:p>
          <a:p>
            <a:r>
              <a:rPr lang="en-US" dirty="0"/>
              <a:t>indicates the number of time outs used by each team.  The R1 mirrors these signals</a:t>
            </a:r>
          </a:p>
          <a:p>
            <a:endParaRPr lang="en-US" dirty="0"/>
          </a:p>
          <a:p>
            <a:r>
              <a:rPr lang="en-US" dirty="0"/>
              <a:t>The line judges move to the attack lines on the R1’s side of the court and remain there during</a:t>
            </a:r>
          </a:p>
          <a:p>
            <a:r>
              <a:rPr lang="en-US" dirty="0"/>
              <a:t>the time out.  The line judges should not converse with the R1 unless the R1 initiates the </a:t>
            </a:r>
          </a:p>
          <a:p>
            <a:r>
              <a:rPr lang="en-US" dirty="0"/>
              <a:t>conversation.</a:t>
            </a:r>
          </a:p>
          <a:p>
            <a:endParaRPr lang="en-US" dirty="0"/>
          </a:p>
          <a:p>
            <a:r>
              <a:rPr lang="en-US" dirty="0"/>
              <a:t>The line judges return to the assigned corners at the conclusion of the time out.  The line judge on the left side court should walk around the court, not across the court.</a:t>
            </a:r>
          </a:p>
          <a:p>
            <a:endParaRPr lang="en-US" dirty="0"/>
          </a:p>
          <a:p>
            <a:r>
              <a:rPr lang="en-US" dirty="0"/>
              <a:t>The blue team scores a point.</a:t>
            </a:r>
          </a:p>
          <a:p>
            <a:endParaRPr lang="en-US" dirty="0"/>
          </a:p>
          <a:p>
            <a:r>
              <a:rPr lang="en-US" dirty="0"/>
              <a:t>The R1 awards the point and signals a touch by the white team.  The R2 mirrors the signals.</a:t>
            </a:r>
          </a:p>
          <a:p>
            <a:endParaRPr lang="en-US" dirty="0"/>
          </a:p>
          <a:p>
            <a:r>
              <a:rPr lang="en-US" dirty="0"/>
              <a:t>The R2 whistles and signals a time out called by the blue team and then</a:t>
            </a:r>
          </a:p>
          <a:p>
            <a:r>
              <a:rPr lang="en-US" dirty="0"/>
              <a:t>indicates the number of time outs used by each team.  The R1 mirrors these signals</a:t>
            </a:r>
          </a:p>
          <a:p>
            <a:endParaRPr lang="en-US" dirty="0"/>
          </a:p>
          <a:p>
            <a:r>
              <a:rPr lang="en-US" dirty="0"/>
              <a:t>The line judges move to the attack lines on the R1’s side of the court and remain there during</a:t>
            </a:r>
          </a:p>
          <a:p>
            <a:r>
              <a:rPr lang="en-US" dirty="0"/>
              <a:t>the time out.  The line judges should not converse with the R1 unless the R1 initiates the </a:t>
            </a:r>
          </a:p>
          <a:p>
            <a:r>
              <a:rPr lang="en-US" dirty="0"/>
              <a:t>conversation.</a:t>
            </a:r>
          </a:p>
          <a:p>
            <a:endParaRPr lang="en-US" dirty="0"/>
          </a:p>
          <a:p>
            <a:r>
              <a:rPr lang="en-US" dirty="0"/>
              <a:t>The line judges return to the assigned corners at the conclusion of the time out.  The line judge on the left side court should walk around the court, not across the court.</a:t>
            </a:r>
          </a:p>
          <a:p>
            <a:endParaRPr lang="en-US" dirty="0"/>
          </a:p>
          <a:p>
            <a:endParaRPr lang="en-US" dirty="0"/>
          </a:p>
        </p:txBody>
      </p:sp>
      <p:sp>
        <p:nvSpPr>
          <p:cNvPr id="4" name="Slide Number Placeholder 3"/>
          <p:cNvSpPr>
            <a:spLocks noGrp="1"/>
          </p:cNvSpPr>
          <p:nvPr>
            <p:ph type="sldNum" sz="quarter" idx="10"/>
          </p:nvPr>
        </p:nvSpPr>
        <p:spPr/>
        <p:txBody>
          <a:bodyPr/>
          <a:lstStyle/>
          <a:p>
            <a:fld id="{5A906D69-4AA5-41DB-A119-75C49F5DE0B4}" type="slidenum">
              <a:rPr lang="en-US" smtClean="0"/>
              <a:t>22</a:t>
            </a:fld>
            <a:endParaRPr lang="en-US"/>
          </a:p>
        </p:txBody>
      </p:sp>
    </p:spTree>
    <p:extLst>
      <p:ext uri="{BB962C8B-B14F-4D97-AF65-F5344CB8AC3E}">
        <p14:creationId xmlns:p14="http://schemas.microsoft.com/office/powerpoint/2010/main" val="198083070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E8CD6B3D-C1E0-47C0-A789-5794C23A900C}" type="datetimeFigureOut">
              <a:rPr lang="en-US" smtClean="0"/>
              <a:t>3/11/21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1968A96-1800-44D8-A351-B91022FD4B2E}" type="slidenum">
              <a:rPr lang="en-US" smtClean="0"/>
              <a:t>‹#›</a:t>
            </a:fld>
            <a:endParaRPr lang="en-US"/>
          </a:p>
        </p:txBody>
      </p:sp>
    </p:spTree>
    <p:extLst>
      <p:ext uri="{BB962C8B-B14F-4D97-AF65-F5344CB8AC3E}">
        <p14:creationId xmlns:p14="http://schemas.microsoft.com/office/powerpoint/2010/main" val="32666505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CD6B3D-C1E0-47C0-A789-5794C23A900C}" type="datetimeFigureOut">
              <a:rPr lang="en-US" smtClean="0"/>
              <a:t>3/11/21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1968A96-1800-44D8-A351-B91022FD4B2E}" type="slidenum">
              <a:rPr lang="en-US" smtClean="0"/>
              <a:t>‹#›</a:t>
            </a:fld>
            <a:endParaRPr lang="en-US"/>
          </a:p>
        </p:txBody>
      </p:sp>
    </p:spTree>
    <p:extLst>
      <p:ext uri="{BB962C8B-B14F-4D97-AF65-F5344CB8AC3E}">
        <p14:creationId xmlns:p14="http://schemas.microsoft.com/office/powerpoint/2010/main" val="13796960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CD6B3D-C1E0-47C0-A789-5794C23A900C}" type="datetimeFigureOut">
              <a:rPr lang="en-US" smtClean="0"/>
              <a:t>3/11/21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1968A96-1800-44D8-A351-B91022FD4B2E}" type="slidenum">
              <a:rPr lang="en-US" smtClean="0"/>
              <a:t>‹#›</a:t>
            </a:fld>
            <a:endParaRPr lang="en-US"/>
          </a:p>
        </p:txBody>
      </p:sp>
    </p:spTree>
    <p:extLst>
      <p:ext uri="{BB962C8B-B14F-4D97-AF65-F5344CB8AC3E}">
        <p14:creationId xmlns:p14="http://schemas.microsoft.com/office/powerpoint/2010/main" val="4354632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CD6B3D-C1E0-47C0-A789-5794C23A900C}" type="datetimeFigureOut">
              <a:rPr lang="en-US" smtClean="0"/>
              <a:t>3/11/21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1968A96-1800-44D8-A351-B91022FD4B2E}" type="slidenum">
              <a:rPr lang="en-US" smtClean="0"/>
              <a:t>‹#›</a:t>
            </a:fld>
            <a:endParaRPr lang="en-US"/>
          </a:p>
        </p:txBody>
      </p:sp>
    </p:spTree>
    <p:extLst>
      <p:ext uri="{BB962C8B-B14F-4D97-AF65-F5344CB8AC3E}">
        <p14:creationId xmlns:p14="http://schemas.microsoft.com/office/powerpoint/2010/main" val="28469051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8CD6B3D-C1E0-47C0-A789-5794C23A900C}" type="datetimeFigureOut">
              <a:rPr lang="en-US" smtClean="0"/>
              <a:t>3/11/21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1968A96-1800-44D8-A351-B91022FD4B2E}" type="slidenum">
              <a:rPr lang="en-US" smtClean="0"/>
              <a:t>‹#›</a:t>
            </a:fld>
            <a:endParaRPr lang="en-US"/>
          </a:p>
        </p:txBody>
      </p:sp>
    </p:spTree>
    <p:extLst>
      <p:ext uri="{BB962C8B-B14F-4D97-AF65-F5344CB8AC3E}">
        <p14:creationId xmlns:p14="http://schemas.microsoft.com/office/powerpoint/2010/main" val="28381292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8CD6B3D-C1E0-47C0-A789-5794C23A900C}" type="datetimeFigureOut">
              <a:rPr lang="en-US" smtClean="0"/>
              <a:t>3/11/21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1968A96-1800-44D8-A351-B91022FD4B2E}" type="slidenum">
              <a:rPr lang="en-US" smtClean="0"/>
              <a:t>‹#›</a:t>
            </a:fld>
            <a:endParaRPr lang="en-US"/>
          </a:p>
        </p:txBody>
      </p:sp>
    </p:spTree>
    <p:extLst>
      <p:ext uri="{BB962C8B-B14F-4D97-AF65-F5344CB8AC3E}">
        <p14:creationId xmlns:p14="http://schemas.microsoft.com/office/powerpoint/2010/main" val="2541489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8CD6B3D-C1E0-47C0-A789-5794C23A900C}" type="datetimeFigureOut">
              <a:rPr lang="en-US" smtClean="0"/>
              <a:t>3/11/21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1968A96-1800-44D8-A351-B91022FD4B2E}" type="slidenum">
              <a:rPr lang="en-US" smtClean="0"/>
              <a:t>‹#›</a:t>
            </a:fld>
            <a:endParaRPr lang="en-US"/>
          </a:p>
        </p:txBody>
      </p:sp>
    </p:spTree>
    <p:extLst>
      <p:ext uri="{BB962C8B-B14F-4D97-AF65-F5344CB8AC3E}">
        <p14:creationId xmlns:p14="http://schemas.microsoft.com/office/powerpoint/2010/main" val="30203147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8CD6B3D-C1E0-47C0-A789-5794C23A900C}" type="datetimeFigureOut">
              <a:rPr lang="en-US" smtClean="0"/>
              <a:t>3/11/21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1968A96-1800-44D8-A351-B91022FD4B2E}" type="slidenum">
              <a:rPr lang="en-US" smtClean="0"/>
              <a:t>‹#›</a:t>
            </a:fld>
            <a:endParaRPr lang="en-US"/>
          </a:p>
        </p:txBody>
      </p:sp>
    </p:spTree>
    <p:extLst>
      <p:ext uri="{BB962C8B-B14F-4D97-AF65-F5344CB8AC3E}">
        <p14:creationId xmlns:p14="http://schemas.microsoft.com/office/powerpoint/2010/main" val="6966444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8CD6B3D-C1E0-47C0-A789-5794C23A900C}" type="datetimeFigureOut">
              <a:rPr lang="en-US" smtClean="0"/>
              <a:t>3/11/21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1968A96-1800-44D8-A351-B91022FD4B2E}" type="slidenum">
              <a:rPr lang="en-US" smtClean="0"/>
              <a:t>‹#›</a:t>
            </a:fld>
            <a:endParaRPr lang="en-US"/>
          </a:p>
        </p:txBody>
      </p:sp>
    </p:spTree>
    <p:extLst>
      <p:ext uri="{BB962C8B-B14F-4D97-AF65-F5344CB8AC3E}">
        <p14:creationId xmlns:p14="http://schemas.microsoft.com/office/powerpoint/2010/main" val="40149010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8CD6B3D-C1E0-47C0-A789-5794C23A900C}" type="datetimeFigureOut">
              <a:rPr lang="en-US" smtClean="0"/>
              <a:t>3/11/21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1968A96-1800-44D8-A351-B91022FD4B2E}" type="slidenum">
              <a:rPr lang="en-US" smtClean="0"/>
              <a:t>‹#›</a:t>
            </a:fld>
            <a:endParaRPr lang="en-US"/>
          </a:p>
        </p:txBody>
      </p:sp>
    </p:spTree>
    <p:extLst>
      <p:ext uri="{BB962C8B-B14F-4D97-AF65-F5344CB8AC3E}">
        <p14:creationId xmlns:p14="http://schemas.microsoft.com/office/powerpoint/2010/main" val="20033793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8CD6B3D-C1E0-47C0-A789-5794C23A900C}" type="datetimeFigureOut">
              <a:rPr lang="en-US" smtClean="0"/>
              <a:t>3/11/21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1968A96-1800-44D8-A351-B91022FD4B2E}" type="slidenum">
              <a:rPr lang="en-US" smtClean="0"/>
              <a:t>‹#›</a:t>
            </a:fld>
            <a:endParaRPr lang="en-US"/>
          </a:p>
        </p:txBody>
      </p:sp>
    </p:spTree>
    <p:extLst>
      <p:ext uri="{BB962C8B-B14F-4D97-AF65-F5344CB8AC3E}">
        <p14:creationId xmlns:p14="http://schemas.microsoft.com/office/powerpoint/2010/main" val="9126004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8CD6B3D-C1E0-47C0-A789-5794C23A900C}" type="datetimeFigureOut">
              <a:rPr lang="en-US" smtClean="0"/>
              <a:t>3/11/21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1968A96-1800-44D8-A351-B91022FD4B2E}" type="slidenum">
              <a:rPr lang="en-US" smtClean="0"/>
              <a:t>‹#›</a:t>
            </a:fld>
            <a:endParaRPr lang="en-US"/>
          </a:p>
        </p:txBody>
      </p:sp>
    </p:spTree>
    <p:extLst>
      <p:ext uri="{BB962C8B-B14F-4D97-AF65-F5344CB8AC3E}">
        <p14:creationId xmlns:p14="http://schemas.microsoft.com/office/powerpoint/2010/main" val="427014359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8" Type="http://schemas.openxmlformats.org/officeDocument/2006/relationships/image" Target="../media/image19.png"/><Relationship Id="rId3" Type="http://schemas.microsoft.com/office/2007/relationships/media" Target="../media/media2.wav"/><Relationship Id="rId7" Type="http://schemas.openxmlformats.org/officeDocument/2006/relationships/image" Target="../media/image18.png"/><Relationship Id="rId2" Type="http://schemas.openxmlformats.org/officeDocument/2006/relationships/video" Target="../media/media1.wmv"/><Relationship Id="rId1" Type="http://schemas.microsoft.com/office/2007/relationships/media" Target="../media/media1.wmv"/><Relationship Id="rId6" Type="http://schemas.openxmlformats.org/officeDocument/2006/relationships/notesSlide" Target="../notesSlides/notesSlide1.xml"/><Relationship Id="rId5" Type="http://schemas.openxmlformats.org/officeDocument/2006/relationships/slideLayout" Target="../slideLayouts/slideLayout2.xml"/><Relationship Id="rId4" Type="http://schemas.openxmlformats.org/officeDocument/2006/relationships/audio" Target="../media/media2.wav"/></Relationships>
</file>

<file path=ppt/slides/_rels/slide13.xml.rels><?xml version="1.0" encoding="UTF-8" standalone="yes"?>
<Relationships xmlns="http://schemas.openxmlformats.org/package/2006/relationships"><Relationship Id="rId8" Type="http://schemas.openxmlformats.org/officeDocument/2006/relationships/image" Target="../media/image21.png"/><Relationship Id="rId3" Type="http://schemas.microsoft.com/office/2007/relationships/media" Target="../media/media4.wav"/><Relationship Id="rId7" Type="http://schemas.openxmlformats.org/officeDocument/2006/relationships/image" Target="../media/image20.png"/><Relationship Id="rId2" Type="http://schemas.openxmlformats.org/officeDocument/2006/relationships/video" Target="../media/media3.wmv"/><Relationship Id="rId1" Type="http://schemas.microsoft.com/office/2007/relationships/media" Target="../media/media3.wmv"/><Relationship Id="rId6" Type="http://schemas.openxmlformats.org/officeDocument/2006/relationships/notesSlide" Target="../notesSlides/notesSlide2.xml"/><Relationship Id="rId5" Type="http://schemas.openxmlformats.org/officeDocument/2006/relationships/slideLayout" Target="../slideLayouts/slideLayout1.xml"/><Relationship Id="rId4" Type="http://schemas.openxmlformats.org/officeDocument/2006/relationships/audio" Target="../media/media4.wav"/></Relationships>
</file>

<file path=ppt/slides/_rels/slide14.xml.rels><?xml version="1.0" encoding="UTF-8" standalone="yes"?>
<Relationships xmlns="http://schemas.openxmlformats.org/package/2006/relationships"><Relationship Id="rId8" Type="http://schemas.openxmlformats.org/officeDocument/2006/relationships/image" Target="../media/image19.png"/><Relationship Id="rId3" Type="http://schemas.microsoft.com/office/2007/relationships/media" Target="../media/media6.wav"/><Relationship Id="rId7" Type="http://schemas.openxmlformats.org/officeDocument/2006/relationships/image" Target="../media/image22.png"/><Relationship Id="rId2" Type="http://schemas.microsoft.com/office/2007/relationships/media" Target="../media/media5.wmv"/><Relationship Id="rId1" Type="http://schemas.openxmlformats.org/officeDocument/2006/relationships/video" Target="NULL" TargetMode="External"/><Relationship Id="rId6" Type="http://schemas.openxmlformats.org/officeDocument/2006/relationships/notesSlide" Target="../notesSlides/notesSlide3.xml"/><Relationship Id="rId5" Type="http://schemas.openxmlformats.org/officeDocument/2006/relationships/slideLayout" Target="../slideLayouts/slideLayout2.xml"/><Relationship Id="rId4" Type="http://schemas.openxmlformats.org/officeDocument/2006/relationships/audio" Target="../media/media6.wav"/></Relationships>
</file>

<file path=ppt/slides/_rels/slide15.xml.rels><?xml version="1.0" encoding="UTF-8" standalone="yes"?>
<Relationships xmlns="http://schemas.openxmlformats.org/package/2006/relationships"><Relationship Id="rId8" Type="http://schemas.openxmlformats.org/officeDocument/2006/relationships/image" Target="../media/image19.png"/><Relationship Id="rId3" Type="http://schemas.microsoft.com/office/2007/relationships/media" Target="../media/media8.wav"/><Relationship Id="rId7" Type="http://schemas.openxmlformats.org/officeDocument/2006/relationships/image" Target="../media/image23.png"/><Relationship Id="rId2" Type="http://schemas.openxmlformats.org/officeDocument/2006/relationships/video" Target="../media/media7.wmv"/><Relationship Id="rId1" Type="http://schemas.microsoft.com/office/2007/relationships/media" Target="../media/media7.wmv"/><Relationship Id="rId6" Type="http://schemas.openxmlformats.org/officeDocument/2006/relationships/notesSlide" Target="../notesSlides/notesSlide4.xml"/><Relationship Id="rId5" Type="http://schemas.openxmlformats.org/officeDocument/2006/relationships/slideLayout" Target="../slideLayouts/slideLayout2.xml"/><Relationship Id="rId4" Type="http://schemas.openxmlformats.org/officeDocument/2006/relationships/audio" Target="../media/media8.wav"/></Relationships>
</file>

<file path=ppt/slides/_rels/slide16.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audio" Target="NULL" TargetMode="External"/><Relationship Id="rId7" Type="http://schemas.openxmlformats.org/officeDocument/2006/relationships/image" Target="../media/image24.png"/><Relationship Id="rId2" Type="http://schemas.openxmlformats.org/officeDocument/2006/relationships/video" Target="../media/media9.wmv"/><Relationship Id="rId1" Type="http://schemas.microsoft.com/office/2007/relationships/media" Target="../media/media9.wmv"/><Relationship Id="rId6" Type="http://schemas.openxmlformats.org/officeDocument/2006/relationships/notesSlide" Target="../notesSlides/notesSlide5.xml"/><Relationship Id="rId5" Type="http://schemas.openxmlformats.org/officeDocument/2006/relationships/slideLayout" Target="../slideLayouts/slideLayout7.xml"/><Relationship Id="rId4" Type="http://schemas.microsoft.com/office/2007/relationships/media" Target="../media/media10.wav"/></Relationships>
</file>

<file path=ppt/slides/_rels/slide17.xml.rels><?xml version="1.0" encoding="UTF-8" standalone="yes"?>
<Relationships xmlns="http://schemas.openxmlformats.org/package/2006/relationships"><Relationship Id="rId8" Type="http://schemas.openxmlformats.org/officeDocument/2006/relationships/image" Target="../media/image19.png"/><Relationship Id="rId3" Type="http://schemas.microsoft.com/office/2007/relationships/media" Target="../media/media12.wav"/><Relationship Id="rId7" Type="http://schemas.openxmlformats.org/officeDocument/2006/relationships/image" Target="../media/image25.png"/><Relationship Id="rId2" Type="http://schemas.openxmlformats.org/officeDocument/2006/relationships/video" Target="../media/media11.wmv"/><Relationship Id="rId1" Type="http://schemas.microsoft.com/office/2007/relationships/media" Target="../media/media11.wmv"/><Relationship Id="rId6" Type="http://schemas.openxmlformats.org/officeDocument/2006/relationships/notesSlide" Target="../notesSlides/notesSlide6.xml"/><Relationship Id="rId5" Type="http://schemas.openxmlformats.org/officeDocument/2006/relationships/slideLayout" Target="../slideLayouts/slideLayout1.xml"/><Relationship Id="rId4" Type="http://schemas.openxmlformats.org/officeDocument/2006/relationships/audio" Target="../media/media12.wav"/></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hyperlink" Target="http://www.google.com/url?sa=i&amp;rct=j&amp;q=&amp;esrc=s&amp;frm=1&amp;source=images&amp;cd=&amp;cad=rja&amp;docid=WVkii6ajKNr0qM&amp;tbnid=qTunU2Q4zLun6M:&amp;ved=0CAUQjRw&amp;url=http://www.ebay.com/itm/Brand-new-tachikara-volleyball-referee-line-judge-flags-red-lightweight-referee-/190795918577?pt=LH_DefaultDomain_0&amp;hash=item2c6c52acf1&amp;ei=idokUaHeLYSiqQGo4ICYBQ&amp;bvm=bv.42661473,d.aWM&amp;psig=AFQjCNG0va6r3wDxs42e1AD-4AONxgCXnw&amp;ust=1361456019405803" TargetMode="External"/><Relationship Id="rId2" Type="http://schemas.openxmlformats.org/officeDocument/2006/relationships/image" Target="../media/image1.jpeg"/><Relationship Id="rId1" Type="http://schemas.openxmlformats.org/officeDocument/2006/relationships/slideLayout" Target="../slideLayouts/slideLayout1.xml"/><Relationship Id="rId5" Type="http://schemas.openxmlformats.org/officeDocument/2006/relationships/image" Target="../media/image3.jpeg"/><Relationship Id="rId4" Type="http://schemas.openxmlformats.org/officeDocument/2006/relationships/image" Target="../media/image2.jpe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8" Type="http://schemas.openxmlformats.org/officeDocument/2006/relationships/image" Target="../media/image26.png"/><Relationship Id="rId3" Type="http://schemas.microsoft.com/office/2007/relationships/media" Target="../media/media14.wmv"/><Relationship Id="rId7" Type="http://schemas.openxmlformats.org/officeDocument/2006/relationships/image" Target="../media/image19.png"/><Relationship Id="rId2" Type="http://schemas.openxmlformats.org/officeDocument/2006/relationships/audio" Target="../media/media13.wav"/><Relationship Id="rId1" Type="http://schemas.microsoft.com/office/2007/relationships/media" Target="../media/media13.wav"/><Relationship Id="rId6" Type="http://schemas.openxmlformats.org/officeDocument/2006/relationships/notesSlide" Target="../notesSlides/notesSlide7.xml"/><Relationship Id="rId5" Type="http://schemas.openxmlformats.org/officeDocument/2006/relationships/slideLayout" Target="../slideLayouts/slideLayout2.xml"/><Relationship Id="rId4" Type="http://schemas.openxmlformats.org/officeDocument/2006/relationships/video" Target="../media/media14.wmv"/></Relationships>
</file>

<file path=ppt/slides/_rels/slide22.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audio" Target="NULL" TargetMode="External"/><Relationship Id="rId7" Type="http://schemas.openxmlformats.org/officeDocument/2006/relationships/image" Target="../media/image27.png"/><Relationship Id="rId2" Type="http://schemas.openxmlformats.org/officeDocument/2006/relationships/video" Target="../media/media15.wmv"/><Relationship Id="rId1" Type="http://schemas.microsoft.com/office/2007/relationships/media" Target="../media/media15.wmv"/><Relationship Id="rId6" Type="http://schemas.openxmlformats.org/officeDocument/2006/relationships/notesSlide" Target="../notesSlides/notesSlide8.xml"/><Relationship Id="rId5" Type="http://schemas.openxmlformats.org/officeDocument/2006/relationships/slideLayout" Target="../slideLayouts/slideLayout1.xml"/><Relationship Id="rId4" Type="http://schemas.microsoft.com/office/2007/relationships/media" Target="../media/media16.wav"/></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hyperlink" Target="http://www.google.com/url?sa=i&amp;rct=j&amp;q=&amp;esrc=s&amp;frm=1&amp;source=images&amp;cd=&amp;cad=rja&amp;docid=WVkii6ajKNr0qM&amp;tbnid=qTunU2Q4zLun6M:&amp;ved=0CAUQjRw&amp;url=http://www.ebay.com/itm/Brand-new-tachikara-volleyball-referee-line-judge-flags-red-lightweight-referee-/190795918577?pt=LH_DefaultDomain_0&amp;hash=item2c6c52acf1&amp;ei=idokUaHeLYSiqQGo4ICYBQ&amp;bvm=bv.42661473,d.aWM&amp;psig=AFQjCNG0va6r3wDxs42e1AD-4AONxgCXnw&amp;ust=1361456019405803" TargetMode="External"/><Relationship Id="rId1" Type="http://schemas.openxmlformats.org/officeDocument/2006/relationships/slideLayout" Target="../slideLayouts/slideLayout1.xml"/><Relationship Id="rId5" Type="http://schemas.openxmlformats.org/officeDocument/2006/relationships/image" Target="../media/image6.jpeg"/><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8" Type="http://schemas.openxmlformats.org/officeDocument/2006/relationships/image" Target="../media/image12.jpeg"/><Relationship Id="rId3" Type="http://schemas.openxmlformats.org/officeDocument/2006/relationships/image" Target="../media/image8.jpeg"/><Relationship Id="rId7" Type="http://schemas.openxmlformats.org/officeDocument/2006/relationships/image" Target="../media/image11.jpeg"/><Relationship Id="rId2" Type="http://schemas.openxmlformats.org/officeDocument/2006/relationships/image" Target="../media/image7.png"/><Relationship Id="rId1" Type="http://schemas.openxmlformats.org/officeDocument/2006/relationships/slideLayout" Target="../slideLayouts/slideLayout2.xml"/><Relationship Id="rId6" Type="http://schemas.openxmlformats.org/officeDocument/2006/relationships/hyperlink" Target="http://www.google.com/url?sa=i&amp;rct=j&amp;q=&amp;esrc=s&amp;frm=1&amp;source=images&amp;cd=&amp;cad=rja&amp;docid=WVkii6ajKNr0qM&amp;tbnid=qTunU2Q4zLun6M:&amp;ved=0CAUQjRw&amp;url=http://www.ebay.com/itm/Brand-new-tachikara-volleyball-referee-line-judge-flags-red-lightweight-referee-/190795918577?pt=LH_DefaultDomain_0&amp;hash=item2c6c52acf1&amp;ei=idokUaHeLYSiqQGo4ICYBQ&amp;bvm=bv.42661473,d.aWM&amp;psig=AFQjCNG0va6r3wDxs42e1AD-4AONxgCXnw&amp;ust=1361456019405803" TargetMode="External"/><Relationship Id="rId5" Type="http://schemas.openxmlformats.org/officeDocument/2006/relationships/image" Target="../media/image10.jpeg"/><Relationship Id="rId4" Type="http://schemas.openxmlformats.org/officeDocument/2006/relationships/image" Target="../media/image9.jpeg"/></Relationships>
</file>

<file path=ppt/slides/_rels/slide7.xml.rels><?xml version="1.0" encoding="UTF-8" standalone="yes"?>
<Relationships xmlns="http://schemas.openxmlformats.org/package/2006/relationships"><Relationship Id="rId3" Type="http://schemas.openxmlformats.org/officeDocument/2006/relationships/image" Target="../media/image13.jpeg"/><Relationship Id="rId7" Type="http://schemas.openxmlformats.org/officeDocument/2006/relationships/image" Target="../media/image16.jpeg"/><Relationship Id="rId2" Type="http://schemas.openxmlformats.org/officeDocument/2006/relationships/image" Target="../media/image7.png"/><Relationship Id="rId1" Type="http://schemas.openxmlformats.org/officeDocument/2006/relationships/slideLayout" Target="../slideLayouts/slideLayout2.xml"/><Relationship Id="rId6" Type="http://schemas.openxmlformats.org/officeDocument/2006/relationships/hyperlink" Target="http://www.google.com/url?sa=i&amp;rct=j&amp;q=&amp;esrc=s&amp;frm=1&amp;source=images&amp;cd=&amp;cad=rja&amp;docid=WVkii6ajKNr0qM&amp;tbnid=qTunU2Q4zLun6M:&amp;ved=0CAUQjRw&amp;url=http://www.ebay.com/itm/Brand-new-tachikara-volleyball-referee-line-judge-flags-red-lightweight-referee-/190795918577?pt=LH_DefaultDomain_0&amp;hash=item2c6c52acf1&amp;ei=idokUaHeLYSiqQGo4ICYBQ&amp;bvm=bv.42661473,d.aWM&amp;psig=AFQjCNG0va6r3wDxs42e1AD-4AONxgCXnw&amp;ust=1361456019405803" TargetMode="External"/><Relationship Id="rId5" Type="http://schemas.openxmlformats.org/officeDocument/2006/relationships/image" Target="../media/image15.jpeg"/><Relationship Id="rId4" Type="http://schemas.openxmlformats.org/officeDocument/2006/relationships/image" Target="../media/image14.jpe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286000" y="2551837"/>
            <a:ext cx="4572000" cy="1754327"/>
          </a:xfrm>
          <a:prstGeom prst="rect">
            <a:avLst/>
          </a:prstGeom>
        </p:spPr>
        <p:txBody>
          <a:bodyPr>
            <a:spAutoFit/>
          </a:bodyPr>
          <a:lstStyle/>
          <a:p>
            <a:pPr algn="ctr" fontAlgn="base">
              <a:spcBef>
                <a:spcPct val="0"/>
              </a:spcBef>
              <a:spcAft>
                <a:spcPct val="0"/>
              </a:spcAft>
            </a:pPr>
            <a:r>
              <a:rPr lang="en-US" b="1" dirty="0">
                <a:solidFill>
                  <a:srgbClr val="000000"/>
                </a:solidFill>
                <a:latin typeface="Calibri" pitchFamily="34" charset="0"/>
              </a:rPr>
              <a:t>This Power Point Presentation</a:t>
            </a:r>
          </a:p>
          <a:p>
            <a:pPr algn="ctr" fontAlgn="base">
              <a:spcBef>
                <a:spcPct val="0"/>
              </a:spcBef>
              <a:spcAft>
                <a:spcPct val="0"/>
              </a:spcAft>
            </a:pPr>
            <a:r>
              <a:rPr lang="en-US" b="1" dirty="0">
                <a:solidFill>
                  <a:srgbClr val="000000"/>
                </a:solidFill>
                <a:latin typeface="Calibri" pitchFamily="34" charset="0"/>
              </a:rPr>
              <a:t>must be viewed in the</a:t>
            </a:r>
          </a:p>
          <a:p>
            <a:pPr algn="ctr" fontAlgn="base">
              <a:spcBef>
                <a:spcPct val="0"/>
              </a:spcBef>
              <a:spcAft>
                <a:spcPct val="0"/>
              </a:spcAft>
            </a:pPr>
            <a:r>
              <a:rPr lang="en-US" b="1" dirty="0">
                <a:solidFill>
                  <a:srgbClr val="000000"/>
                </a:solidFill>
                <a:latin typeface="Calibri" pitchFamily="34" charset="0"/>
              </a:rPr>
              <a:t>“Slide Show” mode for</a:t>
            </a:r>
          </a:p>
          <a:p>
            <a:pPr algn="ctr" fontAlgn="base">
              <a:spcBef>
                <a:spcPct val="0"/>
              </a:spcBef>
              <a:spcAft>
                <a:spcPct val="0"/>
              </a:spcAft>
            </a:pPr>
            <a:r>
              <a:rPr lang="en-US" b="1" dirty="0">
                <a:solidFill>
                  <a:srgbClr val="000000"/>
                </a:solidFill>
                <a:latin typeface="Calibri" pitchFamily="34" charset="0"/>
              </a:rPr>
              <a:t>the animations to function.</a:t>
            </a:r>
          </a:p>
          <a:p>
            <a:pPr algn="ctr" fontAlgn="base">
              <a:spcBef>
                <a:spcPct val="0"/>
              </a:spcBef>
              <a:spcAft>
                <a:spcPct val="0"/>
              </a:spcAft>
            </a:pPr>
            <a:r>
              <a:rPr lang="en-US" b="1" dirty="0">
                <a:solidFill>
                  <a:srgbClr val="000000"/>
                </a:solidFill>
                <a:latin typeface="Freestyle Script" pitchFamily="66" charset="0"/>
              </a:rPr>
              <a:t>Advance the slides by clicking the mouse or the space bar.</a:t>
            </a:r>
          </a:p>
        </p:txBody>
      </p:sp>
    </p:spTree>
    <p:extLst>
      <p:ext uri="{BB962C8B-B14F-4D97-AF65-F5344CB8AC3E}">
        <p14:creationId xmlns:p14="http://schemas.microsoft.com/office/powerpoint/2010/main" val="33457297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52400" y="1059157"/>
            <a:ext cx="8839200" cy="5632311"/>
          </a:xfrm>
          <a:prstGeom prst="rect">
            <a:avLst/>
          </a:prstGeom>
        </p:spPr>
        <p:txBody>
          <a:bodyPr wrap="square">
            <a:spAutoFit/>
          </a:bodyPr>
          <a:lstStyle/>
          <a:p>
            <a:pPr marL="342900" lvl="0" indent="-342900">
              <a:buAutoNum type="arabicPeriod" startAt="7"/>
            </a:pPr>
            <a:r>
              <a:rPr lang="en-US" b="1" dirty="0"/>
              <a:t>Is cooperative and responds in a positive manner to suggestions and directions from the</a:t>
            </a:r>
          </a:p>
          <a:p>
            <a:pPr lvl="0"/>
            <a:r>
              <a:rPr lang="en-US" b="1" dirty="0"/>
              <a:t>      first or second referee.</a:t>
            </a:r>
          </a:p>
          <a:p>
            <a:pPr lvl="0"/>
            <a:endParaRPr lang="en-US" b="1" dirty="0"/>
          </a:p>
          <a:p>
            <a:pPr marL="342900" lvl="0" indent="-342900">
              <a:buAutoNum type="arabicPeriod" startAt="8"/>
            </a:pPr>
            <a:r>
              <a:rPr lang="en-US" b="1" dirty="0"/>
              <a:t>Remains detached from coaches, players and spectators before, during and immediately after the match.</a:t>
            </a:r>
          </a:p>
          <a:p>
            <a:pPr lvl="0"/>
            <a:endParaRPr lang="en-US" b="1" dirty="0"/>
          </a:p>
          <a:p>
            <a:pPr marL="342900" lvl="0" indent="-342900">
              <a:buAutoNum type="arabicPeriod" startAt="9"/>
            </a:pPr>
            <a:r>
              <a:rPr lang="en-US" b="1" dirty="0"/>
              <a:t>Refrains from reacting as a spectator to anything that occurs during the match.</a:t>
            </a:r>
          </a:p>
          <a:p>
            <a:pPr lvl="0"/>
            <a:endParaRPr lang="en-US" b="1" dirty="0"/>
          </a:p>
          <a:p>
            <a:pPr lvl="0"/>
            <a:r>
              <a:rPr lang="en-US" b="1" dirty="0"/>
              <a:t>10. Makes objective calls that are both quick and decisive, using the correct signals.  Holds</a:t>
            </a:r>
          </a:p>
          <a:p>
            <a:pPr lvl="0"/>
            <a:r>
              <a:rPr lang="en-US" b="1" dirty="0"/>
              <a:t>      each signal a sufficient time and establishes eye contact with the first referee to allow</a:t>
            </a:r>
          </a:p>
          <a:p>
            <a:pPr lvl="0"/>
            <a:r>
              <a:rPr lang="en-US" b="1" dirty="0"/>
              <a:t>      for proper communication.</a:t>
            </a:r>
          </a:p>
          <a:p>
            <a:pPr lvl="0"/>
            <a:endParaRPr lang="en-US" b="1" dirty="0"/>
          </a:p>
          <a:p>
            <a:pPr lvl="0"/>
            <a:r>
              <a:rPr lang="en-US" b="1" dirty="0"/>
              <a:t>11. Concentrates on duties and responsibilities without being distracted by other people.</a:t>
            </a:r>
          </a:p>
          <a:p>
            <a:pPr lvl="0"/>
            <a:endParaRPr lang="en-US" b="1" dirty="0"/>
          </a:p>
          <a:p>
            <a:pPr lvl="0"/>
            <a:r>
              <a:rPr lang="en-US" b="1" dirty="0"/>
              <a:t>12. Is always alert and ready to move quickly into the best position to make a call without</a:t>
            </a:r>
          </a:p>
          <a:p>
            <a:pPr lvl="0"/>
            <a:r>
              <a:rPr lang="en-US" b="1" dirty="0"/>
              <a:t>      interfering with play.  Avoids posture that appears to reflect disinterest.</a:t>
            </a:r>
          </a:p>
          <a:p>
            <a:pPr lvl="0"/>
            <a:r>
              <a:rPr lang="en-US" b="1" dirty="0"/>
              <a:t> </a:t>
            </a:r>
          </a:p>
          <a:p>
            <a:pPr lvl="0"/>
            <a:r>
              <a:rPr lang="en-US" b="1" dirty="0"/>
              <a:t>13. Shows respect for the calls of the other line judge.</a:t>
            </a:r>
          </a:p>
          <a:p>
            <a:pPr lvl="0"/>
            <a:endParaRPr lang="en-US" b="1" dirty="0"/>
          </a:p>
          <a:p>
            <a:pPr lvl="0"/>
            <a:r>
              <a:rPr lang="en-US" b="1" dirty="0"/>
              <a:t>14. Shows respect for and accepts, without question, all decisions of the first referee.</a:t>
            </a:r>
          </a:p>
        </p:txBody>
      </p:sp>
      <p:sp>
        <p:nvSpPr>
          <p:cNvPr id="4" name="Rectangle 3"/>
          <p:cNvSpPr/>
          <p:nvPr/>
        </p:nvSpPr>
        <p:spPr>
          <a:xfrm>
            <a:off x="2057400" y="134034"/>
            <a:ext cx="4572000" cy="923330"/>
          </a:xfrm>
          <a:prstGeom prst="rect">
            <a:avLst/>
          </a:prstGeom>
        </p:spPr>
        <p:txBody>
          <a:bodyPr>
            <a:spAutoFit/>
          </a:bodyPr>
          <a:lstStyle/>
          <a:p>
            <a:pPr algn="ctr"/>
            <a:r>
              <a:rPr lang="en-US" b="1" dirty="0"/>
              <a:t>CHARACTERISTICS </a:t>
            </a:r>
          </a:p>
          <a:p>
            <a:pPr algn="ctr"/>
            <a:r>
              <a:rPr lang="en-US" b="1" dirty="0"/>
              <a:t>OF A GOOD LINE JUDGE</a:t>
            </a:r>
          </a:p>
          <a:p>
            <a:pPr algn="ctr"/>
            <a:r>
              <a:rPr lang="en-US" b="1" dirty="0"/>
              <a:t>(continued)</a:t>
            </a:r>
          </a:p>
        </p:txBody>
      </p:sp>
    </p:spTree>
    <p:extLst>
      <p:ext uri="{BB962C8B-B14F-4D97-AF65-F5344CB8AC3E}">
        <p14:creationId xmlns:p14="http://schemas.microsoft.com/office/powerpoint/2010/main" val="42911128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 calcmode="lin" valueType="num">
                                      <p:cBhvr additive="base">
                                        <p:cTn id="7"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5" end="5"/>
                                            </p:txEl>
                                          </p:spTgt>
                                        </p:tgtEl>
                                        <p:attrNameLst>
                                          <p:attrName>style.visibility</p:attrName>
                                        </p:attrNameLst>
                                      </p:cBhvr>
                                      <p:to>
                                        <p:strVal val="visible"/>
                                      </p:to>
                                    </p:set>
                                    <p:anim calcmode="lin" valueType="num">
                                      <p:cBhvr additive="base">
                                        <p:cTn id="1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7" end="7"/>
                                            </p:txEl>
                                          </p:spTgt>
                                        </p:tgtEl>
                                        <p:attrNameLst>
                                          <p:attrName>style.visibility</p:attrName>
                                        </p:attrNameLst>
                                      </p:cBhvr>
                                      <p:to>
                                        <p:strVal val="visible"/>
                                      </p:to>
                                    </p:set>
                                    <p:anim calcmode="lin" valueType="num">
                                      <p:cBhvr additive="base">
                                        <p:cTn id="1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7" end="7"/>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3">
                                            <p:txEl>
                                              <p:pRg st="8" end="8"/>
                                            </p:txEl>
                                          </p:spTgt>
                                        </p:tgtEl>
                                        <p:attrNameLst>
                                          <p:attrName>style.visibility</p:attrName>
                                        </p:attrNameLst>
                                      </p:cBhvr>
                                      <p:to>
                                        <p:strVal val="visible"/>
                                      </p:to>
                                    </p:set>
                                    <p:anim calcmode="lin" valueType="num">
                                      <p:cBhvr additive="base">
                                        <p:cTn id="23"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3">
                                            <p:txEl>
                                              <p:pRg st="8" end="8"/>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3">
                                            <p:txEl>
                                              <p:pRg st="9" end="9"/>
                                            </p:txEl>
                                          </p:spTgt>
                                        </p:tgtEl>
                                        <p:attrNameLst>
                                          <p:attrName>style.visibility</p:attrName>
                                        </p:attrNameLst>
                                      </p:cBhvr>
                                      <p:to>
                                        <p:strVal val="visible"/>
                                      </p:to>
                                    </p:set>
                                    <p:anim calcmode="lin" valueType="num">
                                      <p:cBhvr additive="base">
                                        <p:cTn id="27"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nodeType="clickEffect">
                                  <p:stCondLst>
                                    <p:cond delay="0"/>
                                  </p:stCondLst>
                                  <p:childTnLst>
                                    <p:set>
                                      <p:cBhvr>
                                        <p:cTn id="32" dur="1" fill="hold">
                                          <p:stCondLst>
                                            <p:cond delay="0"/>
                                          </p:stCondLst>
                                        </p:cTn>
                                        <p:tgtEl>
                                          <p:spTgt spid="3">
                                            <p:txEl>
                                              <p:pRg st="11" end="11"/>
                                            </p:txEl>
                                          </p:spTgt>
                                        </p:tgtEl>
                                        <p:attrNameLst>
                                          <p:attrName>style.visibility</p:attrName>
                                        </p:attrNameLst>
                                      </p:cBhvr>
                                      <p:to>
                                        <p:strVal val="visible"/>
                                      </p:to>
                                    </p:set>
                                    <p:anim calcmode="lin" valueType="num">
                                      <p:cBhvr additive="base">
                                        <p:cTn id="33" dur="500" fill="hold"/>
                                        <p:tgtEl>
                                          <p:spTgt spid="3">
                                            <p:txEl>
                                              <p:pRg st="11" end="11"/>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3">
                                            <p:txEl>
                                              <p:pRg st="11" end="11"/>
                                            </p:txEl>
                                          </p:spTgt>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nodeType="clickEffect">
                                  <p:stCondLst>
                                    <p:cond delay="0"/>
                                  </p:stCondLst>
                                  <p:childTnLst>
                                    <p:set>
                                      <p:cBhvr>
                                        <p:cTn id="38" dur="1" fill="hold">
                                          <p:stCondLst>
                                            <p:cond delay="0"/>
                                          </p:stCondLst>
                                        </p:cTn>
                                        <p:tgtEl>
                                          <p:spTgt spid="3">
                                            <p:txEl>
                                              <p:pRg st="13" end="13"/>
                                            </p:txEl>
                                          </p:spTgt>
                                        </p:tgtEl>
                                        <p:attrNameLst>
                                          <p:attrName>style.visibility</p:attrName>
                                        </p:attrNameLst>
                                      </p:cBhvr>
                                      <p:to>
                                        <p:strVal val="visible"/>
                                      </p:to>
                                    </p:set>
                                    <p:anim calcmode="lin" valueType="num">
                                      <p:cBhvr additive="base">
                                        <p:cTn id="39" dur="500" fill="hold"/>
                                        <p:tgtEl>
                                          <p:spTgt spid="3">
                                            <p:txEl>
                                              <p:pRg st="13" end="13"/>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3">
                                            <p:txEl>
                                              <p:pRg st="13" end="13"/>
                                            </p:txEl>
                                          </p:spTgt>
                                        </p:tgtEl>
                                        <p:attrNameLst>
                                          <p:attrName>ppt_y</p:attrName>
                                        </p:attrNameLst>
                                      </p:cBhvr>
                                      <p:tavLst>
                                        <p:tav tm="0">
                                          <p:val>
                                            <p:strVal val="1+#ppt_h/2"/>
                                          </p:val>
                                        </p:tav>
                                        <p:tav tm="100000">
                                          <p:val>
                                            <p:strVal val="#ppt_y"/>
                                          </p:val>
                                        </p:tav>
                                      </p:tavLst>
                                    </p:anim>
                                  </p:childTnLst>
                                </p:cTn>
                              </p:par>
                              <p:par>
                                <p:cTn id="41" presetID="2" presetClass="entr" presetSubtype="4" fill="hold" nodeType="withEffect">
                                  <p:stCondLst>
                                    <p:cond delay="0"/>
                                  </p:stCondLst>
                                  <p:childTnLst>
                                    <p:set>
                                      <p:cBhvr>
                                        <p:cTn id="42" dur="1" fill="hold">
                                          <p:stCondLst>
                                            <p:cond delay="0"/>
                                          </p:stCondLst>
                                        </p:cTn>
                                        <p:tgtEl>
                                          <p:spTgt spid="3">
                                            <p:txEl>
                                              <p:pRg st="14" end="14"/>
                                            </p:txEl>
                                          </p:spTgt>
                                        </p:tgtEl>
                                        <p:attrNameLst>
                                          <p:attrName>style.visibility</p:attrName>
                                        </p:attrNameLst>
                                      </p:cBhvr>
                                      <p:to>
                                        <p:strVal val="visible"/>
                                      </p:to>
                                    </p:set>
                                    <p:anim calcmode="lin" valueType="num">
                                      <p:cBhvr additive="base">
                                        <p:cTn id="43" dur="500" fill="hold"/>
                                        <p:tgtEl>
                                          <p:spTgt spid="3">
                                            <p:txEl>
                                              <p:pRg st="14" end="14"/>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14" end="14"/>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3">
                                            <p:txEl>
                                              <p:pRg st="16" end="16"/>
                                            </p:txEl>
                                          </p:spTgt>
                                        </p:tgtEl>
                                        <p:attrNameLst>
                                          <p:attrName>style.visibility</p:attrName>
                                        </p:attrNameLst>
                                      </p:cBhvr>
                                      <p:to>
                                        <p:strVal val="visible"/>
                                      </p:to>
                                    </p:set>
                                    <p:anim calcmode="lin" valueType="num">
                                      <p:cBhvr additive="base">
                                        <p:cTn id="49" dur="500" fill="hold"/>
                                        <p:tgtEl>
                                          <p:spTgt spid="3">
                                            <p:txEl>
                                              <p:pRg st="16" end="16"/>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16" end="16"/>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nodeType="clickEffect">
                                  <p:stCondLst>
                                    <p:cond delay="0"/>
                                  </p:stCondLst>
                                  <p:childTnLst>
                                    <p:set>
                                      <p:cBhvr>
                                        <p:cTn id="54" dur="1" fill="hold">
                                          <p:stCondLst>
                                            <p:cond delay="0"/>
                                          </p:stCondLst>
                                        </p:cTn>
                                        <p:tgtEl>
                                          <p:spTgt spid="3">
                                            <p:txEl>
                                              <p:pRg st="18" end="18"/>
                                            </p:txEl>
                                          </p:spTgt>
                                        </p:tgtEl>
                                        <p:attrNameLst>
                                          <p:attrName>style.visibility</p:attrName>
                                        </p:attrNameLst>
                                      </p:cBhvr>
                                      <p:to>
                                        <p:strVal val="visible"/>
                                      </p:to>
                                    </p:set>
                                    <p:anim calcmode="lin" valueType="num">
                                      <p:cBhvr additive="base">
                                        <p:cTn id="55" dur="500" fill="hold"/>
                                        <p:tgtEl>
                                          <p:spTgt spid="3">
                                            <p:txEl>
                                              <p:pRg st="18" end="18"/>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18" end="1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247527" y="152400"/>
            <a:ext cx="7439273" cy="523220"/>
          </a:xfrm>
          <a:prstGeom prst="rect">
            <a:avLst/>
          </a:prstGeom>
        </p:spPr>
        <p:txBody>
          <a:bodyPr wrap="square">
            <a:spAutoFit/>
          </a:bodyPr>
          <a:lstStyle/>
          <a:p>
            <a:r>
              <a:rPr lang="en-US" sz="2800" b="1" dirty="0"/>
              <a:t>GENERAL GUIDELINES AND RESPONSIBILITIES</a:t>
            </a:r>
          </a:p>
        </p:txBody>
      </p:sp>
      <p:sp>
        <p:nvSpPr>
          <p:cNvPr id="4" name="Rectangle 3"/>
          <p:cNvSpPr/>
          <p:nvPr/>
        </p:nvSpPr>
        <p:spPr>
          <a:xfrm>
            <a:off x="0" y="1066800"/>
            <a:ext cx="9144000" cy="1323439"/>
          </a:xfrm>
          <a:prstGeom prst="rect">
            <a:avLst/>
          </a:prstGeom>
        </p:spPr>
        <p:txBody>
          <a:bodyPr wrap="square">
            <a:spAutoFit/>
          </a:bodyPr>
          <a:lstStyle/>
          <a:p>
            <a:pPr marL="342900" lvl="0" indent="-342900">
              <a:buAutoNum type="arabicPeriod"/>
            </a:pPr>
            <a:r>
              <a:rPr lang="en-US" sz="1600" b="1" dirty="0"/>
              <a:t>Line judges are assigned their positions by the first referee and shall hold these same positions relative to the court throughout the match.</a:t>
            </a:r>
          </a:p>
          <a:p>
            <a:pPr lvl="0"/>
            <a:endParaRPr lang="en-US" sz="1600" b="1" dirty="0"/>
          </a:p>
          <a:p>
            <a:pPr marL="342900" lvl="0" indent="-342900">
              <a:buAutoNum type="arabicPeriod" startAt="2"/>
            </a:pPr>
            <a:r>
              <a:rPr lang="en-US" sz="1600" b="1" dirty="0"/>
              <a:t>A line judge’s base position shall be at the intersection of the left sideline and the</a:t>
            </a:r>
          </a:p>
          <a:p>
            <a:pPr lvl="0"/>
            <a:r>
              <a:rPr lang="en-US" sz="1600" b="1" dirty="0"/>
              <a:t>      end line in the LB corner of each court. </a:t>
            </a:r>
            <a:endParaRPr lang="en-US" sz="1600" dirty="0"/>
          </a:p>
        </p:txBody>
      </p:sp>
      <p:pic>
        <p:nvPicPr>
          <p:cNvPr id="5" name="Picture 4"/>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134501" y="2390239"/>
            <a:ext cx="2946717" cy="3870585"/>
          </a:xfrm>
          <a:prstGeom prst="rect">
            <a:avLst/>
          </a:prstGeom>
        </p:spPr>
      </p:pic>
      <p:sp>
        <p:nvSpPr>
          <p:cNvPr id="6" name="TextBox 5"/>
          <p:cNvSpPr txBox="1"/>
          <p:nvPr/>
        </p:nvSpPr>
        <p:spPr>
          <a:xfrm>
            <a:off x="3657600" y="6350306"/>
            <a:ext cx="1828800" cy="369332"/>
          </a:xfrm>
          <a:prstGeom prst="rect">
            <a:avLst/>
          </a:prstGeom>
          <a:noFill/>
        </p:spPr>
        <p:txBody>
          <a:bodyPr wrap="square" rtlCol="0">
            <a:spAutoFit/>
          </a:bodyPr>
          <a:lstStyle/>
          <a:p>
            <a:pPr algn="ctr"/>
            <a:r>
              <a:rPr lang="en-US" dirty="0"/>
              <a:t>(Still Photo)</a:t>
            </a:r>
          </a:p>
        </p:txBody>
      </p:sp>
    </p:spTree>
    <p:extLst>
      <p:ext uri="{BB962C8B-B14F-4D97-AF65-F5344CB8AC3E}">
        <p14:creationId xmlns:p14="http://schemas.microsoft.com/office/powerpoint/2010/main" val="36422409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animEffect transition="in" filter="wipe(down)">
                                      <p:cBhvr>
                                        <p:cTn id="7" dur="500"/>
                                        <p:tgtEl>
                                          <p:spTgt spid="4">
                                            <p:txEl>
                                              <p:pRg st="2" end="2"/>
                                            </p:txEl>
                                          </p:spTgt>
                                        </p:tgtEl>
                                      </p:cBhvr>
                                    </p:animEffect>
                                  </p:childTnLst>
                                </p:cTn>
                              </p:par>
                              <p:par>
                                <p:cTn id="8" presetID="22" presetClass="entr" presetSubtype="4" fill="hold" nodeType="withEffect">
                                  <p:stCondLst>
                                    <p:cond delay="0"/>
                                  </p:stCondLst>
                                  <p:childTnLst>
                                    <p:set>
                                      <p:cBhvr>
                                        <p:cTn id="9" dur="1" fill="hold">
                                          <p:stCondLst>
                                            <p:cond delay="0"/>
                                          </p:stCondLst>
                                        </p:cTn>
                                        <p:tgtEl>
                                          <p:spTgt spid="4">
                                            <p:txEl>
                                              <p:pRg st="3" end="3"/>
                                            </p:txEl>
                                          </p:spTgt>
                                        </p:tgtEl>
                                        <p:attrNameLst>
                                          <p:attrName>style.visibility</p:attrName>
                                        </p:attrNameLst>
                                      </p:cBhvr>
                                      <p:to>
                                        <p:strVal val="visible"/>
                                      </p:to>
                                    </p:set>
                                    <p:animEffect transition="in" filter="wipe(down)">
                                      <p:cBhvr>
                                        <p:cTn id="10" dur="500"/>
                                        <p:tgtEl>
                                          <p:spTgt spid="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76400" y="274638"/>
            <a:ext cx="7010400" cy="487362"/>
          </a:xfrm>
        </p:spPr>
        <p:txBody>
          <a:bodyPr>
            <a:noAutofit/>
          </a:bodyPr>
          <a:lstStyle/>
          <a:p>
            <a:r>
              <a:rPr lang="en-US" sz="2000" b="1" dirty="0"/>
              <a:t>GENERAL GUIDELINES AND RESPONSIBILITIES</a:t>
            </a:r>
            <a:endParaRPr lang="en-US" sz="2000" dirty="0"/>
          </a:p>
        </p:txBody>
      </p:sp>
      <p:sp>
        <p:nvSpPr>
          <p:cNvPr id="3" name="Content Placeholder 2"/>
          <p:cNvSpPr>
            <a:spLocks noGrp="1"/>
          </p:cNvSpPr>
          <p:nvPr>
            <p:ph idx="1"/>
          </p:nvPr>
        </p:nvSpPr>
        <p:spPr>
          <a:xfrm>
            <a:off x="457200" y="1066800"/>
            <a:ext cx="8229600" cy="1219200"/>
          </a:xfrm>
        </p:spPr>
        <p:txBody>
          <a:bodyPr>
            <a:normAutofit/>
          </a:bodyPr>
          <a:lstStyle/>
          <a:p>
            <a:pPr marL="0" lvl="0" indent="0">
              <a:buNone/>
            </a:pPr>
            <a:r>
              <a:rPr lang="en-US" sz="1600" b="1" dirty="0"/>
              <a:t>3.   If the server serves from the left third of the service area and encroaches on the line judge position, the line judge on the serving team’s side shall move a few steps to the side in line with the extension of the end line until the ball is contacted for serve.  Then the line judge quickly moves back into position at the intersection of the end line and left sideline.  </a:t>
            </a:r>
            <a:endParaRPr lang="en-US" dirty="0"/>
          </a:p>
        </p:txBody>
      </p:sp>
      <p:pic>
        <p:nvPicPr>
          <p:cNvPr id="5" name="General Guideline No. 3.wmv">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7"/>
          <a:stretch>
            <a:fillRect/>
          </a:stretch>
        </p:blipFill>
        <p:spPr>
          <a:xfrm>
            <a:off x="952500" y="2140527"/>
            <a:ext cx="7239000" cy="3726873"/>
          </a:xfrm>
          <a:prstGeom prst="rect">
            <a:avLst/>
          </a:prstGeom>
        </p:spPr>
      </p:pic>
      <p:sp>
        <p:nvSpPr>
          <p:cNvPr id="6" name="TextBox 5"/>
          <p:cNvSpPr txBox="1"/>
          <p:nvPr/>
        </p:nvSpPr>
        <p:spPr>
          <a:xfrm>
            <a:off x="952500" y="6182407"/>
            <a:ext cx="7239000" cy="338554"/>
          </a:xfrm>
          <a:prstGeom prst="rect">
            <a:avLst/>
          </a:prstGeom>
          <a:noFill/>
        </p:spPr>
        <p:txBody>
          <a:bodyPr wrap="square" rtlCol="0">
            <a:spAutoFit/>
          </a:bodyPr>
          <a:lstStyle/>
          <a:p>
            <a:pPr algn="ctr"/>
            <a:r>
              <a:rPr lang="en-US" sz="1600" dirty="0"/>
              <a:t>(Please hover over the video to revel the play button to replay)</a:t>
            </a:r>
          </a:p>
        </p:txBody>
      </p:sp>
      <p:pic>
        <p:nvPicPr>
          <p:cNvPr id="9" name="Recorded Sound">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8"/>
          <a:stretch>
            <a:fillRect/>
          </a:stretch>
        </p:blipFill>
        <p:spPr>
          <a:xfrm>
            <a:off x="7815146" y="5911361"/>
            <a:ext cx="609600" cy="609600"/>
          </a:xfrm>
          <a:prstGeom prst="rect">
            <a:avLst/>
          </a:prstGeom>
        </p:spPr>
      </p:pic>
    </p:spTree>
    <p:extLst>
      <p:ext uri="{BB962C8B-B14F-4D97-AF65-F5344CB8AC3E}">
        <p14:creationId xmlns:p14="http://schemas.microsoft.com/office/powerpoint/2010/main" val="8959061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9976" fill="hold"/>
                                        <p:tgtEl>
                                          <p:spTgt spid="5"/>
                                        </p:tgtEl>
                                      </p:cBhvr>
                                    </p:cmd>
                                  </p:childTnLst>
                                </p:cTn>
                              </p:par>
                              <p:par>
                                <p:cTn id="7" presetID="1" presetClass="mediacall" presetSubtype="0" fill="hold" nodeType="withEffect">
                                  <p:stCondLst>
                                    <p:cond delay="0"/>
                                  </p:stCondLst>
                                  <p:childTnLst>
                                    <p:cmd type="call" cmd="playFrom(0.0)">
                                      <p:cBhvr>
                                        <p:cTn id="8" dur="17400" fill="hold"/>
                                        <p:tgtEl>
                                          <p:spTgt spid="9"/>
                                        </p:tgtEl>
                                      </p:cBhvr>
                                    </p:cmd>
                                  </p:childTnLst>
                                </p:cTn>
                              </p:par>
                            </p:childTnLst>
                          </p:cTn>
                        </p:par>
                        <p:par>
                          <p:cTn id="9" fill="hold">
                            <p:stCondLst>
                              <p:cond delay="17400"/>
                            </p:stCondLst>
                            <p:childTnLst>
                              <p:par>
                                <p:cTn id="10" presetID="1" presetClass="entr" presetSubtype="0" fill="hold" grpId="0" nodeType="afterEffect">
                                  <p:stCondLst>
                                    <p:cond delay="0"/>
                                  </p:stCondLst>
                                  <p:childTnLst>
                                    <p:set>
                                      <p:cBhvr>
                                        <p:cTn id="11"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video>
              <p:cMediaNode vol="80000">
                <p:cTn id="12" fill="hold" display="0">
                  <p:stCondLst>
                    <p:cond delay="indefinite"/>
                  </p:stCondLst>
                </p:cTn>
                <p:tgtEl>
                  <p:spTgt spid="5"/>
                </p:tgtEl>
              </p:cMediaNode>
            </p:video>
            <p:audio>
              <p:cMediaNode vol="80000">
                <p:cTn id="13" fill="hold" display="0">
                  <p:stCondLst>
                    <p:cond delay="indefinite"/>
                  </p:stCondLst>
                  <p:endCondLst>
                    <p:cond evt="onStopAudio" delay="0">
                      <p:tgtEl>
                        <p:sldTgt/>
                      </p:tgtEl>
                    </p:cond>
                  </p:endCondLst>
                </p:cTn>
                <p:tgtEl>
                  <p:spTgt spid="9"/>
                </p:tgtEl>
              </p:cMediaNode>
            </p:audio>
          </p:childTnLst>
        </p:cTn>
      </p:par>
    </p:tnLst>
    <p:bldLst>
      <p:bldP spid="6"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88259" y="1191399"/>
            <a:ext cx="8839200" cy="923330"/>
          </a:xfrm>
          <a:prstGeom prst="rect">
            <a:avLst/>
          </a:prstGeom>
        </p:spPr>
        <p:txBody>
          <a:bodyPr wrap="square">
            <a:spAutoFit/>
          </a:bodyPr>
          <a:lstStyle/>
          <a:p>
            <a:pPr marL="342900" lvl="0" indent="-342900">
              <a:buAutoNum type="arabicPeriod" startAt="4"/>
            </a:pPr>
            <a:r>
              <a:rPr lang="en-US" b="1" dirty="0"/>
              <a:t>Line judges </a:t>
            </a:r>
            <a:r>
              <a:rPr lang="en-US" b="1" i="1" dirty="0"/>
              <a:t>must move </a:t>
            </a:r>
            <a:r>
              <a:rPr lang="en-US" b="1" dirty="0"/>
              <a:t>to obtain a clear, unobstructed view by facing the entire sideline or end line involved when making an inbounds or out-of-bounds call.</a:t>
            </a:r>
          </a:p>
          <a:p>
            <a:pPr lvl="0"/>
            <a:endParaRPr lang="en-US" b="1" dirty="0"/>
          </a:p>
        </p:txBody>
      </p:sp>
      <p:sp>
        <p:nvSpPr>
          <p:cNvPr id="4" name="Rectangle 3"/>
          <p:cNvSpPr/>
          <p:nvPr/>
        </p:nvSpPr>
        <p:spPr>
          <a:xfrm>
            <a:off x="2590800" y="268069"/>
            <a:ext cx="2895600" cy="923330"/>
          </a:xfrm>
          <a:prstGeom prst="rect">
            <a:avLst/>
          </a:prstGeom>
        </p:spPr>
        <p:txBody>
          <a:bodyPr wrap="square">
            <a:spAutoFit/>
          </a:bodyPr>
          <a:lstStyle/>
          <a:p>
            <a:pPr algn="ctr"/>
            <a:r>
              <a:rPr lang="en-US" b="1" dirty="0"/>
              <a:t>GENERAL GUIDELINES </a:t>
            </a:r>
          </a:p>
          <a:p>
            <a:pPr algn="ctr"/>
            <a:r>
              <a:rPr lang="en-US" b="1" dirty="0"/>
              <a:t>AND RESPONSIBILITIES</a:t>
            </a:r>
          </a:p>
          <a:p>
            <a:pPr algn="ctr"/>
            <a:r>
              <a:rPr lang="en-US" b="1" dirty="0"/>
              <a:t>(continued)</a:t>
            </a:r>
          </a:p>
        </p:txBody>
      </p:sp>
      <p:pic>
        <p:nvPicPr>
          <p:cNvPr id="10" name="General Guideline No. 4.wmv">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7"/>
          <a:stretch>
            <a:fillRect/>
          </a:stretch>
        </p:blipFill>
        <p:spPr>
          <a:xfrm>
            <a:off x="1160929" y="1905000"/>
            <a:ext cx="6705600" cy="3771900"/>
          </a:xfrm>
          <a:prstGeom prst="rect">
            <a:avLst/>
          </a:prstGeom>
        </p:spPr>
      </p:pic>
      <p:sp>
        <p:nvSpPr>
          <p:cNvPr id="5" name="TextBox 4"/>
          <p:cNvSpPr txBox="1"/>
          <p:nvPr/>
        </p:nvSpPr>
        <p:spPr>
          <a:xfrm>
            <a:off x="1160929" y="6190565"/>
            <a:ext cx="6705600" cy="307777"/>
          </a:xfrm>
          <a:prstGeom prst="rect">
            <a:avLst/>
          </a:prstGeom>
          <a:noFill/>
        </p:spPr>
        <p:txBody>
          <a:bodyPr wrap="square" rtlCol="0">
            <a:spAutoFit/>
          </a:bodyPr>
          <a:lstStyle/>
          <a:p>
            <a:pPr algn="ctr"/>
            <a:r>
              <a:rPr lang="en-US" sz="1400" dirty="0"/>
              <a:t>(Please hover over the video to revel the play button to replay)</a:t>
            </a:r>
          </a:p>
        </p:txBody>
      </p:sp>
      <p:pic>
        <p:nvPicPr>
          <p:cNvPr id="8" name="Recorded Sound">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8"/>
          <a:stretch>
            <a:fillRect/>
          </a:stretch>
        </p:blipFill>
        <p:spPr>
          <a:xfrm>
            <a:off x="7304536" y="5854251"/>
            <a:ext cx="609600" cy="609600"/>
          </a:xfrm>
          <a:prstGeom prst="rect">
            <a:avLst/>
          </a:prstGeom>
        </p:spPr>
      </p:pic>
    </p:spTree>
    <p:extLst>
      <p:ext uri="{BB962C8B-B14F-4D97-AF65-F5344CB8AC3E}">
        <p14:creationId xmlns:p14="http://schemas.microsoft.com/office/powerpoint/2010/main" val="27971309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2378" fill="hold"/>
                                        <p:tgtEl>
                                          <p:spTgt spid="10"/>
                                        </p:tgtEl>
                                      </p:cBhvr>
                                    </p:cmd>
                                  </p:childTnLst>
                                </p:cTn>
                              </p:par>
                              <p:par>
                                <p:cTn id="7" presetID="1" presetClass="mediacall" presetSubtype="0" fill="hold" nodeType="withEffect">
                                  <p:stCondLst>
                                    <p:cond delay="0"/>
                                  </p:stCondLst>
                                  <p:childTnLst>
                                    <p:cmd type="call" cmd="playFrom(0.0)">
                                      <p:cBhvr>
                                        <p:cTn id="8" dur="12009" fill="hold"/>
                                        <p:tgtEl>
                                          <p:spTgt spid="8"/>
                                        </p:tgtEl>
                                      </p:cBhvr>
                                    </p:cmd>
                                  </p:childTnLst>
                                </p:cTn>
                              </p:par>
                            </p:childTnLst>
                          </p:cTn>
                        </p:par>
                        <p:par>
                          <p:cTn id="9" fill="hold">
                            <p:stCondLst>
                              <p:cond delay="12378"/>
                            </p:stCondLst>
                            <p:childTnLst>
                              <p:par>
                                <p:cTn id="10" presetID="1" presetClass="entr" presetSubtype="0" fill="hold" grpId="0" nodeType="afterEffect">
                                  <p:stCondLst>
                                    <p:cond delay="0"/>
                                  </p:stCondLst>
                                  <p:childTnLst>
                                    <p:set>
                                      <p:cBhvr>
                                        <p:cTn id="11"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video>
              <p:cMediaNode vol="80000">
                <p:cTn id="12" fill="hold" display="0">
                  <p:stCondLst>
                    <p:cond delay="indefinite"/>
                  </p:stCondLst>
                </p:cTn>
                <p:tgtEl>
                  <p:spTgt spid="10"/>
                </p:tgtEl>
              </p:cMediaNode>
            </p:video>
            <p:audio>
              <p:cMediaNode vol="80000">
                <p:cTn id="13" fill="hold" display="0">
                  <p:stCondLst>
                    <p:cond delay="indefinite"/>
                  </p:stCondLst>
                  <p:endCondLst>
                    <p:cond evt="onStopAudio" delay="0">
                      <p:tgtEl>
                        <p:sldTgt/>
                      </p:tgtEl>
                    </p:cond>
                  </p:endCondLst>
                </p:cTn>
                <p:tgtEl>
                  <p:spTgt spid="8"/>
                </p:tgtEl>
              </p:cMediaNode>
            </p:audio>
          </p:childTnLst>
        </p:cTn>
      </p:par>
    </p:tnLst>
    <p:bldLst>
      <p:bldP spid="5"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143000" y="591234"/>
            <a:ext cx="6895652" cy="646331"/>
          </a:xfrm>
          <a:prstGeom prst="rect">
            <a:avLst/>
          </a:prstGeom>
        </p:spPr>
        <p:txBody>
          <a:bodyPr wrap="square">
            <a:spAutoFit/>
          </a:bodyPr>
          <a:lstStyle/>
          <a:p>
            <a:pPr marL="342900" lvl="0" indent="-342900">
              <a:buAutoNum type="arabicPeriod" startAt="5"/>
            </a:pPr>
            <a:r>
              <a:rPr lang="en-US" sz="1800" b="1" dirty="0"/>
              <a:t>Line judges must be alert to avoid being struck by the ball </a:t>
            </a:r>
            <a:br>
              <a:rPr lang="en-US" sz="1800" b="1" dirty="0"/>
            </a:br>
            <a:r>
              <a:rPr lang="en-US" sz="1800" b="1" dirty="0"/>
              <a:t>or interfering with a player’s opportunity to make a play.</a:t>
            </a:r>
          </a:p>
        </p:txBody>
      </p:sp>
      <p:sp>
        <p:nvSpPr>
          <p:cNvPr id="5" name="Content Placeholder 4"/>
          <p:cNvSpPr txBox="1">
            <a:spLocks noGrp="1"/>
          </p:cNvSpPr>
          <p:nvPr>
            <p:ph idx="1"/>
          </p:nvPr>
        </p:nvSpPr>
        <p:spPr>
          <a:xfrm>
            <a:off x="0" y="1164134"/>
            <a:ext cx="8915401" cy="5656933"/>
          </a:xfrm>
          <a:prstGeom prst="rect">
            <a:avLst/>
          </a:prstGeom>
          <a:noFill/>
        </p:spPr>
        <p:txBody>
          <a:bodyPr wrap="square" rtlCol="0">
            <a:spAutoFit/>
          </a:bodyPr>
          <a:lstStyle/>
          <a:p>
            <a:pPr marL="0" indent="0">
              <a:buNone/>
            </a:pPr>
            <a:endParaRPr lang="en-US" sz="1600" dirty="0"/>
          </a:p>
          <a:p>
            <a:endParaRPr lang="en-US" sz="1600" dirty="0"/>
          </a:p>
          <a:p>
            <a:endParaRPr lang="en-US" sz="1600" dirty="0"/>
          </a:p>
          <a:p>
            <a:pPr marL="0" indent="0">
              <a:buNone/>
            </a:pPr>
            <a:endParaRPr lang="en-US" sz="1600" dirty="0"/>
          </a:p>
          <a:p>
            <a:pPr marL="0" indent="0">
              <a:buNone/>
            </a:pPr>
            <a:endParaRPr lang="en-US" sz="1600" dirty="0"/>
          </a:p>
          <a:p>
            <a:pPr marL="0" indent="0">
              <a:buNone/>
            </a:pPr>
            <a:endParaRPr lang="en-US" sz="1600" dirty="0"/>
          </a:p>
          <a:p>
            <a:pPr marL="0" indent="0">
              <a:buNone/>
            </a:pPr>
            <a:endParaRPr lang="en-US" sz="1600" dirty="0"/>
          </a:p>
          <a:p>
            <a:pPr marL="0" indent="0">
              <a:buNone/>
            </a:pPr>
            <a:endParaRPr lang="en-US" sz="1600" dirty="0"/>
          </a:p>
          <a:p>
            <a:pPr marL="0" indent="0">
              <a:buNone/>
            </a:pPr>
            <a:endParaRPr lang="en-US" sz="1600" dirty="0"/>
          </a:p>
          <a:p>
            <a:pPr marL="0" indent="0">
              <a:buNone/>
            </a:pPr>
            <a:endParaRPr lang="en-US" sz="1600" dirty="0"/>
          </a:p>
          <a:p>
            <a:pPr marL="0" indent="0">
              <a:buNone/>
            </a:pPr>
            <a:endParaRPr lang="en-US" sz="1600" dirty="0"/>
          </a:p>
          <a:p>
            <a:pPr marL="0" indent="0">
              <a:buNone/>
            </a:pPr>
            <a:endParaRPr lang="en-US" sz="1600" dirty="0"/>
          </a:p>
          <a:p>
            <a:pPr marL="0" indent="0">
              <a:buNone/>
            </a:pPr>
            <a:endParaRPr lang="en-US" sz="1600" dirty="0"/>
          </a:p>
          <a:p>
            <a:pPr marL="0" indent="0">
              <a:buNone/>
            </a:pPr>
            <a:endParaRPr lang="en-US" sz="1600" dirty="0"/>
          </a:p>
          <a:p>
            <a:pPr marL="0" indent="0">
              <a:buNone/>
            </a:pPr>
            <a:endParaRPr lang="en-US" sz="1600" dirty="0"/>
          </a:p>
          <a:p>
            <a:endParaRPr lang="en-US" dirty="0"/>
          </a:p>
          <a:p>
            <a:pPr marL="0" lvl="0" indent="0">
              <a:buNone/>
            </a:pPr>
            <a:endParaRPr lang="en-US" dirty="0"/>
          </a:p>
        </p:txBody>
      </p:sp>
      <p:pic>
        <p:nvPicPr>
          <p:cNvPr id="2" name="General Guideline No. 5.wmv">
            <a:hlinkClick r:id="" action="ppaction://media"/>
          </p:cNvPr>
          <p:cNvPicPr>
            <a:picLocks noChangeAspect="1"/>
          </p:cNvPicPr>
          <p:nvPr>
            <a:videoFile r:link="rId1"/>
            <p:extLst>
              <p:ext uri="{DAA4B4D4-6D71-4841-9C94-3DE7FCFB9230}">
                <p14:media xmlns:p14="http://schemas.microsoft.com/office/powerpoint/2010/main" r:embed="rId2">
                  <p14:trim st="2906.4106" end="5693.3792"/>
                </p14:media>
              </p:ext>
            </p:extLst>
          </p:nvPr>
        </p:nvPicPr>
        <p:blipFill>
          <a:blip r:embed="rId7"/>
          <a:stretch>
            <a:fillRect/>
          </a:stretch>
        </p:blipFill>
        <p:spPr>
          <a:xfrm>
            <a:off x="1143000" y="1524000"/>
            <a:ext cx="7086600" cy="3986213"/>
          </a:xfrm>
          <a:prstGeom prst="rect">
            <a:avLst/>
          </a:prstGeom>
        </p:spPr>
      </p:pic>
      <p:sp>
        <p:nvSpPr>
          <p:cNvPr id="7" name="TextBox 6"/>
          <p:cNvSpPr txBox="1"/>
          <p:nvPr/>
        </p:nvSpPr>
        <p:spPr>
          <a:xfrm>
            <a:off x="1546500" y="6147201"/>
            <a:ext cx="6066789" cy="369332"/>
          </a:xfrm>
          <a:prstGeom prst="rect">
            <a:avLst/>
          </a:prstGeom>
          <a:noFill/>
        </p:spPr>
        <p:txBody>
          <a:bodyPr wrap="none" rtlCol="0">
            <a:spAutoFit/>
          </a:bodyPr>
          <a:lstStyle/>
          <a:p>
            <a:pPr algn="ctr"/>
            <a:r>
              <a:rPr lang="en-US" dirty="0"/>
              <a:t>(Please hover over the video to revel the play button to replay)</a:t>
            </a:r>
          </a:p>
        </p:txBody>
      </p:sp>
      <p:pic>
        <p:nvPicPr>
          <p:cNvPr id="3" name="Recorded Sound">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8"/>
          <a:stretch>
            <a:fillRect/>
          </a:stretch>
        </p:blipFill>
        <p:spPr>
          <a:xfrm>
            <a:off x="7696200" y="5722267"/>
            <a:ext cx="609600" cy="609600"/>
          </a:xfrm>
          <a:prstGeom prst="rect">
            <a:avLst/>
          </a:prstGeom>
        </p:spPr>
      </p:pic>
    </p:spTree>
    <p:extLst>
      <p:ext uri="{BB962C8B-B14F-4D97-AF65-F5344CB8AC3E}">
        <p14:creationId xmlns:p14="http://schemas.microsoft.com/office/powerpoint/2010/main" val="35726796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040" fill="hold"/>
                                        <p:tgtEl>
                                          <p:spTgt spid="3"/>
                                        </p:tgtEl>
                                      </p:cBhvr>
                                    </p:cmd>
                                  </p:childTnLst>
                                </p:cTn>
                              </p:par>
                              <p:par>
                                <p:cTn id="7" presetID="1" presetClass="mediacall" presetSubtype="0" fill="hold" nodeType="withEffect">
                                  <p:stCondLst>
                                    <p:cond delay="0"/>
                                  </p:stCondLst>
                                  <p:childTnLst>
                                    <p:cmd type="call" cmd="playFrom(0.0)">
                                      <p:cBhvr>
                                        <p:cTn id="8" dur="8082" fill="hold"/>
                                        <p:tgtEl>
                                          <p:spTgt spid="2"/>
                                        </p:tgtEl>
                                      </p:cBhvr>
                                    </p:cmd>
                                  </p:childTnLst>
                                </p:cTn>
                              </p:par>
                            </p:childTnLst>
                          </p:cTn>
                        </p:par>
                        <p:par>
                          <p:cTn id="9" fill="hold">
                            <p:stCondLst>
                              <p:cond delay="10040"/>
                            </p:stCondLst>
                            <p:childTnLst>
                              <p:par>
                                <p:cTn id="10" presetID="1" presetClass="entr" presetSubtype="0" fill="hold" grpId="0" nodeType="afterEffect">
                                  <p:stCondLst>
                                    <p:cond delay="0"/>
                                  </p:stCondLst>
                                  <p:childTnLst>
                                    <p:set>
                                      <p:cBhvr>
                                        <p:cTn id="11"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p:cMediaNode vol="80000">
                <p:cTn id="12" fill="hold" display="0">
                  <p:stCondLst>
                    <p:cond delay="indefinite"/>
                  </p:stCondLst>
                  <p:endCondLst>
                    <p:cond evt="onStopAudio" delay="0">
                      <p:tgtEl>
                        <p:sldTgt/>
                      </p:tgtEl>
                    </p:cond>
                  </p:endCondLst>
                </p:cTn>
                <p:tgtEl>
                  <p:spTgt spid="3"/>
                </p:tgtEl>
              </p:cMediaNode>
            </p:audio>
            <p:video>
              <p:cMediaNode vol="80000">
                <p:cTn id="13" fill="hold" display="0">
                  <p:stCondLst>
                    <p:cond delay="indefinite"/>
                  </p:stCondLst>
                </p:cTn>
                <p:tgtEl>
                  <p:spTgt spid="2"/>
                </p:tgtEl>
              </p:cMediaNode>
            </p:video>
          </p:childTnLst>
        </p:cTn>
      </p:par>
    </p:tnLst>
    <p:bldLst>
      <p:bldP spid="7"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600200" y="304800"/>
            <a:ext cx="6019800" cy="1077218"/>
          </a:xfrm>
          <a:prstGeom prst="rect">
            <a:avLst/>
          </a:prstGeom>
        </p:spPr>
        <p:txBody>
          <a:bodyPr wrap="square">
            <a:spAutoFit/>
          </a:bodyPr>
          <a:lstStyle/>
          <a:p>
            <a:pPr lvl="0"/>
            <a:endParaRPr lang="en-US" sz="1600" b="1" dirty="0"/>
          </a:p>
          <a:p>
            <a:pPr marL="342900" lvl="0" indent="-342900">
              <a:buAutoNum type="arabicPeriod" startAt="7"/>
            </a:pPr>
            <a:r>
              <a:rPr lang="en-US" sz="1600" b="1" dirty="0"/>
              <a:t>Line judges are to make calls on every play, particularly </a:t>
            </a:r>
            <a:br>
              <a:rPr lang="en-US" sz="1600" b="1" dirty="0"/>
            </a:br>
            <a:r>
              <a:rPr lang="en-US" sz="1600" b="1" dirty="0"/>
              <a:t>on or near the sideline and end line closest to them.  </a:t>
            </a:r>
            <a:br>
              <a:rPr lang="en-US" sz="1600" b="1" dirty="0"/>
            </a:br>
            <a:r>
              <a:rPr lang="en-US" sz="1600" b="1" dirty="0"/>
              <a:t>A line judge does not need to mirror a fellow line judge’s call.</a:t>
            </a:r>
          </a:p>
        </p:txBody>
      </p:sp>
      <p:pic>
        <p:nvPicPr>
          <p:cNvPr id="3" name="General Guideline No. 7A.wmv">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7"/>
          <a:stretch>
            <a:fillRect/>
          </a:stretch>
        </p:blipFill>
        <p:spPr>
          <a:xfrm>
            <a:off x="719667" y="1676400"/>
            <a:ext cx="7704667" cy="4333875"/>
          </a:xfrm>
          <a:prstGeom prst="rect">
            <a:avLst/>
          </a:prstGeom>
        </p:spPr>
      </p:pic>
      <p:sp>
        <p:nvSpPr>
          <p:cNvPr id="2" name="TextBox 1"/>
          <p:cNvSpPr txBox="1"/>
          <p:nvPr/>
        </p:nvSpPr>
        <p:spPr>
          <a:xfrm>
            <a:off x="719667" y="6248400"/>
            <a:ext cx="7704667" cy="338554"/>
          </a:xfrm>
          <a:prstGeom prst="rect">
            <a:avLst/>
          </a:prstGeom>
          <a:noFill/>
        </p:spPr>
        <p:txBody>
          <a:bodyPr wrap="square" rtlCol="0">
            <a:spAutoFit/>
          </a:bodyPr>
          <a:lstStyle/>
          <a:p>
            <a:pPr algn="ctr"/>
            <a:r>
              <a:rPr lang="en-US" sz="1600" dirty="0"/>
              <a:t>(Please hover over the video to revel the play button to replay)</a:t>
            </a:r>
          </a:p>
        </p:txBody>
      </p:sp>
      <p:pic>
        <p:nvPicPr>
          <p:cNvPr id="5" name="Recorded Sound">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8"/>
          <a:stretch>
            <a:fillRect/>
          </a:stretch>
        </p:blipFill>
        <p:spPr>
          <a:xfrm>
            <a:off x="7842443" y="6112877"/>
            <a:ext cx="609600" cy="609600"/>
          </a:xfrm>
          <a:prstGeom prst="rect">
            <a:avLst/>
          </a:prstGeom>
        </p:spPr>
      </p:pic>
    </p:spTree>
    <p:extLst>
      <p:ext uri="{BB962C8B-B14F-4D97-AF65-F5344CB8AC3E}">
        <p14:creationId xmlns:p14="http://schemas.microsoft.com/office/powerpoint/2010/main" val="20445445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1300" fill="hold"/>
                                        <p:tgtEl>
                                          <p:spTgt spid="5"/>
                                        </p:tgtEl>
                                      </p:cBhvr>
                                    </p:cmd>
                                  </p:childTnLst>
                                </p:cTn>
                              </p:par>
                              <p:par>
                                <p:cTn id="7" presetID="1" presetClass="mediacall" presetSubtype="0" fill="hold" nodeType="withEffect">
                                  <p:stCondLst>
                                    <p:cond delay="0"/>
                                  </p:stCondLst>
                                  <p:childTnLst>
                                    <p:cmd type="call" cmd="playFrom(0.0)">
                                      <p:cBhvr>
                                        <p:cTn id="8" dur="2635" fill="hold"/>
                                        <p:tgtEl>
                                          <p:spTgt spid="3"/>
                                        </p:tgtEl>
                                      </p:cBhvr>
                                    </p:cmd>
                                  </p:childTnLst>
                                </p:cTn>
                              </p:par>
                            </p:childTnLst>
                          </p:cTn>
                        </p:par>
                        <p:par>
                          <p:cTn id="9" fill="hold">
                            <p:stCondLst>
                              <p:cond delay="11300"/>
                            </p:stCondLst>
                            <p:childTnLst>
                              <p:par>
                                <p:cTn id="10" presetID="1" presetClass="entr" presetSubtype="0" fill="hold" grpId="0" nodeType="afterEffect">
                                  <p:stCondLst>
                                    <p:cond delay="0"/>
                                  </p:stCondLst>
                                  <p:childTnLst>
                                    <p:set>
                                      <p:cBhvr>
                                        <p:cTn id="11"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p:cMediaNode vol="80000">
                <p:cTn id="12" fill="hold" display="0">
                  <p:stCondLst>
                    <p:cond delay="indefinite"/>
                  </p:stCondLst>
                  <p:endCondLst>
                    <p:cond evt="onStopAudio" delay="0">
                      <p:tgtEl>
                        <p:sldTgt/>
                      </p:tgtEl>
                    </p:cond>
                  </p:endCondLst>
                </p:cTn>
                <p:tgtEl>
                  <p:spTgt spid="5"/>
                </p:tgtEl>
              </p:cMediaNode>
            </p:audio>
            <p:video>
              <p:cMediaNode vol="80000">
                <p:cTn id="13" fill="hold" display="0">
                  <p:stCondLst>
                    <p:cond delay="indefinite"/>
                  </p:stCondLst>
                </p:cTn>
                <p:tgtEl>
                  <p:spTgt spid="3"/>
                </p:tgtEl>
              </p:cMediaNode>
            </p:video>
          </p:childTnLst>
        </p:cTn>
      </p:par>
    </p:tnLst>
    <p:bldLst>
      <p:bldP spid="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42900" y="914400"/>
            <a:ext cx="8458200" cy="4555093"/>
          </a:xfrm>
          <a:prstGeom prst="rect">
            <a:avLst/>
          </a:prstGeom>
        </p:spPr>
        <p:txBody>
          <a:bodyPr wrap="square">
            <a:spAutoFit/>
          </a:bodyPr>
          <a:lstStyle/>
          <a:p>
            <a:pPr marL="342900" lvl="0" indent="-342900">
              <a:buAutoNum type="arabicPeriod" startAt="8"/>
            </a:pPr>
            <a:r>
              <a:rPr lang="en-US" sz="1600" b="1" dirty="0"/>
              <a:t>A line judge may signal a fault on either antenna. Remember which team touched the ball last prior to the antenna fault if referee asks for further clarification.</a:t>
            </a:r>
          </a:p>
          <a:p>
            <a:pPr marL="342900" lvl="0" indent="-342900">
              <a:buAutoNum type="arabicPeriod" startAt="8"/>
            </a:pPr>
            <a:endParaRPr lang="en-US" b="1" dirty="0"/>
          </a:p>
          <a:p>
            <a:pPr marL="342900" lvl="0" indent="-342900">
              <a:buAutoNum type="arabicPeriod" startAt="8"/>
            </a:pPr>
            <a:endParaRPr lang="en-US" b="1" dirty="0"/>
          </a:p>
          <a:p>
            <a:pPr marL="342900" lvl="0" indent="-342900">
              <a:buAutoNum type="arabicPeriod" startAt="8"/>
            </a:pPr>
            <a:endParaRPr lang="en-US" b="1" dirty="0"/>
          </a:p>
          <a:p>
            <a:pPr marL="342900" lvl="0" indent="-342900">
              <a:buAutoNum type="arabicPeriod" startAt="8"/>
            </a:pPr>
            <a:endParaRPr lang="en-US" b="1" dirty="0"/>
          </a:p>
          <a:p>
            <a:pPr marL="342900" lvl="0" indent="-342900">
              <a:buAutoNum type="arabicPeriod" startAt="8"/>
            </a:pPr>
            <a:endParaRPr lang="en-US" b="1" dirty="0"/>
          </a:p>
          <a:p>
            <a:pPr lvl="0"/>
            <a:endParaRPr lang="en-US" b="1" dirty="0"/>
          </a:p>
          <a:p>
            <a:pPr marL="342900" lvl="0" indent="-342900">
              <a:buAutoNum type="arabicPeriod" startAt="8"/>
            </a:pPr>
            <a:endParaRPr lang="en-US" b="1" dirty="0"/>
          </a:p>
          <a:p>
            <a:pPr marL="342900" lvl="0" indent="-342900">
              <a:buAutoNum type="arabicPeriod" startAt="8"/>
            </a:pPr>
            <a:endParaRPr lang="en-US" b="1" dirty="0"/>
          </a:p>
          <a:p>
            <a:pPr lvl="0"/>
            <a:endParaRPr lang="en-US" b="1" dirty="0"/>
          </a:p>
          <a:p>
            <a:pPr marL="342900" lvl="0" indent="-342900">
              <a:buAutoNum type="arabicPeriod" startAt="8"/>
            </a:pPr>
            <a:endParaRPr lang="en-US" b="1" dirty="0"/>
          </a:p>
          <a:p>
            <a:pPr lvl="0"/>
            <a:r>
              <a:rPr lang="en-US" dirty="0"/>
              <a:t>		</a:t>
            </a:r>
          </a:p>
          <a:p>
            <a:pPr lvl="0" algn="ctr"/>
            <a:endParaRPr lang="en-US" dirty="0"/>
          </a:p>
          <a:p>
            <a:pPr lvl="0" algn="ctr"/>
            <a:endParaRPr lang="en-US" sz="1400" dirty="0"/>
          </a:p>
          <a:p>
            <a:pPr lvl="0" algn="ctr"/>
            <a:endParaRPr lang="en-US" sz="1400" dirty="0"/>
          </a:p>
          <a:p>
            <a:pPr algn="ctr"/>
            <a:endParaRPr lang="en-US" sz="1400" dirty="0"/>
          </a:p>
        </p:txBody>
      </p:sp>
      <p:sp>
        <p:nvSpPr>
          <p:cNvPr id="4" name="Rectangle 3"/>
          <p:cNvSpPr/>
          <p:nvPr/>
        </p:nvSpPr>
        <p:spPr>
          <a:xfrm>
            <a:off x="2133600" y="191706"/>
            <a:ext cx="4572000" cy="584775"/>
          </a:xfrm>
          <a:prstGeom prst="rect">
            <a:avLst/>
          </a:prstGeom>
        </p:spPr>
        <p:txBody>
          <a:bodyPr>
            <a:spAutoFit/>
          </a:bodyPr>
          <a:lstStyle/>
          <a:p>
            <a:pPr algn="ctr"/>
            <a:r>
              <a:rPr lang="en-US" sz="1600" b="1" dirty="0"/>
              <a:t>GENERAL GUIDELINES AND RESPONSIBILITIES</a:t>
            </a:r>
          </a:p>
          <a:p>
            <a:pPr algn="ctr"/>
            <a:r>
              <a:rPr lang="en-US" sz="1600" b="1" dirty="0"/>
              <a:t>(continued)</a:t>
            </a:r>
          </a:p>
        </p:txBody>
      </p:sp>
      <p:pic>
        <p:nvPicPr>
          <p:cNvPr id="5" name="General Guideline No. 8.wmv">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7"/>
          <a:stretch>
            <a:fillRect/>
          </a:stretch>
        </p:blipFill>
        <p:spPr>
          <a:xfrm>
            <a:off x="1455058" y="1589314"/>
            <a:ext cx="6233885" cy="3506561"/>
          </a:xfrm>
          <a:prstGeom prst="rect">
            <a:avLst/>
          </a:prstGeom>
        </p:spPr>
      </p:pic>
      <p:pic>
        <p:nvPicPr>
          <p:cNvPr id="6" name="Recorded Sound">
            <a:hlinkClick r:id="" action="ppaction://media"/>
          </p:cNvPr>
          <p:cNvPicPr>
            <a:picLocks noChangeAspect="1"/>
          </p:cNvPicPr>
          <p:nvPr>
            <a:audioFile r:link="rId3"/>
            <p:extLst>
              <p:ext uri="{DAA4B4D4-6D71-4841-9C94-3DE7FCFB9230}">
                <p14:media xmlns:p14="http://schemas.microsoft.com/office/powerpoint/2010/main" r:embed="rId4">
                  <p14:trim end="550.9555"/>
                </p14:media>
              </p:ext>
            </p:extLst>
          </p:nvPr>
        </p:nvPicPr>
        <p:blipFill>
          <a:blip r:embed="rId8"/>
          <a:stretch>
            <a:fillRect/>
          </a:stretch>
        </p:blipFill>
        <p:spPr>
          <a:xfrm>
            <a:off x="7384143" y="5095875"/>
            <a:ext cx="609600" cy="609600"/>
          </a:xfrm>
          <a:prstGeom prst="rect">
            <a:avLst/>
          </a:prstGeom>
        </p:spPr>
      </p:pic>
      <p:sp>
        <p:nvSpPr>
          <p:cNvPr id="8" name="TextBox 7"/>
          <p:cNvSpPr txBox="1"/>
          <p:nvPr/>
        </p:nvSpPr>
        <p:spPr>
          <a:xfrm>
            <a:off x="579985" y="5705475"/>
            <a:ext cx="7842903" cy="923330"/>
          </a:xfrm>
          <a:prstGeom prst="rect">
            <a:avLst/>
          </a:prstGeom>
          <a:noFill/>
        </p:spPr>
        <p:txBody>
          <a:bodyPr wrap="square" rtlCol="0">
            <a:spAutoFit/>
          </a:bodyPr>
          <a:lstStyle/>
          <a:p>
            <a:pPr lvl="0"/>
            <a:r>
              <a:rPr lang="en-US" b="1" dirty="0"/>
              <a:t>9.     A line judge may signal a ball contacting the floor (missed pancake) on either court. Even if the ball simultaneously touches the player and the floor, the line judge should give the inbounds signal.</a:t>
            </a:r>
            <a:endParaRPr lang="en-US" dirty="0"/>
          </a:p>
        </p:txBody>
      </p:sp>
      <p:sp>
        <p:nvSpPr>
          <p:cNvPr id="9" name="TextBox 8"/>
          <p:cNvSpPr txBox="1"/>
          <p:nvPr/>
        </p:nvSpPr>
        <p:spPr>
          <a:xfrm>
            <a:off x="1455058" y="5367729"/>
            <a:ext cx="6233884" cy="307777"/>
          </a:xfrm>
          <a:prstGeom prst="rect">
            <a:avLst/>
          </a:prstGeom>
          <a:noFill/>
        </p:spPr>
        <p:txBody>
          <a:bodyPr wrap="square" rtlCol="0">
            <a:spAutoFit/>
          </a:bodyPr>
          <a:lstStyle/>
          <a:p>
            <a:pPr algn="ctr"/>
            <a:r>
              <a:rPr lang="en-US" sz="1400" dirty="0"/>
              <a:t>(Please hover over the video to revel the play button to replay)</a:t>
            </a:r>
          </a:p>
        </p:txBody>
      </p:sp>
    </p:spTree>
    <p:extLst>
      <p:ext uri="{BB962C8B-B14F-4D97-AF65-F5344CB8AC3E}">
        <p14:creationId xmlns:p14="http://schemas.microsoft.com/office/powerpoint/2010/main" val="29206504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5872" fill="hold"/>
                                        <p:tgtEl>
                                          <p:spTgt spid="5"/>
                                        </p:tgtEl>
                                      </p:cBhvr>
                                    </p:cmd>
                                  </p:childTnLst>
                                </p:cTn>
                              </p:par>
                              <p:par>
                                <p:cTn id="7" presetID="1" presetClass="mediacall" presetSubtype="0" fill="hold" nodeType="withEffect">
                                  <p:stCondLst>
                                    <p:cond delay="0"/>
                                  </p:stCondLst>
                                  <p:childTnLst>
                                    <p:cmd type="call" cmd="playFrom(0.0)">
                                      <p:cBhvr>
                                        <p:cTn id="8" dur="14839" fill="hold"/>
                                        <p:tgtEl>
                                          <p:spTgt spid="6"/>
                                        </p:tgtEl>
                                      </p:cBhvr>
                                    </p:cmd>
                                  </p:childTnLst>
                                </p:cTn>
                              </p:par>
                            </p:childTnLst>
                          </p:cTn>
                        </p:par>
                        <p:par>
                          <p:cTn id="9" fill="hold">
                            <p:stCondLst>
                              <p:cond delay="14839"/>
                            </p:stCondLst>
                            <p:childTnLst>
                              <p:par>
                                <p:cTn id="10" presetID="1" presetClass="entr" presetSubtype="0" fill="hold" grpId="0" nodeType="afterEffect">
                                  <p:stCondLst>
                                    <p:cond delay="0"/>
                                  </p:stCondLst>
                                  <p:childTnLst>
                                    <p:set>
                                      <p:cBhvr>
                                        <p:cTn id="11" dur="1" fill="hold">
                                          <p:stCondLst>
                                            <p:cond delay="0"/>
                                          </p:stCondLst>
                                        </p:cTn>
                                        <p:tgtEl>
                                          <p:spTgt spid="9"/>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fade">
                                      <p:cBhvr>
                                        <p:cTn id="16"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video>
              <p:cMediaNode vol="80000">
                <p:cTn id="17" fill="hold" display="0">
                  <p:stCondLst>
                    <p:cond delay="indefinite"/>
                  </p:stCondLst>
                </p:cTn>
                <p:tgtEl>
                  <p:spTgt spid="5"/>
                </p:tgtEl>
              </p:cMediaNode>
            </p:video>
            <p:audio>
              <p:cMediaNode vol="80000">
                <p:cTn id="18" fill="hold" display="0">
                  <p:stCondLst>
                    <p:cond delay="indefinite"/>
                  </p:stCondLst>
                  <p:endCondLst>
                    <p:cond evt="onStopAudio" delay="0">
                      <p:tgtEl>
                        <p:sldTgt/>
                      </p:tgtEl>
                    </p:cond>
                  </p:endCondLst>
                </p:cTn>
                <p:tgtEl>
                  <p:spTgt spid="6"/>
                </p:tgtEl>
              </p:cMediaNode>
            </p:audio>
          </p:childTnLst>
        </p:cTn>
      </p:par>
    </p:tnLst>
    <p:bldLst>
      <p:bldP spid="8" grpId="0"/>
      <p:bldP spid="9"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52400" y="914400"/>
            <a:ext cx="8915400" cy="5632311"/>
          </a:xfrm>
          <a:prstGeom prst="rect">
            <a:avLst/>
          </a:prstGeom>
        </p:spPr>
        <p:txBody>
          <a:bodyPr wrap="square">
            <a:spAutoFit/>
          </a:bodyPr>
          <a:lstStyle/>
          <a:p>
            <a:pPr marL="342900" lvl="0" indent="-342900">
              <a:buAutoNum type="arabicPeriod" startAt="10"/>
            </a:pPr>
            <a:r>
              <a:rPr lang="en-US" b="1" dirty="0"/>
              <a:t>Line judges shall participate with the referees in the </a:t>
            </a:r>
            <a:r>
              <a:rPr lang="en-US" b="1" dirty="0" err="1"/>
              <a:t>prematch</a:t>
            </a:r>
            <a:r>
              <a:rPr lang="en-US" b="1" dirty="0"/>
              <a:t> protocol.</a:t>
            </a:r>
          </a:p>
          <a:p>
            <a:pPr lvl="0"/>
            <a:endParaRPr lang="en-US" b="1" dirty="0"/>
          </a:p>
          <a:p>
            <a:pPr marL="342900" lvl="0" indent="-342900">
              <a:buAutoNum type="arabicPeriod" startAt="11"/>
            </a:pPr>
            <a:r>
              <a:rPr lang="en-US" b="1" dirty="0"/>
              <a:t>Line judges should consider that the net antennas extend up to the ceiling so the ball must cross the net entirely within the net antennas or within the net antennas extended. A ball contacting the antenna within the body of the net is out.  </a:t>
            </a:r>
          </a:p>
          <a:p>
            <a:pPr lvl="0"/>
            <a:r>
              <a:rPr lang="en-US" b="1" dirty="0"/>
              <a:t>                                                        </a:t>
            </a:r>
          </a:p>
          <a:p>
            <a:pPr lvl="0"/>
            <a:endParaRPr lang="en-US" b="1" dirty="0"/>
          </a:p>
          <a:p>
            <a:pPr lvl="0"/>
            <a:endParaRPr lang="en-US" b="1" dirty="0"/>
          </a:p>
          <a:p>
            <a:pPr lvl="0"/>
            <a:endParaRPr lang="en-US" b="1" dirty="0"/>
          </a:p>
          <a:p>
            <a:pPr lvl="0"/>
            <a:endParaRPr lang="en-US" b="1" dirty="0"/>
          </a:p>
          <a:p>
            <a:pPr lvl="0"/>
            <a:endParaRPr lang="en-US" b="1" dirty="0"/>
          </a:p>
          <a:p>
            <a:pPr lvl="0"/>
            <a:endParaRPr lang="en-US" b="1" dirty="0"/>
          </a:p>
          <a:p>
            <a:pPr lvl="0"/>
            <a:endParaRPr lang="en-US" b="1" dirty="0"/>
          </a:p>
          <a:p>
            <a:pPr lvl="0"/>
            <a:endParaRPr lang="en-US" b="1" dirty="0"/>
          </a:p>
          <a:p>
            <a:pPr lvl="0"/>
            <a:endParaRPr lang="en-US" b="1" dirty="0"/>
          </a:p>
          <a:p>
            <a:pPr lvl="0"/>
            <a:endParaRPr lang="en-US" b="1" dirty="0"/>
          </a:p>
          <a:p>
            <a:pPr lvl="0"/>
            <a:endParaRPr lang="en-US" b="1" dirty="0"/>
          </a:p>
          <a:p>
            <a:pPr lvl="0"/>
            <a:endParaRPr lang="en-US" b="1" dirty="0"/>
          </a:p>
          <a:p>
            <a:pPr lvl="0"/>
            <a:endParaRPr lang="en-US" b="1" dirty="0"/>
          </a:p>
          <a:p>
            <a:pPr lvl="0"/>
            <a:endParaRPr lang="en-US" b="1" dirty="0"/>
          </a:p>
        </p:txBody>
      </p:sp>
      <p:sp>
        <p:nvSpPr>
          <p:cNvPr id="4" name="Rectangle 3"/>
          <p:cNvSpPr/>
          <p:nvPr/>
        </p:nvSpPr>
        <p:spPr>
          <a:xfrm>
            <a:off x="2250141" y="87010"/>
            <a:ext cx="4572000" cy="646331"/>
          </a:xfrm>
          <a:prstGeom prst="rect">
            <a:avLst/>
          </a:prstGeom>
        </p:spPr>
        <p:txBody>
          <a:bodyPr>
            <a:spAutoFit/>
          </a:bodyPr>
          <a:lstStyle/>
          <a:p>
            <a:pPr algn="ctr"/>
            <a:r>
              <a:rPr lang="en-US" b="1" dirty="0"/>
              <a:t>GENERAL GUIDELINES AND RESPONSIBILITIES</a:t>
            </a:r>
          </a:p>
          <a:p>
            <a:pPr algn="ctr"/>
            <a:r>
              <a:rPr lang="en-US" b="1" dirty="0"/>
              <a:t>(continued)</a:t>
            </a:r>
          </a:p>
        </p:txBody>
      </p:sp>
      <p:pic>
        <p:nvPicPr>
          <p:cNvPr id="5" name="Ball Hitting Antenna and going over antenna.wmv">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7"/>
          <a:stretch>
            <a:fillRect/>
          </a:stretch>
        </p:blipFill>
        <p:spPr>
          <a:xfrm>
            <a:off x="1219708" y="2329542"/>
            <a:ext cx="6553200" cy="3686175"/>
          </a:xfrm>
          <a:prstGeom prst="rect">
            <a:avLst/>
          </a:prstGeom>
        </p:spPr>
      </p:pic>
      <p:sp>
        <p:nvSpPr>
          <p:cNvPr id="6" name="TextBox 5"/>
          <p:cNvSpPr txBox="1"/>
          <p:nvPr/>
        </p:nvSpPr>
        <p:spPr>
          <a:xfrm>
            <a:off x="1524000" y="6400800"/>
            <a:ext cx="6019800" cy="369332"/>
          </a:xfrm>
          <a:prstGeom prst="rect">
            <a:avLst/>
          </a:prstGeom>
          <a:noFill/>
        </p:spPr>
        <p:txBody>
          <a:bodyPr wrap="square" rtlCol="0">
            <a:spAutoFit/>
          </a:bodyPr>
          <a:lstStyle/>
          <a:p>
            <a:pPr algn="ctr"/>
            <a:r>
              <a:rPr lang="en-US" dirty="0"/>
              <a:t>(Please hover over the video to revel the play button to replay)</a:t>
            </a:r>
          </a:p>
        </p:txBody>
      </p:sp>
      <p:pic>
        <p:nvPicPr>
          <p:cNvPr id="8" name="Recorded Sound">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8"/>
          <a:stretch>
            <a:fillRect/>
          </a:stretch>
        </p:blipFill>
        <p:spPr>
          <a:xfrm>
            <a:off x="7696200" y="5976140"/>
            <a:ext cx="609600" cy="609600"/>
          </a:xfrm>
          <a:prstGeom prst="rect">
            <a:avLst/>
          </a:prstGeom>
        </p:spPr>
      </p:pic>
    </p:spTree>
    <p:extLst>
      <p:ext uri="{BB962C8B-B14F-4D97-AF65-F5344CB8AC3E}">
        <p14:creationId xmlns:p14="http://schemas.microsoft.com/office/powerpoint/2010/main" val="21945561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barn(inVertical)">
                                      <p:cBhvr>
                                        <p:cTn id="7" dur="500"/>
                                        <p:tgtEl>
                                          <p:spTgt spid="3">
                                            <p:txEl>
                                              <p:pRg st="2" end="2"/>
                                            </p:txEl>
                                          </p:spTgt>
                                        </p:tgtEl>
                                      </p:cBhvr>
                                    </p:animEffect>
                                  </p:childTnLst>
                                </p:cTn>
                              </p:par>
                              <p:par>
                                <p:cTn id="8" presetID="1" presetClass="mediacall" presetSubtype="0" fill="hold" nodeType="withEffect">
                                  <p:stCondLst>
                                    <p:cond delay="0"/>
                                  </p:stCondLst>
                                  <p:childTnLst>
                                    <p:cmd type="call" cmd="playFrom(0.0)">
                                      <p:cBhvr>
                                        <p:cTn id="9" dur="12111" fill="hold"/>
                                        <p:tgtEl>
                                          <p:spTgt spid="5"/>
                                        </p:tgtEl>
                                      </p:cBhvr>
                                    </p:cmd>
                                  </p:childTnLst>
                                </p:cTn>
                              </p:par>
                              <p:par>
                                <p:cTn id="10" presetID="1" presetClass="mediacall" presetSubtype="0" fill="hold" nodeType="withEffect">
                                  <p:stCondLst>
                                    <p:cond delay="0"/>
                                  </p:stCondLst>
                                  <p:childTnLst>
                                    <p:cmd type="call" cmd="playFrom(0.0)">
                                      <p:cBhvr>
                                        <p:cTn id="11" dur="11280" fill="hold"/>
                                        <p:tgtEl>
                                          <p:spTgt spid="8"/>
                                        </p:tgtEl>
                                      </p:cBhvr>
                                    </p:cmd>
                                  </p:childTnLst>
                                </p:cTn>
                              </p:par>
                            </p:childTnLst>
                          </p:cTn>
                        </p:par>
                        <p:par>
                          <p:cTn id="12" fill="hold">
                            <p:stCondLst>
                              <p:cond delay="12111"/>
                            </p:stCondLst>
                            <p:childTnLst>
                              <p:par>
                                <p:cTn id="13" presetID="1" presetClass="entr" presetSubtype="0" fill="hold" grpId="0" nodeType="after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video>
              <p:cMediaNode vol="80000">
                <p:cTn id="15" fill="hold" display="0">
                  <p:stCondLst>
                    <p:cond delay="indefinite"/>
                  </p:stCondLst>
                </p:cTn>
                <p:tgtEl>
                  <p:spTgt spid="5"/>
                </p:tgtEl>
              </p:cMediaNode>
            </p:video>
            <p:audio>
              <p:cMediaNode vol="80000">
                <p:cTn id="16" fill="hold" display="0">
                  <p:stCondLst>
                    <p:cond delay="indefinite"/>
                  </p:stCondLst>
                  <p:endCondLst>
                    <p:cond evt="onStopAudio" delay="0">
                      <p:tgtEl>
                        <p:sldTgt/>
                      </p:tgtEl>
                    </p:cond>
                  </p:endCondLst>
                </p:cTn>
                <p:tgtEl>
                  <p:spTgt spid="8"/>
                </p:tgtEl>
              </p:cMediaNode>
            </p:audio>
          </p:childTnLst>
        </p:cTn>
      </p:par>
    </p:tnLst>
    <p:bldLst>
      <p:bldP spid="6"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70000" lnSpcReduction="20000"/>
          </a:bodyPr>
          <a:lstStyle/>
          <a:p>
            <a:pPr lvl="0">
              <a:buAutoNum type="arabicPeriod" startAt="12"/>
            </a:pPr>
            <a:r>
              <a:rPr lang="en-US" b="1" dirty="0"/>
              <a:t>Line judges should make their decision quickly and decisively without regard to the call being made by the line judge on the other side of the court.</a:t>
            </a:r>
          </a:p>
          <a:p>
            <a:pPr lvl="0"/>
            <a:endParaRPr lang="en-US" b="1" dirty="0"/>
          </a:p>
          <a:p>
            <a:pPr lvl="0">
              <a:buAutoNum type="arabicPeriod" startAt="13"/>
            </a:pPr>
            <a:r>
              <a:rPr lang="en-US" b="1" dirty="0"/>
              <a:t>Line judges must hold their signal until it is seen by the first referee.</a:t>
            </a:r>
          </a:p>
          <a:p>
            <a:pPr lvl="0"/>
            <a:endParaRPr lang="en-US" b="1" dirty="0"/>
          </a:p>
          <a:p>
            <a:pPr lvl="0">
              <a:buAutoNum type="arabicPeriod" startAt="14"/>
            </a:pPr>
            <a:r>
              <a:rPr lang="en-US" b="1" dirty="0"/>
              <a:t>Line judges are part of the corps of officials administering the match. They shall not visit with coaches, players or spectators once they have reported to the first referee prior to the match and until the match is over.</a:t>
            </a:r>
          </a:p>
          <a:p>
            <a:pPr lvl="0"/>
            <a:endParaRPr lang="en-US" b="1" dirty="0"/>
          </a:p>
          <a:p>
            <a:pPr lvl="0">
              <a:buAutoNum type="arabicPeriod" startAt="15"/>
            </a:pPr>
            <a:r>
              <a:rPr lang="en-US" b="1" dirty="0"/>
              <a:t>Line judges shall report to either referee, on the next dead ball, inappropriate comments made to them by any team member.</a:t>
            </a:r>
          </a:p>
          <a:p>
            <a:endParaRPr lang="en-US" dirty="0"/>
          </a:p>
        </p:txBody>
      </p:sp>
      <p:sp>
        <p:nvSpPr>
          <p:cNvPr id="4" name="Title 3"/>
          <p:cNvSpPr>
            <a:spLocks noGrp="1"/>
          </p:cNvSpPr>
          <p:nvPr>
            <p:ph type="title"/>
          </p:nvPr>
        </p:nvSpPr>
        <p:spPr>
          <a:xfrm>
            <a:off x="457200" y="338306"/>
            <a:ext cx="8229600" cy="1015663"/>
          </a:xfrm>
          <a:prstGeom prst="rect">
            <a:avLst/>
          </a:prstGeom>
        </p:spPr>
        <p:txBody>
          <a:bodyPr>
            <a:spAutoFit/>
          </a:bodyPr>
          <a:lstStyle/>
          <a:p>
            <a:pPr algn="ctr"/>
            <a:r>
              <a:rPr lang="en-US" sz="2000" b="1" dirty="0"/>
              <a:t>GENERAL GUIDELINES </a:t>
            </a:r>
          </a:p>
          <a:p>
            <a:pPr algn="ctr"/>
            <a:r>
              <a:rPr lang="en-US" sz="2000" b="1" dirty="0"/>
              <a:t>AND RESPONSIBILITIES</a:t>
            </a:r>
          </a:p>
          <a:p>
            <a:pPr algn="ctr"/>
            <a:r>
              <a:rPr lang="en-US" sz="2000" b="1" dirty="0"/>
              <a:t>(continued)</a:t>
            </a:r>
          </a:p>
        </p:txBody>
      </p:sp>
    </p:spTree>
    <p:extLst>
      <p:ext uri="{BB962C8B-B14F-4D97-AF65-F5344CB8AC3E}">
        <p14:creationId xmlns:p14="http://schemas.microsoft.com/office/powerpoint/2010/main" val="37511747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1000"/>
                                        <p:tgtEl>
                                          <p:spTgt spid="3">
                                            <p:txEl>
                                              <p:pRg st="2" end="2"/>
                                            </p:txEl>
                                          </p:spTgt>
                                        </p:tgtEl>
                                      </p:cBhvr>
                                    </p:animEffect>
                                    <p:anim calcmode="lin" valueType="num">
                                      <p:cBhvr>
                                        <p:cTn id="8"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4" end="4"/>
                                            </p:txEl>
                                          </p:spTgt>
                                        </p:tgtEl>
                                        <p:attrNameLst>
                                          <p:attrName>style.visibility</p:attrName>
                                        </p:attrNameLst>
                                      </p:cBhvr>
                                      <p:to>
                                        <p:strVal val="visible"/>
                                      </p:to>
                                    </p:set>
                                    <p:animEffect transition="in" filter="fade">
                                      <p:cBhvr>
                                        <p:cTn id="14" dur="1000"/>
                                        <p:tgtEl>
                                          <p:spTgt spid="3">
                                            <p:txEl>
                                              <p:pRg st="4" end="4"/>
                                            </p:txEl>
                                          </p:spTgt>
                                        </p:tgtEl>
                                      </p:cBhvr>
                                    </p:animEffect>
                                    <p:anim calcmode="lin" valueType="num">
                                      <p:cBhvr>
                                        <p:cTn id="15"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6" end="6"/>
                                            </p:txEl>
                                          </p:spTgt>
                                        </p:tgtEl>
                                        <p:attrNameLst>
                                          <p:attrName>style.visibility</p:attrName>
                                        </p:attrNameLst>
                                      </p:cBhvr>
                                      <p:to>
                                        <p:strVal val="visible"/>
                                      </p:to>
                                    </p:set>
                                    <p:animEffect transition="in" filter="fade">
                                      <p:cBhvr>
                                        <p:cTn id="21" dur="1000"/>
                                        <p:tgtEl>
                                          <p:spTgt spid="3">
                                            <p:txEl>
                                              <p:pRg st="6" end="6"/>
                                            </p:txEl>
                                          </p:spTgt>
                                        </p:tgtEl>
                                      </p:cBhvr>
                                    </p:animEffect>
                                    <p:anim calcmode="lin" valueType="num">
                                      <p:cBhvr>
                                        <p:cTn id="22"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349678" y="152400"/>
            <a:ext cx="2728311" cy="954107"/>
          </a:xfrm>
          <a:prstGeom prst="rect">
            <a:avLst/>
          </a:prstGeom>
        </p:spPr>
        <p:txBody>
          <a:bodyPr wrap="none">
            <a:spAutoFit/>
          </a:bodyPr>
          <a:lstStyle/>
          <a:p>
            <a:pPr algn="ctr"/>
            <a:r>
              <a:rPr lang="en-US" sz="2800" b="1" dirty="0"/>
              <a:t>SPECIFIC DUTIES </a:t>
            </a:r>
          </a:p>
          <a:p>
            <a:pPr algn="ctr"/>
            <a:r>
              <a:rPr lang="en-US" sz="2800" b="1" dirty="0"/>
              <a:t> OF LINE JUDGES </a:t>
            </a:r>
          </a:p>
        </p:txBody>
      </p:sp>
      <p:sp>
        <p:nvSpPr>
          <p:cNvPr id="4" name="Rectangle 3"/>
          <p:cNvSpPr/>
          <p:nvPr/>
        </p:nvSpPr>
        <p:spPr>
          <a:xfrm>
            <a:off x="147021" y="1590814"/>
            <a:ext cx="8763000" cy="4801314"/>
          </a:xfrm>
          <a:prstGeom prst="rect">
            <a:avLst/>
          </a:prstGeom>
        </p:spPr>
        <p:txBody>
          <a:bodyPr wrap="square">
            <a:spAutoFit/>
          </a:bodyPr>
          <a:lstStyle/>
          <a:p>
            <a:pPr marL="342900" lvl="0" indent="-342900">
              <a:buAutoNum type="arabicPeriod"/>
            </a:pPr>
            <a:r>
              <a:rPr lang="en-US" b="1" dirty="0"/>
              <a:t>Determine at the moment of contact for the serve whether the server touches the end line or the floor outside the lines marking the width of the serving area.</a:t>
            </a:r>
          </a:p>
          <a:p>
            <a:pPr lvl="0"/>
            <a:endParaRPr lang="en-US" b="1" dirty="0"/>
          </a:p>
          <a:p>
            <a:pPr marL="342900" lvl="0" indent="-342900">
              <a:buAutoNum type="arabicPeriod" startAt="2"/>
            </a:pPr>
            <a:r>
              <a:rPr lang="en-US" b="1" dirty="0"/>
              <a:t>Indicate when the serve, or any played ball, crosses the net not entirely between the net antennas.</a:t>
            </a:r>
          </a:p>
          <a:p>
            <a:pPr lvl="0"/>
            <a:endParaRPr lang="en-US" b="1" dirty="0"/>
          </a:p>
          <a:p>
            <a:pPr marL="342900" lvl="0" indent="-342900">
              <a:buAutoNum type="arabicPeriod" startAt="3"/>
            </a:pPr>
            <a:r>
              <a:rPr lang="en-US" b="1" dirty="0"/>
              <a:t>Indicate when the ball touches the net, net antenna and/or net supports not entirely between the net antennas. The line judge is in an advantageous position to better judge an antenna violation without giving up position to make a line call.</a:t>
            </a:r>
          </a:p>
          <a:p>
            <a:pPr lvl="0"/>
            <a:endParaRPr lang="en-US" b="1" dirty="0"/>
          </a:p>
          <a:p>
            <a:pPr marL="342900" lvl="0" indent="-342900">
              <a:buAutoNum type="arabicPeriod" startAt="4"/>
            </a:pPr>
            <a:r>
              <a:rPr lang="en-US" b="1" dirty="0"/>
              <a:t>Indicate whether a ball is in bounds or out of bounds when it lands in any area for which the line judge is responsible. A ball is considered to have landed in bounds if any part of the ball contacts the floor on or within the court boundary lines.</a:t>
            </a:r>
          </a:p>
          <a:p>
            <a:pPr lvl="0"/>
            <a:endParaRPr lang="en-US" b="1" dirty="0"/>
          </a:p>
          <a:p>
            <a:pPr marL="342900" lvl="0" indent="-342900">
              <a:buAutoNum type="arabicPeriod" startAt="5"/>
            </a:pPr>
            <a:r>
              <a:rPr lang="en-US" b="1" dirty="0"/>
              <a:t>Indicate when a player touches a ball that is going out of bounds on either side of the net. A touch is signaled if a ball goes out of bounds (hits the floor or goes into a </a:t>
            </a:r>
            <a:r>
              <a:rPr lang="en-US" b="1" dirty="0" err="1"/>
              <a:t>nonplayable</a:t>
            </a:r>
            <a:r>
              <a:rPr lang="en-US" b="1" dirty="0"/>
              <a:t> area) on the same side of the net as the team that last touched the ball.</a:t>
            </a:r>
          </a:p>
        </p:txBody>
      </p:sp>
    </p:spTree>
    <p:extLst>
      <p:ext uri="{BB962C8B-B14F-4D97-AF65-F5344CB8AC3E}">
        <p14:creationId xmlns:p14="http://schemas.microsoft.com/office/powerpoint/2010/main" val="5880555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animEffect transition="in" filter="wipe(down)">
                                      <p:cBhvr>
                                        <p:cTn id="7" dur="500"/>
                                        <p:tgtEl>
                                          <p:spTgt spid="4">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4">
                                            <p:txEl>
                                              <p:pRg st="4" end="4"/>
                                            </p:txEl>
                                          </p:spTgt>
                                        </p:tgtEl>
                                        <p:attrNameLst>
                                          <p:attrName>style.visibility</p:attrName>
                                        </p:attrNameLst>
                                      </p:cBhvr>
                                      <p:to>
                                        <p:strVal val="visible"/>
                                      </p:to>
                                    </p:set>
                                    <p:animEffect transition="in" filter="wipe(down)">
                                      <p:cBhvr>
                                        <p:cTn id="12" dur="500"/>
                                        <p:tgtEl>
                                          <p:spTgt spid="4">
                                            <p:txEl>
                                              <p:pRg st="4" end="4"/>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4">
                                            <p:txEl>
                                              <p:pRg st="6" end="6"/>
                                            </p:txEl>
                                          </p:spTgt>
                                        </p:tgtEl>
                                        <p:attrNameLst>
                                          <p:attrName>style.visibility</p:attrName>
                                        </p:attrNameLst>
                                      </p:cBhvr>
                                      <p:to>
                                        <p:strVal val="visible"/>
                                      </p:to>
                                    </p:set>
                                    <p:animEffect transition="in" filter="wipe(down)">
                                      <p:cBhvr>
                                        <p:cTn id="17" dur="500"/>
                                        <p:tgtEl>
                                          <p:spTgt spid="4">
                                            <p:txEl>
                                              <p:pRg st="6" end="6"/>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4">
                                            <p:txEl>
                                              <p:pRg st="8" end="8"/>
                                            </p:txEl>
                                          </p:spTgt>
                                        </p:tgtEl>
                                        <p:attrNameLst>
                                          <p:attrName>style.visibility</p:attrName>
                                        </p:attrNameLst>
                                      </p:cBhvr>
                                      <p:to>
                                        <p:strVal val="visible"/>
                                      </p:to>
                                    </p:set>
                                    <p:animEffect transition="in" filter="wipe(down)">
                                      <p:cBhvr>
                                        <p:cTn id="22" dur="500"/>
                                        <p:tgtEl>
                                          <p:spTgt spid="4">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04800" y="1905000"/>
            <a:ext cx="5410199" cy="2585323"/>
          </a:xfrm>
          <a:prstGeom prst="rect">
            <a:avLst/>
          </a:prstGeom>
          <a:noFill/>
        </p:spPr>
        <p:txBody>
          <a:bodyPr wrap="square" rtlCol="0">
            <a:spAutoFit/>
          </a:bodyPr>
          <a:lstStyle/>
          <a:p>
            <a:pPr algn="ctr"/>
            <a:r>
              <a:rPr lang="en-US" sz="5400" b="1" dirty="0"/>
              <a:t>Line Judge Duties     and Responsibilities</a:t>
            </a:r>
          </a:p>
        </p:txBody>
      </p:sp>
      <p:pic>
        <p:nvPicPr>
          <p:cNvPr id="1027" name="Picture 3" descr="C:\Users\admin\Pictures\Volleyball_2010\-f0c44270a27dc0d5.jpg"/>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5617518" y="685800"/>
            <a:ext cx="3317974" cy="5410200"/>
          </a:xfrm>
          <a:prstGeom prst="rect">
            <a:avLst/>
          </a:prstGeom>
          <a:noFill/>
          <a:extLst>
            <a:ext uri="{909E8E84-426E-40dd-AFC4-6F175D3DCCD1}">
              <a14:hiddenFill xmlns="" xmlns:a14="http://schemas.microsoft.com/office/drawing/2010/main">
                <a:solidFill>
                  <a:srgbClr val="FFFFFF"/>
                </a:solidFill>
              </a14:hiddenFill>
            </a:ext>
          </a:extLst>
        </p:spPr>
      </p:pic>
      <p:pic>
        <p:nvPicPr>
          <p:cNvPr id="5" name="Picture 4" descr="http://i.ebayimg.com/t/Brand-new-tachikara-volleyball-referee-line-judge-flags-red-lightweight-referee-/00/s/NTQwWDU3Mg==/$(KGrHqN,!icFC+vufNSNBR!Cz-k(D!~~60_35.JPG">
            <a:hlinkClick r:id="rId3"/>
          </p:cNvPr>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4038600" y="2713312"/>
            <a:ext cx="1066800" cy="1006349"/>
          </a:xfrm>
          <a:prstGeom prst="rect">
            <a:avLst/>
          </a:prstGeom>
          <a:noFill/>
          <a:extLst>
            <a:ext uri="{909E8E84-426E-40dd-AFC4-6F175D3DCCD1}">
              <a14:hiddenFill xmlns="" xmlns:a14="http://schemas.microsoft.com/office/drawing/2010/main">
                <a:solidFill>
                  <a:srgbClr val="FFFFFF"/>
                </a:solidFill>
              </a14:hiddenFill>
            </a:ext>
          </a:extLst>
        </p:spPr>
      </p:pic>
      <p:pic>
        <p:nvPicPr>
          <p:cNvPr id="6" name="Picture 4" descr="http://i.ebayimg.com/t/Brand-new-tachikara-volleyball-referee-line-judge-flags-red-lightweight-referee-/00/s/NTQwWDU3Mg==/$(KGrHqN,!icFC+vufNSNBR!Cz-k(D!~~60_35.JPG">
            <a:hlinkClick r:id="rId3"/>
          </p:cNvPr>
          <p:cNvPicPr>
            <a:picLocks noChangeAspect="1" noChangeArrowheads="1"/>
          </p:cNvPicPr>
          <p:nvPr/>
        </p:nvPicPr>
        <p:blipFill>
          <a:blip r:embed="rId5" cstate="screen">
            <a:extLst>
              <a:ext uri="{28A0092B-C50C-407E-A947-70E740481C1C}">
                <a14:useLocalDpi xmlns:a14="http://schemas.microsoft.com/office/drawing/2010/main"/>
              </a:ext>
            </a:extLst>
          </a:blip>
          <a:srcRect/>
          <a:stretch>
            <a:fillRect/>
          </a:stretch>
        </p:blipFill>
        <p:spPr bwMode="auto">
          <a:xfrm>
            <a:off x="838200" y="2678350"/>
            <a:ext cx="1101012" cy="1038622"/>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p14="http://schemas.microsoft.com/office/powerpoint/2010/main" val="320368374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44736" y="2133600"/>
            <a:ext cx="8686800" cy="3539430"/>
          </a:xfrm>
          <a:prstGeom prst="rect">
            <a:avLst/>
          </a:prstGeom>
        </p:spPr>
        <p:txBody>
          <a:bodyPr wrap="square">
            <a:spAutoFit/>
          </a:bodyPr>
          <a:lstStyle/>
          <a:p>
            <a:pPr marL="342900" lvl="0" indent="-342900">
              <a:buAutoNum type="arabicPeriod" startAt="6"/>
            </a:pPr>
            <a:r>
              <a:rPr lang="en-US" sz="2800" b="1" dirty="0"/>
              <a:t>Be prepared to indicate when the ball touches the ceiling or an overhead obstruction when asked by the first referee.</a:t>
            </a:r>
          </a:p>
          <a:p>
            <a:pPr lvl="0"/>
            <a:endParaRPr lang="en-US" sz="2800" b="1" dirty="0"/>
          </a:p>
          <a:p>
            <a:pPr marL="342900" lvl="0" indent="-342900">
              <a:buAutoNum type="arabicPeriod" startAt="7"/>
            </a:pPr>
            <a:r>
              <a:rPr lang="en-US" sz="2800" b="1" dirty="0"/>
              <a:t>Focus on the line and not the ball when making calls involving lines. Anticipate the line(s) to which the ball is traveling. Focus should then move to that line and wait for the ball.</a:t>
            </a:r>
          </a:p>
        </p:txBody>
      </p:sp>
      <p:sp>
        <p:nvSpPr>
          <p:cNvPr id="6" name="Rectangle 5"/>
          <p:cNvSpPr/>
          <p:nvPr/>
        </p:nvSpPr>
        <p:spPr>
          <a:xfrm>
            <a:off x="2057400" y="221902"/>
            <a:ext cx="4876800" cy="1384995"/>
          </a:xfrm>
          <a:prstGeom prst="rect">
            <a:avLst/>
          </a:prstGeom>
        </p:spPr>
        <p:txBody>
          <a:bodyPr wrap="square">
            <a:spAutoFit/>
          </a:bodyPr>
          <a:lstStyle/>
          <a:p>
            <a:pPr algn="ctr"/>
            <a:r>
              <a:rPr lang="en-US" sz="2800" b="1" dirty="0"/>
              <a:t>SPECIFIC DUTIES </a:t>
            </a:r>
          </a:p>
          <a:p>
            <a:pPr algn="ctr"/>
            <a:r>
              <a:rPr lang="en-US" sz="2800" b="1" dirty="0"/>
              <a:t>OF LINE JUDGES</a:t>
            </a:r>
          </a:p>
          <a:p>
            <a:pPr algn="ctr"/>
            <a:r>
              <a:rPr lang="en-US" sz="2800" b="1" dirty="0"/>
              <a:t>(continued) </a:t>
            </a:r>
          </a:p>
        </p:txBody>
      </p:sp>
    </p:spTree>
    <p:extLst>
      <p:ext uri="{BB962C8B-B14F-4D97-AF65-F5344CB8AC3E}">
        <p14:creationId xmlns:p14="http://schemas.microsoft.com/office/powerpoint/2010/main" val="15743535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calcmode="lin" valueType="num">
                                      <p:cBhvr additive="base">
                                        <p:cTn id="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066800" y="560457"/>
            <a:ext cx="7162800" cy="707886"/>
          </a:xfrm>
          <a:prstGeom prst="rect">
            <a:avLst/>
          </a:prstGeom>
        </p:spPr>
        <p:txBody>
          <a:bodyPr wrap="square">
            <a:spAutoFit/>
          </a:bodyPr>
          <a:lstStyle/>
          <a:p>
            <a:pPr marL="342900" lvl="0" indent="-342900">
              <a:buAutoNum type="arabicPeriod" startAt="8"/>
            </a:pPr>
            <a:r>
              <a:rPr lang="en-US" sz="2000" b="1" dirty="0"/>
              <a:t>Focus on where the ball actually contacts the line or floor. Learn to look through the players’ legs to see close plays.</a:t>
            </a:r>
          </a:p>
        </p:txBody>
      </p:sp>
      <p:sp>
        <p:nvSpPr>
          <p:cNvPr id="2" name="TextBox 1"/>
          <p:cNvSpPr txBox="1"/>
          <p:nvPr/>
        </p:nvSpPr>
        <p:spPr>
          <a:xfrm>
            <a:off x="533400" y="6280666"/>
            <a:ext cx="8077199" cy="369332"/>
          </a:xfrm>
          <a:prstGeom prst="rect">
            <a:avLst/>
          </a:prstGeom>
          <a:noFill/>
        </p:spPr>
        <p:txBody>
          <a:bodyPr wrap="square" rtlCol="0">
            <a:spAutoFit/>
          </a:bodyPr>
          <a:lstStyle/>
          <a:p>
            <a:pPr algn="ctr"/>
            <a:r>
              <a:rPr lang="en-US" dirty="0"/>
              <a:t>(Please hover over the video to revel the play button to replay)</a:t>
            </a:r>
          </a:p>
        </p:txBody>
      </p:sp>
      <p:pic>
        <p:nvPicPr>
          <p:cNvPr id="3" name="Recorded Sound">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000999" y="6040398"/>
            <a:ext cx="609600" cy="609600"/>
          </a:xfrm>
          <a:prstGeom prst="rect">
            <a:avLst/>
          </a:prstGeom>
        </p:spPr>
      </p:pic>
      <p:pic>
        <p:nvPicPr>
          <p:cNvPr id="8" name="Sequence 01.wmv">
            <a:hlinkClick r:id="" action="ppaction://media"/>
          </p:cNvPr>
          <p:cNvPicPr>
            <a:picLocks noGrp="1" noChangeAspect="1"/>
          </p:cNvPicPr>
          <p:nvPr>
            <p:ph idx="1"/>
            <a:videoFile r:link="rId4"/>
            <p:extLst>
              <p:ext uri="{DAA4B4D4-6D71-4841-9C94-3DE7FCFB9230}">
                <p14:media xmlns:p14="http://schemas.microsoft.com/office/powerpoint/2010/main" r:embed="rId3"/>
              </p:ext>
            </p:extLst>
          </p:nvPr>
        </p:nvPicPr>
        <p:blipFill>
          <a:blip r:embed="rId8"/>
          <a:stretch>
            <a:fillRect/>
          </a:stretch>
        </p:blipFill>
        <p:spPr>
          <a:xfrm>
            <a:off x="549275" y="1600200"/>
            <a:ext cx="8045450" cy="4525963"/>
          </a:xfrm>
        </p:spPr>
      </p:pic>
    </p:spTree>
    <p:extLst>
      <p:ext uri="{BB962C8B-B14F-4D97-AF65-F5344CB8AC3E}">
        <p14:creationId xmlns:p14="http://schemas.microsoft.com/office/powerpoint/2010/main" val="33957641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8107" fill="hold"/>
                                        <p:tgtEl>
                                          <p:spTgt spid="8"/>
                                        </p:tgtEl>
                                      </p:cBhvr>
                                    </p:cmd>
                                  </p:childTnLst>
                                </p:cTn>
                              </p:par>
                              <p:par>
                                <p:cTn id="7" presetID="1" presetClass="mediacall" presetSubtype="0" fill="hold" nodeType="withEffect">
                                  <p:stCondLst>
                                    <p:cond delay="0"/>
                                  </p:stCondLst>
                                  <p:childTnLst>
                                    <p:cmd type="call" cmd="playFrom(0.0)">
                                      <p:cBhvr>
                                        <p:cTn id="8" dur="20390" fill="hold"/>
                                        <p:tgtEl>
                                          <p:spTgt spid="3"/>
                                        </p:tgtEl>
                                      </p:cBhvr>
                                    </p:cmd>
                                  </p:childTnLst>
                                </p:cTn>
                              </p:par>
                            </p:childTnLst>
                          </p:cTn>
                        </p:par>
                        <p:par>
                          <p:cTn id="9" fill="hold">
                            <p:stCondLst>
                              <p:cond delay="20390"/>
                            </p:stCondLst>
                            <p:childTnLst>
                              <p:par>
                                <p:cTn id="10" presetID="1" presetClass="entr" presetSubtype="0" fill="hold" grpId="0" nodeType="afterEffect">
                                  <p:stCondLst>
                                    <p:cond delay="0"/>
                                  </p:stCondLst>
                                  <p:childTnLst>
                                    <p:set>
                                      <p:cBhvr>
                                        <p:cTn id="11"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audio>
              <p:cMediaNode vol="80000">
                <p:cTn id="12" fill="hold" display="0">
                  <p:stCondLst>
                    <p:cond delay="indefinite"/>
                  </p:stCondLst>
                  <p:endCondLst>
                    <p:cond evt="onStopAudio" delay="0">
                      <p:tgtEl>
                        <p:sldTgt/>
                      </p:tgtEl>
                    </p:cond>
                  </p:endCondLst>
                </p:cTn>
                <p:tgtEl>
                  <p:spTgt spid="3"/>
                </p:tgtEl>
              </p:cMediaNode>
            </p:audio>
            <p:video>
              <p:cMediaNode vol="80000">
                <p:cTn id="13" fill="hold" display="0">
                  <p:stCondLst>
                    <p:cond delay="indefinite"/>
                  </p:stCondLst>
                </p:cTn>
                <p:tgtEl>
                  <p:spTgt spid="8"/>
                </p:tgtEl>
              </p:cMediaNode>
            </p:video>
          </p:childTnLst>
        </p:cTn>
      </p:par>
    </p:tnLst>
    <p:bldLst>
      <p:bldP spid="2"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80998" y="1179243"/>
            <a:ext cx="8458200" cy="738664"/>
          </a:xfrm>
          <a:prstGeom prst="rect">
            <a:avLst/>
          </a:prstGeom>
        </p:spPr>
        <p:txBody>
          <a:bodyPr wrap="square">
            <a:spAutoFit/>
          </a:bodyPr>
          <a:lstStyle/>
          <a:p>
            <a:pPr marL="342900" lvl="0" indent="-342900">
              <a:buAutoNum type="arabicPeriod" startAt="9"/>
            </a:pPr>
            <a:r>
              <a:rPr lang="en-US" sz="1400" b="1" dirty="0"/>
              <a:t>During a time-out, stand on the respective team’s side of the net, at the intersection of the side line and the attack line, near the first referee and hold the game ball when the team on his/her side of the net is serving.  Only approach the first referee’s stand if instructed to do so by the referee or if there is a question.</a:t>
            </a:r>
            <a:endParaRPr lang="en-US" b="1" dirty="0"/>
          </a:p>
        </p:txBody>
      </p:sp>
      <p:sp>
        <p:nvSpPr>
          <p:cNvPr id="7" name="Rectangle 6"/>
          <p:cNvSpPr/>
          <p:nvPr/>
        </p:nvSpPr>
        <p:spPr>
          <a:xfrm>
            <a:off x="1371600" y="228600"/>
            <a:ext cx="6248400" cy="954107"/>
          </a:xfrm>
          <a:prstGeom prst="rect">
            <a:avLst/>
          </a:prstGeom>
        </p:spPr>
        <p:txBody>
          <a:bodyPr wrap="square">
            <a:spAutoFit/>
          </a:bodyPr>
          <a:lstStyle/>
          <a:p>
            <a:pPr algn="ctr"/>
            <a:r>
              <a:rPr lang="en-US" sz="2800" b="1" dirty="0"/>
              <a:t>SPECIFIC DUTIES OF LINE JUDGES</a:t>
            </a:r>
          </a:p>
          <a:p>
            <a:pPr algn="ctr"/>
            <a:r>
              <a:rPr lang="en-US" sz="2800" b="1" dirty="0"/>
              <a:t>(continued) </a:t>
            </a:r>
          </a:p>
        </p:txBody>
      </p:sp>
      <p:pic>
        <p:nvPicPr>
          <p:cNvPr id="8" name="General Guideline No. 9.wmv">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7"/>
          <a:stretch>
            <a:fillRect/>
          </a:stretch>
        </p:blipFill>
        <p:spPr>
          <a:xfrm>
            <a:off x="905933" y="1917907"/>
            <a:ext cx="7332133" cy="4124325"/>
          </a:xfrm>
          <a:prstGeom prst="rect">
            <a:avLst/>
          </a:prstGeom>
        </p:spPr>
      </p:pic>
      <p:sp>
        <p:nvSpPr>
          <p:cNvPr id="4" name="TextBox 3"/>
          <p:cNvSpPr txBox="1"/>
          <p:nvPr/>
        </p:nvSpPr>
        <p:spPr>
          <a:xfrm>
            <a:off x="266701" y="6248400"/>
            <a:ext cx="8610598" cy="369332"/>
          </a:xfrm>
          <a:prstGeom prst="rect">
            <a:avLst/>
          </a:prstGeom>
          <a:noFill/>
        </p:spPr>
        <p:txBody>
          <a:bodyPr wrap="square" rtlCol="0">
            <a:spAutoFit/>
          </a:bodyPr>
          <a:lstStyle/>
          <a:p>
            <a:pPr algn="ctr"/>
            <a:r>
              <a:rPr lang="en-US" dirty="0"/>
              <a:t>(Please hover over the video to revel the play button to replay)</a:t>
            </a:r>
          </a:p>
        </p:txBody>
      </p:sp>
      <p:pic>
        <p:nvPicPr>
          <p:cNvPr id="6" name="Recorded Sound">
            <a:hlinkClick r:id="" action="ppaction://media"/>
          </p:cNvPr>
          <p:cNvPicPr>
            <a:picLocks noChangeAspect="1"/>
          </p:cNvPicPr>
          <p:nvPr>
            <a:audioFile r:link="rId3"/>
            <p:extLst>
              <p:ext uri="{DAA4B4D4-6D71-4841-9C94-3DE7FCFB9230}">
                <p14:media xmlns:p14="http://schemas.microsoft.com/office/powerpoint/2010/main" r:embed="rId4">
                  <p14:trim end="402.2918"/>
                </p14:media>
              </p:ext>
            </p:extLst>
          </p:nvPr>
        </p:nvPicPr>
        <p:blipFill>
          <a:blip r:embed="rId8"/>
          <a:stretch>
            <a:fillRect/>
          </a:stretch>
        </p:blipFill>
        <p:spPr>
          <a:xfrm>
            <a:off x="7628466" y="6128266"/>
            <a:ext cx="609600" cy="609600"/>
          </a:xfrm>
          <a:prstGeom prst="rect">
            <a:avLst/>
          </a:prstGeom>
        </p:spPr>
      </p:pic>
    </p:spTree>
    <p:extLst>
      <p:ext uri="{BB962C8B-B14F-4D97-AF65-F5344CB8AC3E}">
        <p14:creationId xmlns:p14="http://schemas.microsoft.com/office/powerpoint/2010/main" val="39679918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par>
                          <p:cTn id="7" fill="hold">
                            <p:stCondLst>
                              <p:cond delay="0"/>
                            </p:stCondLst>
                            <p:childTnLst>
                              <p:par>
                                <p:cTn id="8" presetID="1" presetClass="mediacall" presetSubtype="0" fill="hold" nodeType="afterEffect">
                                  <p:stCondLst>
                                    <p:cond delay="0"/>
                                  </p:stCondLst>
                                  <p:childTnLst>
                                    <p:cmd type="call" cmd="playFrom(0.0)">
                                      <p:cBhvr>
                                        <p:cTn id="9" dur="44043" fill="hold"/>
                                        <p:tgtEl>
                                          <p:spTgt spid="8"/>
                                        </p:tgtEl>
                                      </p:cBhvr>
                                    </p:cmd>
                                  </p:childTnLst>
                                </p:cTn>
                              </p:par>
                              <p:par>
                                <p:cTn id="10" presetID="1" presetClass="mediacall" presetSubtype="0" fill="hold" nodeType="withEffect">
                                  <p:stCondLst>
                                    <p:cond delay="0"/>
                                  </p:stCondLst>
                                  <p:childTnLst>
                                    <p:cmd type="call" cmd="playFrom(0.0)">
                                      <p:cBhvr>
                                        <p:cTn id="11" dur="41737" fill="hold"/>
                                        <p:tgtEl>
                                          <p:spTgt spid="6"/>
                                        </p:tgtEl>
                                      </p:cBhvr>
                                    </p:cmd>
                                  </p:childTnLst>
                                </p:cTn>
                              </p:par>
                            </p:childTnLst>
                          </p:cTn>
                        </p:par>
                        <p:par>
                          <p:cTn id="12" fill="hold">
                            <p:stCondLst>
                              <p:cond delay="44043"/>
                            </p:stCondLst>
                            <p:childTnLst>
                              <p:par>
                                <p:cTn id="13" presetID="1" presetClass="entr" presetSubtype="0" fill="hold" grpId="0" nodeType="after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video>
              <p:cMediaNode vol="80000">
                <p:cTn id="15" fill="hold" display="0">
                  <p:stCondLst>
                    <p:cond delay="indefinite"/>
                  </p:stCondLst>
                </p:cTn>
                <p:tgtEl>
                  <p:spTgt spid="8"/>
                </p:tgtEl>
              </p:cMediaNode>
            </p:video>
            <p:audio>
              <p:cMediaNode vol="80000">
                <p:cTn id="16" fill="hold" display="0">
                  <p:stCondLst>
                    <p:cond delay="indefinite"/>
                  </p:stCondLst>
                  <p:endCondLst>
                    <p:cond evt="onStopAudio" delay="0">
                      <p:tgtEl>
                        <p:sldTgt/>
                      </p:tgtEl>
                    </p:cond>
                  </p:endCondLst>
                </p:cTn>
                <p:tgtEl>
                  <p:spTgt spid="6"/>
                </p:tgtEl>
              </p:cMediaNode>
            </p:audio>
          </p:childTnLst>
        </p:cTn>
      </p:par>
    </p:tnLst>
    <p:bldLst>
      <p:bldP spid="3" grpId="0"/>
      <p:bldP spid="4"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457200" y="2057400"/>
            <a:ext cx="8534400" cy="3243965"/>
          </a:xfrm>
          <a:prstGeom prst="rect">
            <a:avLst/>
          </a:prstGeom>
        </p:spPr>
        <p:txBody>
          <a:bodyPr wrap="square">
            <a:spAutoFit/>
          </a:bodyPr>
          <a:lstStyle/>
          <a:p>
            <a:pPr marL="0" lvl="0" indent="0">
              <a:buNone/>
            </a:pPr>
            <a:r>
              <a:rPr lang="en-US" b="1" dirty="0"/>
              <a:t>10.  After each set, hold their position until teams have exchanged courts to report to the designated, neutral area.</a:t>
            </a:r>
          </a:p>
          <a:p>
            <a:pPr lvl="0"/>
            <a:endParaRPr lang="en-US" b="1" dirty="0"/>
          </a:p>
          <a:p>
            <a:pPr marL="342900" lvl="0" indent="-342900">
              <a:buAutoNum type="arabicPeriod" startAt="11"/>
            </a:pPr>
            <a:r>
              <a:rPr lang="en-US" b="1" dirty="0"/>
              <a:t>At the end of each set, assist in retrieving and delivering all game balls to the officials’ table.</a:t>
            </a:r>
            <a:endParaRPr lang="en-US" dirty="0"/>
          </a:p>
        </p:txBody>
      </p:sp>
      <p:sp>
        <p:nvSpPr>
          <p:cNvPr id="5" name="Title 4"/>
          <p:cNvSpPr>
            <a:spLocks noGrp="1"/>
          </p:cNvSpPr>
          <p:nvPr>
            <p:ph type="title"/>
          </p:nvPr>
        </p:nvSpPr>
        <p:spPr>
          <a:xfrm>
            <a:off x="457200" y="369085"/>
            <a:ext cx="8229600" cy="954107"/>
          </a:xfrm>
          <a:prstGeom prst="rect">
            <a:avLst/>
          </a:prstGeom>
        </p:spPr>
        <p:txBody>
          <a:bodyPr>
            <a:spAutoFit/>
          </a:bodyPr>
          <a:lstStyle/>
          <a:p>
            <a:pPr algn="ctr"/>
            <a:r>
              <a:rPr lang="en-US" sz="2800" b="1" dirty="0"/>
              <a:t>SPECIFIC DUTIES  OF LINE JUDGES</a:t>
            </a:r>
          </a:p>
          <a:p>
            <a:pPr algn="ctr"/>
            <a:r>
              <a:rPr lang="en-US" sz="2800" b="1" dirty="0"/>
              <a:t>(continued) </a:t>
            </a:r>
          </a:p>
        </p:txBody>
      </p:sp>
    </p:spTree>
    <p:extLst>
      <p:ext uri="{BB962C8B-B14F-4D97-AF65-F5344CB8AC3E}">
        <p14:creationId xmlns:p14="http://schemas.microsoft.com/office/powerpoint/2010/main" val="40220994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anim calcmode="lin" valueType="num">
                                      <p:cBhvr additive="base">
                                        <p:cTn id="7"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2438400" y="914400"/>
            <a:ext cx="4876800" cy="4672048"/>
          </a:xfrm>
          <a:prstGeom prst="rect">
            <a:avLst/>
          </a:prstGeom>
        </p:spPr>
        <p:txBody>
          <a:bodyPr wrap="square">
            <a:spAutoFit/>
          </a:bodyPr>
          <a:lstStyle/>
          <a:p>
            <a:pPr marL="0" lvl="0" indent="0" algn="ctr">
              <a:buNone/>
            </a:pPr>
            <a:r>
              <a:rPr lang="en-US" sz="4800" b="1" dirty="0">
                <a:latin typeface="Britannic Bold"/>
                <a:cs typeface="Britannic Bold"/>
              </a:rPr>
              <a:t>WIAA extends a thank you to Indiana High School Athletic Association</a:t>
            </a:r>
          </a:p>
          <a:p>
            <a:pPr marL="0" lvl="0" indent="0" algn="ctr">
              <a:buNone/>
            </a:pPr>
            <a:endParaRPr lang="en-US" sz="4800" b="1" dirty="0"/>
          </a:p>
        </p:txBody>
      </p:sp>
      <p:sp>
        <p:nvSpPr>
          <p:cNvPr id="5" name="Title 4"/>
          <p:cNvSpPr>
            <a:spLocks noGrp="1"/>
          </p:cNvSpPr>
          <p:nvPr>
            <p:ph type="title"/>
          </p:nvPr>
        </p:nvSpPr>
        <p:spPr>
          <a:xfrm>
            <a:off x="457200" y="584528"/>
            <a:ext cx="8229600" cy="523220"/>
          </a:xfrm>
          <a:prstGeom prst="rect">
            <a:avLst/>
          </a:prstGeom>
        </p:spPr>
        <p:txBody>
          <a:bodyPr>
            <a:spAutoFit/>
          </a:bodyPr>
          <a:lstStyle/>
          <a:p>
            <a:pPr algn="ctr"/>
            <a:r>
              <a:rPr lang="en-US" sz="2800" b="1" dirty="0"/>
              <a:t> </a:t>
            </a:r>
          </a:p>
        </p:txBody>
      </p:sp>
      <p:pic>
        <p:nvPicPr>
          <p:cNvPr id="6" name="Picture 4"/>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914400" y="533400"/>
            <a:ext cx="1826516" cy="1531938"/>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665492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93802" y="1640681"/>
            <a:ext cx="8958758" cy="3693319"/>
          </a:xfrm>
          <a:prstGeom prst="rect">
            <a:avLst/>
          </a:prstGeom>
        </p:spPr>
        <p:txBody>
          <a:bodyPr wrap="square">
            <a:spAutoFit/>
          </a:bodyPr>
          <a:lstStyle/>
          <a:p>
            <a:pPr marL="342900" indent="-342900">
              <a:buAutoNum type="arabicPeriod"/>
            </a:pPr>
            <a:r>
              <a:rPr lang="en-US" b="1" dirty="0"/>
              <a:t>Good line judges are essential for a volleyball match.</a:t>
            </a:r>
          </a:p>
          <a:p>
            <a:endParaRPr lang="en-US" b="1" dirty="0"/>
          </a:p>
          <a:p>
            <a:pPr marL="342900" indent="-342900">
              <a:buAutoNum type="arabicPeriod" startAt="2"/>
            </a:pPr>
            <a:r>
              <a:rPr lang="en-US" b="1" dirty="0"/>
              <a:t>Competent line judges are trained in their responsibilities and capable of discharging the various duties.</a:t>
            </a:r>
          </a:p>
          <a:p>
            <a:pPr marL="342900" indent="-342900">
              <a:buAutoNum type="arabicPeriod" startAt="2"/>
            </a:pPr>
            <a:endParaRPr lang="en-US" b="1" dirty="0"/>
          </a:p>
          <a:p>
            <a:pPr marL="342900" indent="-342900">
              <a:buAutoNum type="arabicPeriod" startAt="2"/>
            </a:pPr>
            <a:r>
              <a:rPr lang="en-US" b="1" dirty="0"/>
              <a:t>A line judge must be alert and responsive to the leadership and direction of the referees.</a:t>
            </a:r>
          </a:p>
          <a:p>
            <a:pPr marL="342900" indent="-342900">
              <a:buAutoNum type="arabicPeriod" startAt="2"/>
            </a:pPr>
            <a:endParaRPr lang="en-US" b="1" dirty="0"/>
          </a:p>
          <a:p>
            <a:pPr marL="342900" indent="-342900">
              <a:buAutoNum type="arabicPeriod" startAt="2"/>
            </a:pPr>
            <a:r>
              <a:rPr lang="en-US" b="1" dirty="0"/>
              <a:t>All authorized officials shall be secured by the host school. </a:t>
            </a:r>
          </a:p>
          <a:p>
            <a:pPr marL="342900" indent="-342900">
              <a:buAutoNum type="arabicPeriod" startAt="2"/>
            </a:pPr>
            <a:endParaRPr lang="en-US" b="1" dirty="0"/>
          </a:p>
          <a:p>
            <a:pPr marL="342900" indent="-342900">
              <a:buAutoNum type="arabicPeriod" startAt="2"/>
            </a:pPr>
            <a:r>
              <a:rPr lang="en-US" b="1" dirty="0"/>
              <a:t>Line judges shall be provided by the host school.  </a:t>
            </a:r>
          </a:p>
          <a:p>
            <a:endParaRPr lang="en-US" b="1" dirty="0"/>
          </a:p>
          <a:p>
            <a:pPr marL="342900" indent="-342900">
              <a:buAutoNum type="arabicPeriod" startAt="6"/>
            </a:pPr>
            <a:r>
              <a:rPr lang="en-US" b="1" dirty="0"/>
              <a:t>It is the host school’s responsibility to select, instruct and train line judges.</a:t>
            </a:r>
          </a:p>
          <a:p>
            <a:endParaRPr lang="en-US" b="1" dirty="0"/>
          </a:p>
        </p:txBody>
      </p:sp>
      <p:sp>
        <p:nvSpPr>
          <p:cNvPr id="4" name="TextBox 3"/>
          <p:cNvSpPr txBox="1"/>
          <p:nvPr/>
        </p:nvSpPr>
        <p:spPr>
          <a:xfrm>
            <a:off x="2971800" y="228600"/>
            <a:ext cx="2931700" cy="923330"/>
          </a:xfrm>
          <a:prstGeom prst="rect">
            <a:avLst/>
          </a:prstGeom>
          <a:noFill/>
        </p:spPr>
        <p:txBody>
          <a:bodyPr wrap="none" rtlCol="0">
            <a:spAutoFit/>
          </a:bodyPr>
          <a:lstStyle/>
          <a:p>
            <a:pPr algn="ctr"/>
            <a:r>
              <a:rPr lang="en-US" sz="5400" b="1" dirty="0"/>
              <a:t>Overview</a:t>
            </a:r>
          </a:p>
        </p:txBody>
      </p:sp>
      <p:sp>
        <p:nvSpPr>
          <p:cNvPr id="5" name="Rectangle 4"/>
          <p:cNvSpPr/>
          <p:nvPr/>
        </p:nvSpPr>
        <p:spPr>
          <a:xfrm>
            <a:off x="93802" y="5105400"/>
            <a:ext cx="8958758" cy="954107"/>
          </a:xfrm>
          <a:prstGeom prst="rect">
            <a:avLst/>
          </a:prstGeom>
        </p:spPr>
        <p:txBody>
          <a:bodyPr wrap="square">
            <a:spAutoFit/>
          </a:bodyPr>
          <a:lstStyle/>
          <a:p>
            <a:r>
              <a:rPr lang="en-US" b="1" dirty="0"/>
              <a:t>7.   Well in advance of the beginning of the volleyball season, school personnel</a:t>
            </a:r>
          </a:p>
          <a:p>
            <a:r>
              <a:rPr lang="en-US" b="1" dirty="0"/>
              <a:t>       should recruit and select line judges </a:t>
            </a:r>
            <a:r>
              <a:rPr lang="en-US" sz="2000" b="1" i="1" dirty="0">
                <a:solidFill>
                  <a:schemeClr val="tx2">
                    <a:lumMod val="60000"/>
                    <a:lumOff val="40000"/>
                  </a:schemeClr>
                </a:solidFill>
              </a:rPr>
              <a:t>(preferably adults) </a:t>
            </a:r>
            <a:r>
              <a:rPr lang="en-US" b="1" dirty="0"/>
              <a:t>who are willing to </a:t>
            </a:r>
          </a:p>
          <a:p>
            <a:r>
              <a:rPr lang="en-US" b="1" dirty="0"/>
              <a:t>       become proficient with this duty.</a:t>
            </a:r>
          </a:p>
        </p:txBody>
      </p:sp>
    </p:spTree>
    <p:extLst>
      <p:ext uri="{BB962C8B-B14F-4D97-AF65-F5344CB8AC3E}">
        <p14:creationId xmlns:p14="http://schemas.microsoft.com/office/powerpoint/2010/main" val="21648701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 calcmode="lin" valueType="num">
                                      <p:cBhvr additive="base">
                                        <p:cTn id="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anim calcmode="lin" valueType="num">
                                      <p:cBhvr additive="base">
                                        <p:cTn id="13"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anim calcmode="lin" valueType="num">
                                      <p:cBhvr additive="base">
                                        <p:cTn id="19"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8" end="8"/>
                                            </p:txEl>
                                          </p:spTgt>
                                        </p:tgtEl>
                                        <p:attrNameLst>
                                          <p:attrName>style.visibility</p:attrName>
                                        </p:attrNameLst>
                                      </p:cBhvr>
                                      <p:to>
                                        <p:strVal val="visible"/>
                                      </p:to>
                                    </p:set>
                                    <p:anim calcmode="lin" valueType="num">
                                      <p:cBhvr additive="base">
                                        <p:cTn id="25"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10" end="10"/>
                                            </p:txEl>
                                          </p:spTgt>
                                        </p:tgtEl>
                                        <p:attrNameLst>
                                          <p:attrName>style.visibility</p:attrName>
                                        </p:attrNameLst>
                                      </p:cBhvr>
                                      <p:to>
                                        <p:strVal val="visible"/>
                                      </p:to>
                                    </p:set>
                                    <p:anim calcmode="lin" valueType="num">
                                      <p:cBhvr additive="base">
                                        <p:cTn id="31"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10" end="10"/>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5">
                                            <p:txEl>
                                              <p:pRg st="0" end="0"/>
                                            </p:txEl>
                                          </p:spTgt>
                                        </p:tgtEl>
                                        <p:attrNameLst>
                                          <p:attrName>style.visibility</p:attrName>
                                        </p:attrNameLst>
                                      </p:cBhvr>
                                      <p:to>
                                        <p:strVal val="visible"/>
                                      </p:to>
                                    </p:set>
                                    <p:anim calcmode="lin" valueType="num">
                                      <p:cBhvr additive="base">
                                        <p:cTn id="37"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5">
                                            <p:txEl>
                                              <p:pRg st="0" end="0"/>
                                            </p:txEl>
                                          </p:spTgt>
                                        </p:tgtEl>
                                        <p:attrNameLst>
                                          <p:attrName>ppt_y</p:attrName>
                                        </p:attrNameLst>
                                      </p:cBhvr>
                                      <p:tavLst>
                                        <p:tav tm="0">
                                          <p:val>
                                            <p:strVal val="1+#ppt_h/2"/>
                                          </p:val>
                                        </p:tav>
                                        <p:tav tm="100000">
                                          <p:val>
                                            <p:strVal val="#ppt_y"/>
                                          </p:val>
                                        </p:tav>
                                      </p:tavLst>
                                    </p:anim>
                                  </p:childTnLst>
                                </p:cTn>
                              </p:par>
                              <p:par>
                                <p:cTn id="39" presetID="2" presetClass="entr" presetSubtype="4" fill="hold" nodeType="withEffect">
                                  <p:stCondLst>
                                    <p:cond delay="0"/>
                                  </p:stCondLst>
                                  <p:childTnLst>
                                    <p:set>
                                      <p:cBhvr>
                                        <p:cTn id="40" dur="1" fill="hold">
                                          <p:stCondLst>
                                            <p:cond delay="0"/>
                                          </p:stCondLst>
                                        </p:cTn>
                                        <p:tgtEl>
                                          <p:spTgt spid="5">
                                            <p:txEl>
                                              <p:pRg st="1" end="1"/>
                                            </p:txEl>
                                          </p:spTgt>
                                        </p:tgtEl>
                                        <p:attrNameLst>
                                          <p:attrName>style.visibility</p:attrName>
                                        </p:attrNameLst>
                                      </p:cBhvr>
                                      <p:to>
                                        <p:strVal val="visible"/>
                                      </p:to>
                                    </p:set>
                                    <p:anim calcmode="lin" valueType="num">
                                      <p:cBhvr additive="base">
                                        <p:cTn id="41" dur="5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5">
                                            <p:txEl>
                                              <p:pRg st="1" end="1"/>
                                            </p:txEl>
                                          </p:spTgt>
                                        </p:tgtEl>
                                        <p:attrNameLst>
                                          <p:attrName>ppt_y</p:attrName>
                                        </p:attrNameLst>
                                      </p:cBhvr>
                                      <p:tavLst>
                                        <p:tav tm="0">
                                          <p:val>
                                            <p:strVal val="1+#ppt_h/2"/>
                                          </p:val>
                                        </p:tav>
                                        <p:tav tm="100000">
                                          <p:val>
                                            <p:strVal val="#ppt_y"/>
                                          </p:val>
                                        </p:tav>
                                      </p:tavLst>
                                    </p:anim>
                                  </p:childTnLst>
                                </p:cTn>
                              </p:par>
                              <p:par>
                                <p:cTn id="43" presetID="2" presetClass="entr" presetSubtype="4" fill="hold" nodeType="withEffect">
                                  <p:stCondLst>
                                    <p:cond delay="0"/>
                                  </p:stCondLst>
                                  <p:childTnLst>
                                    <p:set>
                                      <p:cBhvr>
                                        <p:cTn id="44" dur="1" fill="hold">
                                          <p:stCondLst>
                                            <p:cond delay="0"/>
                                          </p:stCondLst>
                                        </p:cTn>
                                        <p:tgtEl>
                                          <p:spTgt spid="5">
                                            <p:txEl>
                                              <p:pRg st="2" end="2"/>
                                            </p:txEl>
                                          </p:spTgt>
                                        </p:tgtEl>
                                        <p:attrNameLst>
                                          <p:attrName>style.visibility</p:attrName>
                                        </p:attrNameLst>
                                      </p:cBhvr>
                                      <p:to>
                                        <p:strVal val="visible"/>
                                      </p:to>
                                    </p:set>
                                    <p:anim calcmode="lin" valueType="num">
                                      <p:cBhvr additive="base">
                                        <p:cTn id="45" dur="5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46" dur="5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04800" y="2590800"/>
            <a:ext cx="8610600" cy="3970318"/>
          </a:xfrm>
          <a:prstGeom prst="rect">
            <a:avLst/>
          </a:prstGeom>
        </p:spPr>
        <p:txBody>
          <a:bodyPr wrap="square">
            <a:spAutoFit/>
          </a:bodyPr>
          <a:lstStyle/>
          <a:p>
            <a:pPr marL="342900" indent="-342900">
              <a:buAutoNum type="arabicPeriod" startAt="10"/>
            </a:pPr>
            <a:r>
              <a:rPr lang="en-US" b="1" i="1" dirty="0">
                <a:solidFill>
                  <a:schemeClr val="tx2"/>
                </a:solidFill>
              </a:rPr>
              <a:t>It is not practical or possible for the first referee to instruct and train line judges in</a:t>
            </a:r>
          </a:p>
          <a:p>
            <a:r>
              <a:rPr lang="en-US" b="1" i="1" dirty="0">
                <a:solidFill>
                  <a:schemeClr val="tx2"/>
                </a:solidFill>
              </a:rPr>
              <a:t>      the short time allotted just prior to a match. </a:t>
            </a:r>
          </a:p>
          <a:p>
            <a:endParaRPr lang="en-US" b="1" i="1" dirty="0">
              <a:solidFill>
                <a:schemeClr val="tx2"/>
              </a:solidFill>
            </a:endParaRPr>
          </a:p>
          <a:p>
            <a:r>
              <a:rPr lang="en-US" b="1" i="1" dirty="0">
                <a:solidFill>
                  <a:schemeClr val="tx2"/>
                </a:solidFill>
              </a:rPr>
              <a:t>11. Time permits only a brief, general review of their duties and responsibilities.</a:t>
            </a:r>
          </a:p>
          <a:p>
            <a:endParaRPr lang="en-US" b="1" i="1" dirty="0">
              <a:solidFill>
                <a:schemeClr val="tx2"/>
              </a:solidFill>
            </a:endParaRPr>
          </a:p>
          <a:p>
            <a:r>
              <a:rPr lang="en-US" b="1" i="1" dirty="0">
                <a:solidFill>
                  <a:schemeClr val="tx2"/>
                </a:solidFill>
              </a:rPr>
              <a:t>12. As the head official, all final decisions are made by the first referee</a:t>
            </a:r>
            <a:r>
              <a:rPr lang="en-US" b="1" i="1" dirty="0"/>
              <a:t>.</a:t>
            </a:r>
          </a:p>
          <a:p>
            <a:r>
              <a:rPr lang="en-US" b="1" dirty="0"/>
              <a:t> </a:t>
            </a:r>
          </a:p>
          <a:p>
            <a:r>
              <a:rPr lang="en-US" b="1" dirty="0"/>
              <a:t>13. The first referee considers the calls made by the line judges.</a:t>
            </a:r>
          </a:p>
          <a:p>
            <a:r>
              <a:rPr lang="en-US" b="1" dirty="0"/>
              <a:t> </a:t>
            </a:r>
          </a:p>
          <a:p>
            <a:r>
              <a:rPr lang="en-US" b="1" dirty="0"/>
              <a:t>14. To encourage the line judges to work hard and stay attentive, communication must</a:t>
            </a:r>
          </a:p>
          <a:p>
            <a:r>
              <a:rPr lang="en-US" b="1" dirty="0"/>
              <a:t>       take place throughout the match. </a:t>
            </a:r>
          </a:p>
          <a:p>
            <a:endParaRPr lang="en-US" b="1" dirty="0"/>
          </a:p>
          <a:p>
            <a:r>
              <a:rPr lang="en-US" b="1" dirty="0"/>
              <a:t>15. The first referee may overrule a line judge’s call at any time if he/she determines the</a:t>
            </a:r>
          </a:p>
          <a:p>
            <a:r>
              <a:rPr lang="en-US" b="1" dirty="0"/>
              <a:t>       call is incorrect.</a:t>
            </a:r>
          </a:p>
        </p:txBody>
      </p:sp>
      <p:sp>
        <p:nvSpPr>
          <p:cNvPr id="4" name="Rectangle 3"/>
          <p:cNvSpPr/>
          <p:nvPr/>
        </p:nvSpPr>
        <p:spPr>
          <a:xfrm>
            <a:off x="342900" y="1295400"/>
            <a:ext cx="8534400" cy="1200329"/>
          </a:xfrm>
          <a:prstGeom prst="rect">
            <a:avLst/>
          </a:prstGeom>
        </p:spPr>
        <p:txBody>
          <a:bodyPr wrap="square">
            <a:spAutoFit/>
          </a:bodyPr>
          <a:lstStyle/>
          <a:p>
            <a:r>
              <a:rPr lang="en-US" b="1" dirty="0"/>
              <a:t>8.  Training should include practiced and theoretical scrimmages and sessions.</a:t>
            </a:r>
          </a:p>
          <a:p>
            <a:pPr marL="342900" indent="-342900">
              <a:buAutoNum type="arabicPeriod" startAt="6"/>
            </a:pPr>
            <a:endParaRPr lang="en-US" b="1" dirty="0"/>
          </a:p>
          <a:p>
            <a:r>
              <a:rPr lang="en-US" b="1" dirty="0"/>
              <a:t>9.  The line judge must be able to ignore spectator criticism and maintain complete</a:t>
            </a:r>
          </a:p>
          <a:p>
            <a:r>
              <a:rPr lang="en-US" b="1" dirty="0"/>
              <a:t>      concentration on the set.</a:t>
            </a:r>
          </a:p>
        </p:txBody>
      </p:sp>
      <p:sp>
        <p:nvSpPr>
          <p:cNvPr id="5" name="Rectangle 4"/>
          <p:cNvSpPr/>
          <p:nvPr/>
        </p:nvSpPr>
        <p:spPr>
          <a:xfrm>
            <a:off x="2324100" y="370294"/>
            <a:ext cx="4572000" cy="923330"/>
          </a:xfrm>
          <a:prstGeom prst="rect">
            <a:avLst/>
          </a:prstGeom>
        </p:spPr>
        <p:txBody>
          <a:bodyPr>
            <a:spAutoFit/>
          </a:bodyPr>
          <a:lstStyle/>
          <a:p>
            <a:pPr algn="ctr"/>
            <a:r>
              <a:rPr lang="en-US" sz="3600" b="1" dirty="0"/>
              <a:t>Overview</a:t>
            </a:r>
          </a:p>
          <a:p>
            <a:pPr algn="ctr"/>
            <a:r>
              <a:rPr lang="en-US" b="1" dirty="0"/>
              <a:t>(continued)</a:t>
            </a:r>
          </a:p>
        </p:txBody>
      </p:sp>
    </p:spTree>
    <p:extLst>
      <p:ext uri="{BB962C8B-B14F-4D97-AF65-F5344CB8AC3E}">
        <p14:creationId xmlns:p14="http://schemas.microsoft.com/office/powerpoint/2010/main" val="14748223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anim calcmode="lin" valueType="num">
                                      <p:cBhvr additive="base">
                                        <p:cTn id="7"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2" end="2"/>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4">
                                            <p:txEl>
                                              <p:pRg st="3" end="3"/>
                                            </p:txEl>
                                          </p:spTgt>
                                        </p:tgtEl>
                                        <p:attrNameLst>
                                          <p:attrName>style.visibility</p:attrName>
                                        </p:attrNameLst>
                                      </p:cBhvr>
                                      <p:to>
                                        <p:strVal val="visible"/>
                                      </p:to>
                                    </p:set>
                                    <p:anim calcmode="lin" valueType="num">
                                      <p:cBhvr additive="base">
                                        <p:cTn id="11"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4">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3">
                                            <p:txEl>
                                              <p:pRg st="0" end="0"/>
                                            </p:txEl>
                                          </p:spTgt>
                                        </p:tgtEl>
                                        <p:attrNameLst>
                                          <p:attrName>style.visibility</p:attrName>
                                        </p:attrNameLst>
                                      </p:cBhvr>
                                      <p:to>
                                        <p:strVal val="visible"/>
                                      </p:to>
                                    </p:set>
                                    <p:anim calcmode="lin" valueType="num">
                                      <p:cBhvr additive="base">
                                        <p:cTn id="1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18" dur="500" fill="hold"/>
                                        <p:tgtEl>
                                          <p:spTgt spid="3">
                                            <p:txEl>
                                              <p:pRg st="0" end="0"/>
                                            </p:txEl>
                                          </p:spTgt>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0"/>
                                  </p:stCondLst>
                                  <p:childTnLst>
                                    <p:set>
                                      <p:cBhvr>
                                        <p:cTn id="20" dur="1" fill="hold">
                                          <p:stCondLst>
                                            <p:cond delay="0"/>
                                          </p:stCondLst>
                                        </p:cTn>
                                        <p:tgtEl>
                                          <p:spTgt spid="3">
                                            <p:txEl>
                                              <p:pRg st="1" end="1"/>
                                            </p:txEl>
                                          </p:spTgt>
                                        </p:tgtEl>
                                        <p:attrNameLst>
                                          <p:attrName>style.visibility</p:attrName>
                                        </p:attrNameLst>
                                      </p:cBhvr>
                                      <p:to>
                                        <p:strVal val="visible"/>
                                      </p:to>
                                    </p:set>
                                    <p:anim calcmode="lin" valueType="num">
                                      <p:cBhvr additive="base">
                                        <p:cTn id="21"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2"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 calcmode="lin" valueType="num">
                                      <p:cBhvr additive="base">
                                        <p:cTn id="27"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nodeType="clickEffect">
                                  <p:stCondLst>
                                    <p:cond delay="0"/>
                                  </p:stCondLst>
                                  <p:childTnLst>
                                    <p:set>
                                      <p:cBhvr>
                                        <p:cTn id="32" dur="1" fill="hold">
                                          <p:stCondLst>
                                            <p:cond delay="0"/>
                                          </p:stCondLst>
                                        </p:cTn>
                                        <p:tgtEl>
                                          <p:spTgt spid="3">
                                            <p:txEl>
                                              <p:pRg st="5" end="5"/>
                                            </p:txEl>
                                          </p:spTgt>
                                        </p:tgtEl>
                                        <p:attrNameLst>
                                          <p:attrName>style.visibility</p:attrName>
                                        </p:attrNameLst>
                                      </p:cBhvr>
                                      <p:to>
                                        <p:strVal val="visible"/>
                                      </p:to>
                                    </p:set>
                                    <p:anim calcmode="lin" valueType="num">
                                      <p:cBhvr additive="base">
                                        <p:cTn id="3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4"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nodeType="clickEffect">
                                  <p:stCondLst>
                                    <p:cond delay="0"/>
                                  </p:stCondLst>
                                  <p:childTnLst>
                                    <p:set>
                                      <p:cBhvr>
                                        <p:cTn id="38" dur="1" fill="hold">
                                          <p:stCondLst>
                                            <p:cond delay="0"/>
                                          </p:stCondLst>
                                        </p:cTn>
                                        <p:tgtEl>
                                          <p:spTgt spid="3">
                                            <p:txEl>
                                              <p:pRg st="7" end="7"/>
                                            </p:txEl>
                                          </p:spTgt>
                                        </p:tgtEl>
                                        <p:attrNameLst>
                                          <p:attrName>style.visibility</p:attrName>
                                        </p:attrNameLst>
                                      </p:cBhvr>
                                      <p:to>
                                        <p:strVal val="visible"/>
                                      </p:to>
                                    </p:set>
                                    <p:anim calcmode="lin" valueType="num">
                                      <p:cBhvr additive="base">
                                        <p:cTn id="3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 presetClass="entr" presetSubtype="4" fill="hold" nodeType="clickEffect">
                                  <p:stCondLst>
                                    <p:cond delay="0"/>
                                  </p:stCondLst>
                                  <p:childTnLst>
                                    <p:set>
                                      <p:cBhvr>
                                        <p:cTn id="44" dur="1" fill="hold">
                                          <p:stCondLst>
                                            <p:cond delay="0"/>
                                          </p:stCondLst>
                                        </p:cTn>
                                        <p:tgtEl>
                                          <p:spTgt spid="3">
                                            <p:txEl>
                                              <p:pRg st="9" end="9"/>
                                            </p:txEl>
                                          </p:spTgt>
                                        </p:tgtEl>
                                        <p:attrNameLst>
                                          <p:attrName>style.visibility</p:attrName>
                                        </p:attrNameLst>
                                      </p:cBhvr>
                                      <p:to>
                                        <p:strVal val="visible"/>
                                      </p:to>
                                    </p:set>
                                    <p:anim calcmode="lin" valueType="num">
                                      <p:cBhvr additive="base">
                                        <p:cTn id="45"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46" dur="500" fill="hold"/>
                                        <p:tgtEl>
                                          <p:spTgt spid="3">
                                            <p:txEl>
                                              <p:pRg st="9" end="9"/>
                                            </p:txEl>
                                          </p:spTgt>
                                        </p:tgtEl>
                                        <p:attrNameLst>
                                          <p:attrName>ppt_y</p:attrName>
                                        </p:attrNameLst>
                                      </p:cBhvr>
                                      <p:tavLst>
                                        <p:tav tm="0">
                                          <p:val>
                                            <p:strVal val="1+#ppt_h/2"/>
                                          </p:val>
                                        </p:tav>
                                        <p:tav tm="100000">
                                          <p:val>
                                            <p:strVal val="#ppt_y"/>
                                          </p:val>
                                        </p:tav>
                                      </p:tavLst>
                                    </p:anim>
                                  </p:childTnLst>
                                </p:cTn>
                              </p:par>
                              <p:par>
                                <p:cTn id="47" presetID="2" presetClass="entr" presetSubtype="4" fill="hold" nodeType="withEffect">
                                  <p:stCondLst>
                                    <p:cond delay="0"/>
                                  </p:stCondLst>
                                  <p:childTnLst>
                                    <p:set>
                                      <p:cBhvr>
                                        <p:cTn id="48" dur="1" fill="hold">
                                          <p:stCondLst>
                                            <p:cond delay="0"/>
                                          </p:stCondLst>
                                        </p:cTn>
                                        <p:tgtEl>
                                          <p:spTgt spid="3">
                                            <p:txEl>
                                              <p:pRg st="10" end="10"/>
                                            </p:txEl>
                                          </p:spTgt>
                                        </p:tgtEl>
                                        <p:attrNameLst>
                                          <p:attrName>style.visibility</p:attrName>
                                        </p:attrNameLst>
                                      </p:cBhvr>
                                      <p:to>
                                        <p:strVal val="visible"/>
                                      </p:to>
                                    </p:set>
                                    <p:anim calcmode="lin" valueType="num">
                                      <p:cBhvr additive="base">
                                        <p:cTn id="49"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10" end="10"/>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nodeType="clickEffect">
                                  <p:stCondLst>
                                    <p:cond delay="0"/>
                                  </p:stCondLst>
                                  <p:childTnLst>
                                    <p:set>
                                      <p:cBhvr>
                                        <p:cTn id="54" dur="1" fill="hold">
                                          <p:stCondLst>
                                            <p:cond delay="0"/>
                                          </p:stCondLst>
                                        </p:cTn>
                                        <p:tgtEl>
                                          <p:spTgt spid="3">
                                            <p:txEl>
                                              <p:pRg st="12" end="12"/>
                                            </p:txEl>
                                          </p:spTgt>
                                        </p:tgtEl>
                                        <p:attrNameLst>
                                          <p:attrName>style.visibility</p:attrName>
                                        </p:attrNameLst>
                                      </p:cBhvr>
                                      <p:to>
                                        <p:strVal val="visible"/>
                                      </p:to>
                                    </p:set>
                                    <p:anim calcmode="lin" valueType="num">
                                      <p:cBhvr additive="base">
                                        <p:cTn id="55" dur="500" fill="hold"/>
                                        <p:tgtEl>
                                          <p:spTgt spid="3">
                                            <p:txEl>
                                              <p:pRg st="12" end="12"/>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12" end="12"/>
                                            </p:txEl>
                                          </p:spTgt>
                                        </p:tgtEl>
                                        <p:attrNameLst>
                                          <p:attrName>ppt_y</p:attrName>
                                        </p:attrNameLst>
                                      </p:cBhvr>
                                      <p:tavLst>
                                        <p:tav tm="0">
                                          <p:val>
                                            <p:strVal val="1+#ppt_h/2"/>
                                          </p:val>
                                        </p:tav>
                                        <p:tav tm="100000">
                                          <p:val>
                                            <p:strVal val="#ppt_y"/>
                                          </p:val>
                                        </p:tav>
                                      </p:tavLst>
                                    </p:anim>
                                  </p:childTnLst>
                                </p:cTn>
                              </p:par>
                              <p:par>
                                <p:cTn id="57" presetID="2" presetClass="entr" presetSubtype="4" fill="hold" nodeType="withEffect">
                                  <p:stCondLst>
                                    <p:cond delay="0"/>
                                  </p:stCondLst>
                                  <p:childTnLst>
                                    <p:set>
                                      <p:cBhvr>
                                        <p:cTn id="58" dur="1" fill="hold">
                                          <p:stCondLst>
                                            <p:cond delay="0"/>
                                          </p:stCondLst>
                                        </p:cTn>
                                        <p:tgtEl>
                                          <p:spTgt spid="3">
                                            <p:txEl>
                                              <p:pRg st="13" end="13"/>
                                            </p:txEl>
                                          </p:spTgt>
                                        </p:tgtEl>
                                        <p:attrNameLst>
                                          <p:attrName>style.visibility</p:attrName>
                                        </p:attrNameLst>
                                      </p:cBhvr>
                                      <p:to>
                                        <p:strVal val="visible"/>
                                      </p:to>
                                    </p:set>
                                    <p:anim calcmode="lin" valueType="num">
                                      <p:cBhvr additive="base">
                                        <p:cTn id="59" dur="500" fill="hold"/>
                                        <p:tgtEl>
                                          <p:spTgt spid="3">
                                            <p:txEl>
                                              <p:pRg st="13" end="13"/>
                                            </p:txEl>
                                          </p:spTgt>
                                        </p:tgtEl>
                                        <p:attrNameLst>
                                          <p:attrName>ppt_x</p:attrName>
                                        </p:attrNameLst>
                                      </p:cBhvr>
                                      <p:tavLst>
                                        <p:tav tm="0">
                                          <p:val>
                                            <p:strVal val="#ppt_x"/>
                                          </p:val>
                                        </p:tav>
                                        <p:tav tm="100000">
                                          <p:val>
                                            <p:strVal val="#ppt_x"/>
                                          </p:val>
                                        </p:tav>
                                      </p:tavLst>
                                    </p:anim>
                                    <p:anim calcmode="lin" valueType="num">
                                      <p:cBhvr additive="base">
                                        <p:cTn id="60" dur="500" fill="hold"/>
                                        <p:tgtEl>
                                          <p:spTgt spid="3">
                                            <p:txEl>
                                              <p:pRg st="13" end="1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752600" y="308386"/>
            <a:ext cx="5465535" cy="1754326"/>
          </a:xfrm>
          <a:prstGeom prst="rect">
            <a:avLst/>
          </a:prstGeom>
          <a:noFill/>
        </p:spPr>
        <p:txBody>
          <a:bodyPr wrap="none" rtlCol="0">
            <a:spAutoFit/>
          </a:bodyPr>
          <a:lstStyle/>
          <a:p>
            <a:pPr algn="ctr"/>
            <a:r>
              <a:rPr lang="en-US" sz="5400" b="1" dirty="0"/>
              <a:t>Line Judge Signals </a:t>
            </a:r>
          </a:p>
          <a:p>
            <a:pPr algn="ctr"/>
            <a:r>
              <a:rPr lang="en-US" sz="5400" b="1" dirty="0"/>
              <a:t>Using Flags</a:t>
            </a:r>
          </a:p>
        </p:txBody>
      </p:sp>
      <p:sp>
        <p:nvSpPr>
          <p:cNvPr id="6" name="AutoShape 2" descr="data:image/jpeg;base64,/9j/4AAQSkZJRgABAQAAAQABAAD/2wCEAAkGBg8QEA8QEBQSFBAQDxAPEhUPDw8QEBAPFBAVFRQQFRQYGyYeFxkjGRQUHy8gIycpLCwuFh4xNTAqNSYrLCkBCQoKDgwOGA8PGiwcHB8qLCksLy0qKS80KS8pNSkqKiosKy8pLCksKSksLS8pLy0qKTUpLCksLCkpNSwpLCkpKf/AABEIANoA5wMBIgACEQEDEQH/xAAcAAEAAQUBAQAAAAAAAAAAAAAAAQIDBAYHCAX/xAA+EAACAgEBBQUGAQoFBQAAAAABAgADEQQFEiExUQYHQWFxEyIygZGhchQjQlJigpKiscEIM7LR4RUkNFPx/8QAGwEBAAIDAQEAAAAAAAAAAAAAAAEEAgUGAwf/xAAvEQEAAgECAwQJBQEAAAAAAAAAAQIDBBEFITESQVFxEzJhkaGxwdHwIjNCgeEU/9oADAMBAAIRAxEAPwDuMREBERAREQEREBERAgz4d3bPRV6ltLZYEtG7xs92ssRkLvnhnyn3DOJd4msWzaV+7yrSuk+bKpY/68fKeWW/YjeGx4dpK6rLNLb9N+X9O0V6utuTqfRlMuFp5xFCghlG6eYK+6QfUT7Gg7ZbQ0+Al7lcbu7Zixcdctxz855RqPGGyycBtH7d9/ONvu3GzvGs0+0dTTeA2lR9xTWp36yFU73P3uZB9OE3LZPafR6rhRcjtjJXexYPVTxnB+ZLEnLMWJPMknJOfWN0hg6kh1OVZSQwPUEcZ51zzE+MLubg2G9Y7M9m0REcuk+3b/XozMmcs7K957pirXZdcgC0KN9fxqPiHmOP9Z0zSa2u1FsrZXRhkMpBBEt0vFujmtVo8umtteOXj3SvxIzJmaoREQEREBERAREQEREBERAREQEREBERAREQLGt1S1V2WNwWtGdifAKpJ/pPPOq1LWu9jfFa7WHPhvMTj5ZxOu95u0/ZaFqs+9qWFIHVOb/YfecePxekpam3OIdbwHD2cdss9/L3LspIzJhRKzoYTX4iVcJQBiCIZbKinT/eZuyts6nStv0OVPiMn2bfiTkfXn5zAR+suSYnbowvji0bWjeHQNn97vIajTt03qHDD13Wxj6mbJs7vC2fdj86KyfC4Gv7nhOMEESsAGe0Z7R7Wny8G01/Via+U/fd6Eo1SWDeRlYdUYMPqJczPPOnsept6pnrbrWxTPrjn859zQ9vdpVYxaLAPC9A/wBxgz1jUR3w1mXgN4/bvE+fL7u1xOc7P72uQ1FBHVqW3h67rYP3M2LZ3eBs67AFwRicbt4ao58i3A/We0Zaz0lq8vDtTi9ak/1z+TZIluq9XGVYMOqkEfaXMz0USIiAiIgIiICIiAiIgIiICIlrU3hEZ2+FFLH0AzB1co70dpe01iVA+7p68Hpvvhj8wAv1mk1eJ6mZO0Na1zW3t8Vzs/pvHIHyGB8pYqHATV3t2rTL6PpcPoMFcfh+SrMlRAklZiswndk4kKZVIStOkpV8S9I3BCVv20kXDwBle6JIEIUgk+UqEEyhnzAuZlJAlvEqCyUbMnR626k5psesj9RyB9OU2PZveXrqcC3cvXh8YCP/ABKP7TVVWQzzKt7V6Sr5tLhzfuVifzx6uoaLvb0jcLq7qz1CrYv8p3vtNy2dtGvUVV3VHNdih1JBGVPjg8RPPZrL7qL8Tsta+rMFH9Z6D2bolpqqqUYWutUAHgFUCXMOS1993KcW0WDTRX0e8TPt7oZUREsNEREQEREBERAREQE1TvJ2r7HQuoPv6hxQOuCCzn+FT9Ztc5X3rbQ39RRpweFVZsYdGc4B+gP1nnlttSWx4Zh9LqaRPSOfu/1oWo/RHzlxRLbcXPlLk1rvp8EqJVAESEwp3pUGjEp3YZKsxmUxiEJNglOZVuwFgUBMytUkyYDEmUkRgyRJMjMbsGGL6/Y3Q+22jpExwR2ubpuopP8Aq3Z3OeedBrLabBdS7JYpwGU4OMcQeoPQ8J0bs33oVvivWj2bYx7Uf5bfiH6B8+XpLWC9Y5S5rjOjzZrRkpG8RG23f3ugRLVOoR1DIwZSMgqQQR6xLjlei7ERAREQEREBERAhjOD9otf7fV6u7PBrWC+SoAgH8v3nZO1G0fyfR6m3xSpt3zcjCj6kTg13BMeJ4evnKmpnpDqOAYed8s+X1n6LdQ8epl4SlBwlSCVHTqogwJDIgxEJUkRmVSCIDMmU4kwhMCRECqMynelWZKAmUHrKiZSx4faESLwA+sFpMv7P2a+puq09Xx2sFzzCL+k59BmSxtaKxMz0hvndJsu0LdqCWWlj7OtMkK7A+9bu8ufDPkYm/bN0FdFVdNYwlahFHkBz9YmypXs12fPNZn/6M1snj08mVERM1UiIgIiICQxxzkz4XbMXto7qtOrNbaprG4yowB4MQSemYnkypXtWivTfxcs7W9t7Nfq7qqX/AOxp3K1Axu3XBsm4nngcgOXjxnwbzlgOnGYugFNHtKgcGtjvhs+4w4Fc8jjEyFbJJ8Dy9Jr80zNt3c8LpXFp+xFotPPfaYn85K5WJbleZ4tpCYkAyTIZESBJBgIkkSnMgMSJMQEnECTJFJESYhCDKQckeXGVNKUHE/SSxVEzpPdV2f3UbXWD37ga6sjG7SDxYfiI59AJoew9kHV6mnTDOHbLkc1qXixz4dP3hO86fTrWqogAVFCqByCgYAlnBTee1Pc5/jer7FIw1626+X+z8l2IiXXIkREBERAREQIJnwe0O1hp9PqdUeVNTlPN8HdwOpbE+rrH5IObc/IT5O29AuoqbTlmVXG6SmN4DPhnhDKsRNoi07Q80WWFNM28c2Wths/ESfiJHnx+s+/suncqrTxCjPqeM3Lth3cCmrerZ7lUrlTVvWjj8Q3ByHpNSVxnHiOYPAj1HMSnnvM7RMbOt4TpsdJtkx37UTy6bTHjvC6TjJ6CfJOqtBPE8DnB58+WMcJ9kbpEs2UA8+XngzwraI6w2upxZMm00ttswE2sR8Q6jwB5Dj959GjUq4yPvMf8kU//AEiXKq90AdBiL9nuRpoz1nbJO8MoQRLQeVrYJgupkGTEgBGJEnMBAMiIFRgSBKsSRQ0pTln5xZyn1OzGwjrdVXRx9mvv3EeFS+HkSeH16SYjedoeWTJXHWb25RHNvvdbsA1UNqrBizUHCZ5rQvw/xHJ9MTfJRVWFUKAAAAAByAHISubOlezGz55qc9tRltkt3/CO6CIiZK5ERAREQEpdwASeQlUwdVYGO6OS8W9ekC2znix5ty8hC14Kg8/iPl0Eu6ZN5t48l5ests+S7dTgenKSLujGSzfKWtodn9LqBi6mp/H3kGc9c85k6JfcHmSZkSOrKtprO9Z2lpmq7qtnt8Atr/DazD6PmYF3c9T+hqLh6rW39p0KJ5zipPcu14lqq9Lz/fP5uUa/ul1ScaLa7B0tDVN9RkH7TXdo9ktfTk2aezdHNq8WL/Lx+07zIxPOdPWenJdxcc1FPXiLfD5cvg82mUzs/avu9o1mbKsU6g8S6r7thxysUYz685yba+yL9JaatQm6/EqeaOv6yN4iVcmOadejo9HxDFqo/Tyt4fnX83YtdvgZeDTH3en/ADJBM82w3ZEYltbesuQIkiSIxAgiBJiBbtOMfU/Kde7t+z/5NpRa4xdqcWtkEMqY/NoemAc46kznvY7Yw1etrrYZrQG2zhwKqRhT6kj5ZncFEtaen8nM8c1W0Rgr385+kfX3JiIlxyxERAREQERNY7a9vNNspK2uD2PaxCV1bntCB8T+8QAo6+YgbBq9Rurw+I8B/vMHdwAo5n+s1rs73kaDaNhFbNXaB7tOoCpaR1XBKt8iZtmhryS58wP7mSL+AiHyH1JmGV4Ko5n+8yNcfhXqc/ISnTDLnyEgZiiTEQEREBERAT5m3tgUa2o03Lkc1YcHrbwdT4GfTiRMb8pZUvalotWdphxHtN2D1WiJcA3af/2IuWTydBx+Y4ek15H9COs9GlczRO1fdmlxa7R7tVxJZkPCmw+P4D5jh5SpfBtzq6jRcai21NRy9v3+7l5qHhwgAjzl3U0PS5quVq7F5q4wcdR1HmOEoLYlZ0cTExvCk2fKU+hlwWCCFPSErYWXFaQaukgadyHKqzbgBfcVm3QTgE45CETO3V0juk2f7up1B/TdaV/Cgyfu32nRZ8LsVsr8m0OnrPBypsf8dhLEfLOPlPuzZY69msQ+f6/N6bUXvHTfaPKORERM1IiIgIiRAptsCgsxAVQSSSAAAMkk+AnmTvM7VV7S2g19QAqqrGnqb9K1FYsbD5FmOB04+M37vv7clF/6ZQ3vWJvaojmtR+GkebcSfIec4wZlEIlAJJAwSc8N0EtveGMcc+k9X9j11I0GkGq/8j2FftOGPe3Rz8+s5J3Edlva327QsXNdANFORwa5sF3H4VwPVm6TuFr7qk9ATIkhhWPl3PgvuiX9AvAnqf6TBU4TjzPGfUoTdVR0A+shK5ERAREQEREBERAQYiB8/a+wtPq0Nd6K6+BPBl81YcQZzzbXdRbXvNpLPaDmK7sK+OgccD8x851ORiYXx1t1XdNrs2m9SeXhPT88nnXVaV63KWo1dgyCtilTw6Z5jzEoE77tnYWn1dZrvrDr4HkynqrDiDOWdqe7y/Sb1tO9dpxxPDN1Q/aA+IeY/wCZTvhmvOOcOp0fFsWeezf9NvhPlLWHfAJM6/3ednjpdKHcYu1GLHzzVce4nyH3Jmg9gOz35ZqQzjNFGHfoz5ylfn1PkPOdpAnpp6fylQ43rOmnr5z9I+vuAJMRLbmCIiAiIgJ8Ptl2nr2do7tU/EoAta+NlrcEQfP7Az7Znnrvs7WnVa78kQ/mNEcHiMPqWUbzc+Sg7vqWgaFrNbZfbZdaxa212sdj4uxyfl4AeAAEaLRWX2101Dettda0HV2OBnyHM+Qlidg7i+xe8TtS5eA3qtKGA48MWXj7qP3usyQ6l2S7Ops/R0aVOPskG82MGy08XsPqxJnCu9/bWpba2orL2LXSlVaKlzhCu7vF8KcZJYjH7InoLam0E09N19hxXTW9jH9lRkzyXtHaNmpuu1Fv+ZfY1r9AWPBR5AYHykQPp7F7d6/RMr132siEM1V1j21Oo4lcMTu+q4nqXR3F663YbrMisVzndJUErnyzieau6rYqava2mrtUPXWtuodWAKncUBMjxG8yn5CemwIkhMREhJERAREQEREBERAREQEhhJiBjaTZ9VIYVIqBmLkIoUFzxLYHiZkxEJmZmd5IiIQREQEREDTe8XvCp2ZSyZzrLqnOnQKSM/CLHPJVBOepwcTzO7sxZmJZmZnZjzZ2OWY+pJM6x3z9gtWdRZtKretqdK1dACz0bvAYH6nHPlkzk48xj14TKBsHYTsfZtTVrQuRUm7ZqH/UpzxUH9ZsED5nwnqPRaKumtKqlCV1qERVGAqqMACab3N7ISjZOncJu2akG+wkDesLE7pz+ru4x5TeZEjmvftt007PTTKfe1lwRvKhAXf6kKv7xnASZv3fftn2+1DSDldJSlXpbYBY/wBjX95z/MmEOt/4fNl5v12qIGErr0ynxyx33H0CTt80DuR2T7HZNVjDDaqy3UceZQtu1k/uKCPIib/IlJERICIiAiIgIiICIiAiIgIiICIiAiIgIiICIiBBWa5tTu52TqW37tLSzbwbIBQk+e6RkeR5zZIgUVVBVCqAFUBQBwAAGAAJLuACTyAJPoJVNY7xO0teh2fqbGYC16nqoU87L2UhQB44zk+QMDzVt/aJ1Gr1d5Ofbam5wf2d8hf5QssbO0Dai+nTpnevuroGOY33Ck/IEn5TGVMADoMTpfcT2d9vrrNW4ymjQBc8vb2AgH1C5/imSHedBo1pqrqQAJUi1qByAUYEyJAkzFJERAREQEREBERAREQEREBERAREQEREBERAREQEREBOYd9PY3X69dPbpQLF04s36QcOxbH5xc/EQBjHmZ0+IHjq/RXVsVtrdGGQQ6FTw58DO1f4eqLRpta5z7F9Qns8rjecVAOwbxHwj5GdUu0lbEFkRj+0qk/eXK6wvBQAOgAA+kncVxESAiIgIiICIiAiIgIiICIiAiIgIiICIiAiIgIiIH//2Q=="/>
          <p:cNvSpPr>
            <a:spLocks noChangeAspect="1" noChangeArrowheads="1"/>
          </p:cNvSpPr>
          <p:nvPr/>
        </p:nvSpPr>
        <p:spPr bwMode="auto">
          <a:xfrm>
            <a:off x="63500" y="-153988"/>
            <a:ext cx="304800" cy="304801"/>
          </a:xfrm>
          <a:prstGeom prst="rect">
            <a:avLst/>
          </a:prstGeom>
          <a:noFill/>
          <a:extLst>
            <a:ext uri="{909E8E84-426E-40dd-AFC4-6F175D3DCCD1}">
              <a14:hiddenFill xmlns=""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1028" name="Picture 4" descr="http://i.ebayimg.com/t/Brand-new-tachikara-volleyball-referee-line-judge-flags-red-lightweight-referee-/00/s/NTQwWDU3Mg==/$(KGrHqN,!icFC+vufNSNBR!Cz-k(D!~~60_35.JPG">
            <a:hlinkClick r:id="rId2"/>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7315200" y="1188238"/>
            <a:ext cx="1447800" cy="1365759"/>
          </a:xfrm>
          <a:prstGeom prst="rect">
            <a:avLst/>
          </a:prstGeom>
          <a:noFill/>
          <a:extLst>
            <a:ext uri="{909E8E84-426E-40dd-AFC4-6F175D3DCCD1}">
              <a14:hiddenFill xmlns="" xmlns:a14="http://schemas.microsoft.com/office/drawing/2010/main">
                <a:solidFill>
                  <a:srgbClr val="FFFFFF"/>
                </a:solidFill>
              </a14:hiddenFill>
            </a:ext>
          </a:extLst>
        </p:spPr>
      </p:pic>
      <p:pic>
        <p:nvPicPr>
          <p:cNvPr id="8" name="Picture 4" descr="http://i.ebayimg.com/t/Brand-new-tachikara-volleyball-referee-line-judge-flags-red-lightweight-referee-/00/s/NTQwWDU3Mg==/$(KGrHqN,!icFC+vufNSNBR!Cz-k(D!~~60_35.JPG">
            <a:hlinkClick r:id="rId2"/>
          </p:cNvPr>
          <p:cNvPicPr>
            <a:picLocks noChangeAspect="1" noChangeArrowheads="1"/>
          </p:cNvPicPr>
          <p:nvPr/>
        </p:nvPicPr>
        <p:blipFill>
          <a:blip r:embed="rId3" cstate="screen">
            <a:extLst>
              <a:ext uri="{28A0092B-C50C-407E-A947-70E740481C1C}">
                <a14:useLocalDpi xmlns:a14="http://schemas.microsoft.com/office/drawing/2010/main"/>
              </a:ext>
            </a:extLst>
          </a:blip>
          <a:srcRect/>
          <a:stretch>
            <a:fillRect/>
          </a:stretch>
        </p:blipFill>
        <p:spPr bwMode="auto">
          <a:xfrm>
            <a:off x="304800" y="1214236"/>
            <a:ext cx="1447800" cy="1365759"/>
          </a:xfrm>
          <a:prstGeom prst="rect">
            <a:avLst/>
          </a:prstGeom>
          <a:noFill/>
          <a:extLst>
            <a:ext uri="{909E8E84-426E-40dd-AFC4-6F175D3DCCD1}">
              <a14:hiddenFill xmlns="" xmlns:a14="http://schemas.microsoft.com/office/drawing/2010/main">
                <a:solidFill>
                  <a:srgbClr val="FFFFFF"/>
                </a:solidFill>
              </a14:hiddenFill>
            </a:ext>
          </a:extLst>
        </p:spPr>
      </p:pic>
      <p:pic>
        <p:nvPicPr>
          <p:cNvPr id="1033" name="Picture 9"/>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457199" y="3124200"/>
            <a:ext cx="2724293" cy="22733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15" name="TextBox 14"/>
          <p:cNvSpPr txBox="1"/>
          <p:nvPr/>
        </p:nvSpPr>
        <p:spPr>
          <a:xfrm>
            <a:off x="705582" y="5682734"/>
            <a:ext cx="2094035" cy="369332"/>
          </a:xfrm>
          <a:prstGeom prst="rect">
            <a:avLst/>
          </a:prstGeom>
          <a:noFill/>
        </p:spPr>
        <p:txBody>
          <a:bodyPr wrap="none" rtlCol="0">
            <a:spAutoFit/>
          </a:bodyPr>
          <a:lstStyle/>
          <a:p>
            <a:pPr algn="ctr"/>
            <a:r>
              <a:rPr lang="en-US" b="1" dirty="0"/>
              <a:t>Line Judge Positions</a:t>
            </a:r>
          </a:p>
        </p:txBody>
      </p:sp>
      <p:pic>
        <p:nvPicPr>
          <p:cNvPr id="16" name="Picture 15"/>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934201" y="3004402"/>
            <a:ext cx="1668496" cy="3472598"/>
          </a:xfrm>
          <a:prstGeom prst="rect">
            <a:avLst/>
          </a:prstGeom>
        </p:spPr>
      </p:pic>
      <p:sp>
        <p:nvSpPr>
          <p:cNvPr id="17" name="TextBox 16"/>
          <p:cNvSpPr txBox="1"/>
          <p:nvPr/>
        </p:nvSpPr>
        <p:spPr>
          <a:xfrm>
            <a:off x="3456790" y="2438400"/>
            <a:ext cx="3039035" cy="3970318"/>
          </a:xfrm>
          <a:prstGeom prst="rect">
            <a:avLst/>
          </a:prstGeom>
          <a:noFill/>
        </p:spPr>
        <p:txBody>
          <a:bodyPr wrap="square" rtlCol="0">
            <a:spAutoFit/>
          </a:bodyPr>
          <a:lstStyle/>
          <a:p>
            <a:pPr algn="ctr"/>
            <a:r>
              <a:rPr lang="en-US" b="1" u="sng" dirty="0"/>
              <a:t>Line Judge Base Position</a:t>
            </a:r>
          </a:p>
          <a:p>
            <a:r>
              <a:rPr lang="en-US" b="1" dirty="0"/>
              <a:t>1. Line judges are assigned their positions by the first referee and shall hold</a:t>
            </a:r>
          </a:p>
          <a:p>
            <a:r>
              <a:rPr lang="en-US" b="1" dirty="0"/>
              <a:t>these same positions relative to the court throughout the match.</a:t>
            </a:r>
          </a:p>
          <a:p>
            <a:endParaRPr lang="en-US" b="1" dirty="0"/>
          </a:p>
          <a:p>
            <a:r>
              <a:rPr lang="en-US" b="1" dirty="0"/>
              <a:t>2. A line judge’s base position shall be at the intersection of the left sideline and the end line in the LB corner of each court.</a:t>
            </a:r>
          </a:p>
          <a:p>
            <a:endParaRPr lang="en-US" b="1" dirty="0"/>
          </a:p>
        </p:txBody>
      </p:sp>
    </p:spTree>
    <p:extLst>
      <p:ext uri="{BB962C8B-B14F-4D97-AF65-F5344CB8AC3E}">
        <p14:creationId xmlns:p14="http://schemas.microsoft.com/office/powerpoint/2010/main" val="15263903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7">
                                            <p:txEl>
                                              <p:pRg st="4" end="4"/>
                                            </p:txEl>
                                          </p:spTgt>
                                        </p:tgtEl>
                                        <p:attrNameLst>
                                          <p:attrName>style.visibility</p:attrName>
                                        </p:attrNameLst>
                                      </p:cBhvr>
                                      <p:to>
                                        <p:strVal val="visible"/>
                                      </p:to>
                                    </p:set>
                                    <p:animEffect transition="in" filter="fade">
                                      <p:cBhvr>
                                        <p:cTn id="7" dur="1000"/>
                                        <p:tgtEl>
                                          <p:spTgt spid="17">
                                            <p:txEl>
                                              <p:pRg st="4" end="4"/>
                                            </p:txEl>
                                          </p:spTgt>
                                        </p:tgtEl>
                                      </p:cBhvr>
                                    </p:animEffect>
                                    <p:anim calcmode="lin" valueType="num">
                                      <p:cBhvr>
                                        <p:cTn id="8" dur="1000" fill="hold"/>
                                        <p:tgtEl>
                                          <p:spTgt spid="17">
                                            <p:txEl>
                                              <p:pRg st="4" end="4"/>
                                            </p:txEl>
                                          </p:spTgt>
                                        </p:tgtEl>
                                        <p:attrNameLst>
                                          <p:attrName>ppt_x</p:attrName>
                                        </p:attrNameLst>
                                      </p:cBhvr>
                                      <p:tavLst>
                                        <p:tav tm="0">
                                          <p:val>
                                            <p:strVal val="#ppt_x"/>
                                          </p:val>
                                        </p:tav>
                                        <p:tav tm="100000">
                                          <p:val>
                                            <p:strVal val="#ppt_x"/>
                                          </p:val>
                                        </p:tav>
                                      </p:tavLst>
                                    </p:anim>
                                    <p:anim calcmode="lin" valueType="num">
                                      <p:cBhvr>
                                        <p:cTn id="9" dur="1000" fill="hold"/>
                                        <p:tgtEl>
                                          <p:spTgt spid="17">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228600" y="2436903"/>
            <a:ext cx="2598917" cy="646331"/>
          </a:xfrm>
          <a:prstGeom prst="rect">
            <a:avLst/>
          </a:prstGeom>
          <a:noFill/>
        </p:spPr>
        <p:txBody>
          <a:bodyPr wrap="none" rtlCol="0">
            <a:spAutoFit/>
          </a:bodyPr>
          <a:lstStyle/>
          <a:p>
            <a:pPr algn="ctr"/>
            <a:r>
              <a:rPr lang="en-US" b="1" u="sng" dirty="0"/>
              <a:t>Ball In Bounds</a:t>
            </a:r>
          </a:p>
          <a:p>
            <a:pPr algn="ctr"/>
            <a:r>
              <a:rPr lang="en-US" b="1" dirty="0"/>
              <a:t>Point with the flag down</a:t>
            </a:r>
            <a:r>
              <a:rPr lang="en-US" dirty="0"/>
              <a:t>.</a:t>
            </a:r>
          </a:p>
        </p:txBody>
      </p:sp>
      <p:pic>
        <p:nvPicPr>
          <p:cNvPr id="1029" name="Picture 5"/>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1683972" y="152400"/>
            <a:ext cx="6059487" cy="22733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pic>
        <p:nvPicPr>
          <p:cNvPr id="8" name="Picture 7"/>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84901" y="3123012"/>
            <a:ext cx="1886314" cy="3172672"/>
          </a:xfrm>
          <a:prstGeom prst="rect">
            <a:avLst/>
          </a:prstGeom>
        </p:spPr>
      </p:pic>
      <p:sp>
        <p:nvSpPr>
          <p:cNvPr id="9" name="TextBox 8"/>
          <p:cNvSpPr txBox="1"/>
          <p:nvPr/>
        </p:nvSpPr>
        <p:spPr>
          <a:xfrm>
            <a:off x="3505200" y="2425699"/>
            <a:ext cx="1970411" cy="646331"/>
          </a:xfrm>
          <a:prstGeom prst="rect">
            <a:avLst/>
          </a:prstGeom>
          <a:noFill/>
        </p:spPr>
        <p:txBody>
          <a:bodyPr wrap="none" rtlCol="0">
            <a:spAutoFit/>
          </a:bodyPr>
          <a:lstStyle/>
          <a:p>
            <a:pPr algn="ctr"/>
            <a:r>
              <a:rPr lang="en-US" b="1" u="sng" dirty="0"/>
              <a:t>Ball Out of Bounds</a:t>
            </a:r>
          </a:p>
          <a:p>
            <a:pPr algn="ctr"/>
            <a:r>
              <a:rPr lang="en-US" b="1" dirty="0"/>
              <a:t>Raise the Flag</a:t>
            </a:r>
          </a:p>
        </p:txBody>
      </p:sp>
      <p:pic>
        <p:nvPicPr>
          <p:cNvPr id="10" name="Picture 9"/>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858069" y="3072030"/>
            <a:ext cx="1264671" cy="3187440"/>
          </a:xfrm>
          <a:prstGeom prst="rect">
            <a:avLst/>
          </a:prstGeom>
        </p:spPr>
      </p:pic>
      <p:sp>
        <p:nvSpPr>
          <p:cNvPr id="11" name="TextBox 10"/>
          <p:cNvSpPr txBox="1"/>
          <p:nvPr/>
        </p:nvSpPr>
        <p:spPr>
          <a:xfrm>
            <a:off x="5543343" y="2436903"/>
            <a:ext cx="3581400" cy="1200329"/>
          </a:xfrm>
          <a:prstGeom prst="rect">
            <a:avLst/>
          </a:prstGeom>
          <a:noFill/>
        </p:spPr>
        <p:txBody>
          <a:bodyPr wrap="square" rtlCol="0">
            <a:spAutoFit/>
          </a:bodyPr>
          <a:lstStyle/>
          <a:p>
            <a:pPr algn="ctr"/>
            <a:r>
              <a:rPr lang="en-US" b="1" u="sng" dirty="0"/>
              <a:t>Line Fault  (Foot Fault)</a:t>
            </a:r>
          </a:p>
          <a:p>
            <a:pPr algn="ctr"/>
            <a:r>
              <a:rPr lang="en-US" b="1" dirty="0"/>
              <a:t>Wave the flag side to side and point with finger to the fault area</a:t>
            </a:r>
          </a:p>
          <a:p>
            <a:endParaRPr lang="en-US" dirty="0"/>
          </a:p>
        </p:txBody>
      </p:sp>
      <p:pic>
        <p:nvPicPr>
          <p:cNvPr id="12" name="Picture 11"/>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817336" y="3505200"/>
            <a:ext cx="1141984" cy="2765474"/>
          </a:xfrm>
          <a:prstGeom prst="rect">
            <a:avLst/>
          </a:prstGeom>
        </p:spPr>
      </p:pic>
      <p:pic>
        <p:nvPicPr>
          <p:cNvPr id="19" name="Picture 4" descr="http://i.ebayimg.com/t/Brand-new-tachikara-volleyball-referee-line-judge-flags-red-lightweight-referee-/00/s/NTQwWDU3Mg==/$(KGrHqN,!icFC+vufNSNBR!Cz-k(D!~~60_35.JPG">
            <a:hlinkClick r:id="rId6"/>
          </p:cNvPr>
          <p:cNvPicPr>
            <a:picLocks noChangeAspect="1" noChangeArrowheads="1"/>
          </p:cNvPicPr>
          <p:nvPr/>
        </p:nvPicPr>
        <p:blipFill>
          <a:blip r:embed="rId7" cstate="screen">
            <a:extLst>
              <a:ext uri="{28A0092B-C50C-407E-A947-70E740481C1C}">
                <a14:useLocalDpi xmlns:a14="http://schemas.microsoft.com/office/drawing/2010/main"/>
              </a:ext>
            </a:extLst>
          </a:blip>
          <a:srcRect/>
          <a:stretch>
            <a:fillRect/>
          </a:stretch>
        </p:blipFill>
        <p:spPr bwMode="auto">
          <a:xfrm>
            <a:off x="304800" y="1214236"/>
            <a:ext cx="1284235" cy="1211463"/>
          </a:xfrm>
          <a:prstGeom prst="rect">
            <a:avLst/>
          </a:prstGeom>
          <a:noFill/>
          <a:extLst>
            <a:ext uri="{909E8E84-426E-40dd-AFC4-6F175D3DCCD1}">
              <a14:hiddenFill xmlns="" xmlns:a14="http://schemas.microsoft.com/office/drawing/2010/main">
                <a:solidFill>
                  <a:srgbClr val="FFFFFF"/>
                </a:solidFill>
              </a14:hiddenFill>
            </a:ext>
          </a:extLst>
        </p:spPr>
      </p:pic>
      <p:pic>
        <p:nvPicPr>
          <p:cNvPr id="20" name="Picture 4" descr="http://i.ebayimg.com/t/Brand-new-tachikara-volleyball-referee-line-judge-flags-red-lightweight-referee-/00/s/NTQwWDU3Mg==/$(KGrHqN,!icFC+vufNSNBR!Cz-k(D!~~60_35.JPG">
            <a:hlinkClick r:id="rId6"/>
          </p:cNvPr>
          <p:cNvPicPr>
            <a:picLocks noChangeAspect="1" noChangeArrowheads="1"/>
          </p:cNvPicPr>
          <p:nvPr/>
        </p:nvPicPr>
        <p:blipFill>
          <a:blip r:embed="rId8" cstate="screen">
            <a:extLst>
              <a:ext uri="{28A0092B-C50C-407E-A947-70E740481C1C}">
                <a14:useLocalDpi xmlns:a14="http://schemas.microsoft.com/office/drawing/2010/main"/>
              </a:ext>
            </a:extLst>
          </a:blip>
          <a:srcRect/>
          <a:stretch>
            <a:fillRect/>
          </a:stretch>
        </p:blipFill>
        <p:spPr bwMode="auto">
          <a:xfrm>
            <a:off x="7465292" y="1137087"/>
            <a:ext cx="1217928" cy="1148913"/>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p14="http://schemas.microsoft.com/office/powerpoint/2010/main" val="16752928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barn(inVertical)">
                                      <p:cBhvr>
                                        <p:cTn id="7" dur="500"/>
                                        <p:tgtEl>
                                          <p:spTgt spid="6">
                                            <p:txEl>
                                              <p:pRg st="0" end="0"/>
                                            </p:txEl>
                                          </p:spTgt>
                                        </p:tgtEl>
                                      </p:cBhvr>
                                    </p:animEffect>
                                  </p:childTnLst>
                                </p:cTn>
                              </p:par>
                              <p:par>
                                <p:cTn id="8" presetID="16" presetClass="entr" presetSubtype="21" fill="hold" nodeType="withEffect">
                                  <p:stCondLst>
                                    <p:cond delay="0"/>
                                  </p:stCondLst>
                                  <p:childTnLst>
                                    <p:set>
                                      <p:cBhvr>
                                        <p:cTn id="9" dur="1" fill="hold">
                                          <p:stCondLst>
                                            <p:cond delay="0"/>
                                          </p:stCondLst>
                                        </p:cTn>
                                        <p:tgtEl>
                                          <p:spTgt spid="6">
                                            <p:txEl>
                                              <p:pRg st="1" end="1"/>
                                            </p:txEl>
                                          </p:spTgt>
                                        </p:tgtEl>
                                        <p:attrNameLst>
                                          <p:attrName>style.visibility</p:attrName>
                                        </p:attrNameLst>
                                      </p:cBhvr>
                                      <p:to>
                                        <p:strVal val="visible"/>
                                      </p:to>
                                    </p:set>
                                    <p:animEffect transition="in" filter="barn(inVertical)">
                                      <p:cBhvr>
                                        <p:cTn id="10" dur="500"/>
                                        <p:tgtEl>
                                          <p:spTgt spid="6">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nodeType="clickEffect">
                                  <p:stCondLst>
                                    <p:cond delay="0"/>
                                  </p:stCondLst>
                                  <p:childTnLst>
                                    <p:set>
                                      <p:cBhvr>
                                        <p:cTn id="14" dur="1" fill="hold">
                                          <p:stCondLst>
                                            <p:cond delay="0"/>
                                          </p:stCondLst>
                                        </p:cTn>
                                        <p:tgtEl>
                                          <p:spTgt spid="9">
                                            <p:txEl>
                                              <p:pRg st="0" end="0"/>
                                            </p:txEl>
                                          </p:spTgt>
                                        </p:tgtEl>
                                        <p:attrNameLst>
                                          <p:attrName>style.visibility</p:attrName>
                                        </p:attrNameLst>
                                      </p:cBhvr>
                                      <p:to>
                                        <p:strVal val="visible"/>
                                      </p:to>
                                    </p:set>
                                    <p:animEffect transition="in" filter="barn(inVertical)">
                                      <p:cBhvr>
                                        <p:cTn id="15" dur="500"/>
                                        <p:tgtEl>
                                          <p:spTgt spid="9">
                                            <p:txEl>
                                              <p:pRg st="0" end="0"/>
                                            </p:txEl>
                                          </p:spTgt>
                                        </p:tgtEl>
                                      </p:cBhvr>
                                    </p:animEffect>
                                  </p:childTnLst>
                                </p:cTn>
                              </p:par>
                              <p:par>
                                <p:cTn id="16" presetID="16" presetClass="entr" presetSubtype="21" fill="hold" nodeType="withEffect">
                                  <p:stCondLst>
                                    <p:cond delay="0"/>
                                  </p:stCondLst>
                                  <p:childTnLst>
                                    <p:set>
                                      <p:cBhvr>
                                        <p:cTn id="17" dur="1" fill="hold">
                                          <p:stCondLst>
                                            <p:cond delay="0"/>
                                          </p:stCondLst>
                                        </p:cTn>
                                        <p:tgtEl>
                                          <p:spTgt spid="9">
                                            <p:txEl>
                                              <p:pRg st="1" end="1"/>
                                            </p:txEl>
                                          </p:spTgt>
                                        </p:tgtEl>
                                        <p:attrNameLst>
                                          <p:attrName>style.visibility</p:attrName>
                                        </p:attrNameLst>
                                      </p:cBhvr>
                                      <p:to>
                                        <p:strVal val="visible"/>
                                      </p:to>
                                    </p:set>
                                    <p:animEffect transition="in" filter="barn(inVertical)">
                                      <p:cBhvr>
                                        <p:cTn id="18" dur="500"/>
                                        <p:tgtEl>
                                          <p:spTgt spid="9">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nodeType="clickEffect">
                                  <p:stCondLst>
                                    <p:cond delay="0"/>
                                  </p:stCondLst>
                                  <p:childTnLst>
                                    <p:set>
                                      <p:cBhvr>
                                        <p:cTn id="22" dur="1" fill="hold">
                                          <p:stCondLst>
                                            <p:cond delay="0"/>
                                          </p:stCondLst>
                                        </p:cTn>
                                        <p:tgtEl>
                                          <p:spTgt spid="11">
                                            <p:txEl>
                                              <p:pRg st="0" end="0"/>
                                            </p:txEl>
                                          </p:spTgt>
                                        </p:tgtEl>
                                        <p:attrNameLst>
                                          <p:attrName>style.visibility</p:attrName>
                                        </p:attrNameLst>
                                      </p:cBhvr>
                                      <p:to>
                                        <p:strVal val="visible"/>
                                      </p:to>
                                    </p:set>
                                    <p:animEffect transition="in" filter="barn(inVertical)">
                                      <p:cBhvr>
                                        <p:cTn id="23" dur="500"/>
                                        <p:tgtEl>
                                          <p:spTgt spid="11">
                                            <p:txEl>
                                              <p:pRg st="0" end="0"/>
                                            </p:txEl>
                                          </p:spTgt>
                                        </p:tgtEl>
                                      </p:cBhvr>
                                    </p:animEffect>
                                  </p:childTnLst>
                                </p:cTn>
                              </p:par>
                              <p:par>
                                <p:cTn id="24" presetID="16" presetClass="entr" presetSubtype="21" fill="hold" nodeType="withEffect">
                                  <p:stCondLst>
                                    <p:cond delay="0"/>
                                  </p:stCondLst>
                                  <p:childTnLst>
                                    <p:set>
                                      <p:cBhvr>
                                        <p:cTn id="25" dur="1" fill="hold">
                                          <p:stCondLst>
                                            <p:cond delay="0"/>
                                          </p:stCondLst>
                                        </p:cTn>
                                        <p:tgtEl>
                                          <p:spTgt spid="11">
                                            <p:txEl>
                                              <p:pRg st="1" end="1"/>
                                            </p:txEl>
                                          </p:spTgt>
                                        </p:tgtEl>
                                        <p:attrNameLst>
                                          <p:attrName>style.visibility</p:attrName>
                                        </p:attrNameLst>
                                      </p:cBhvr>
                                      <p:to>
                                        <p:strVal val="visible"/>
                                      </p:to>
                                    </p:set>
                                    <p:animEffect transition="in" filter="barn(inVertical)">
                                      <p:cBhvr>
                                        <p:cTn id="26" dur="500"/>
                                        <p:tgtEl>
                                          <p:spTgt spid="11">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5"/>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1600200" y="0"/>
            <a:ext cx="6059487" cy="227330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7" name="TextBox 6"/>
          <p:cNvSpPr txBox="1"/>
          <p:nvPr/>
        </p:nvSpPr>
        <p:spPr>
          <a:xfrm>
            <a:off x="6275" y="1780400"/>
            <a:ext cx="4088299" cy="1477328"/>
          </a:xfrm>
          <a:prstGeom prst="rect">
            <a:avLst/>
          </a:prstGeom>
          <a:noFill/>
        </p:spPr>
        <p:txBody>
          <a:bodyPr wrap="none" rtlCol="0">
            <a:spAutoFit/>
          </a:bodyPr>
          <a:lstStyle/>
          <a:p>
            <a:pPr algn="ctr"/>
            <a:r>
              <a:rPr lang="en-US" b="1" u="sng" dirty="0"/>
              <a:t>Ball Out of Bounds  After </a:t>
            </a:r>
          </a:p>
          <a:p>
            <a:pPr algn="ctr"/>
            <a:r>
              <a:rPr lang="en-US" b="1" u="sng" dirty="0"/>
              <a:t>Contact with a Player (Touch</a:t>
            </a:r>
            <a:r>
              <a:rPr lang="en-US" dirty="0"/>
              <a:t>)</a:t>
            </a:r>
          </a:p>
          <a:p>
            <a:pPr algn="ctr"/>
            <a:r>
              <a:rPr lang="en-US" b="1" dirty="0"/>
              <a:t>Raise the flag to shoulder height in front </a:t>
            </a:r>
          </a:p>
          <a:p>
            <a:pPr algn="ctr"/>
            <a:r>
              <a:rPr lang="en-US" b="1" dirty="0"/>
              <a:t>of the body and place the open palm </a:t>
            </a:r>
          </a:p>
          <a:p>
            <a:pPr algn="ctr"/>
            <a:r>
              <a:rPr lang="en-US" b="1" dirty="0"/>
              <a:t>of the other hand on the tip of the flag</a:t>
            </a:r>
          </a:p>
        </p:txBody>
      </p:sp>
      <p:pic>
        <p:nvPicPr>
          <p:cNvPr id="8" name="Picture 7"/>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447800" y="3257728"/>
            <a:ext cx="1381451" cy="3429000"/>
          </a:xfrm>
          <a:prstGeom prst="rect">
            <a:avLst/>
          </a:prstGeom>
        </p:spPr>
      </p:pic>
      <p:sp>
        <p:nvSpPr>
          <p:cNvPr id="9" name="TextBox 8"/>
          <p:cNvSpPr txBox="1"/>
          <p:nvPr/>
        </p:nvSpPr>
        <p:spPr>
          <a:xfrm>
            <a:off x="5408618" y="1811635"/>
            <a:ext cx="3735382" cy="923330"/>
          </a:xfrm>
          <a:prstGeom prst="rect">
            <a:avLst/>
          </a:prstGeom>
          <a:noFill/>
        </p:spPr>
        <p:txBody>
          <a:bodyPr wrap="none" rtlCol="0">
            <a:spAutoFit/>
          </a:bodyPr>
          <a:lstStyle/>
          <a:p>
            <a:pPr algn="ctr"/>
            <a:r>
              <a:rPr lang="en-US" b="1" u="sng" dirty="0"/>
              <a:t>Antenna Fault</a:t>
            </a:r>
          </a:p>
          <a:p>
            <a:pPr algn="ctr"/>
            <a:r>
              <a:rPr lang="en-US" b="1" dirty="0"/>
              <a:t>Wave the flag side to side and </a:t>
            </a:r>
          </a:p>
          <a:p>
            <a:pPr algn="ctr"/>
            <a:r>
              <a:rPr lang="en-US" b="1" dirty="0"/>
              <a:t>point with finger toward the antenna</a:t>
            </a:r>
          </a:p>
        </p:txBody>
      </p:sp>
      <p:pic>
        <p:nvPicPr>
          <p:cNvPr id="10" name="Picture 9"/>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113896" y="2902035"/>
            <a:ext cx="1191904" cy="3756471"/>
          </a:xfrm>
          <a:prstGeom prst="rect">
            <a:avLst/>
          </a:prstGeom>
        </p:spPr>
      </p:pic>
      <p:pic>
        <p:nvPicPr>
          <p:cNvPr id="11" name="Picture 10"/>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4343400" y="3886200"/>
            <a:ext cx="1250773" cy="2772306"/>
          </a:xfrm>
          <a:prstGeom prst="rect">
            <a:avLst/>
          </a:prstGeom>
        </p:spPr>
      </p:pic>
      <p:sp>
        <p:nvSpPr>
          <p:cNvPr id="12" name="TextBox 11"/>
          <p:cNvSpPr txBox="1"/>
          <p:nvPr/>
        </p:nvSpPr>
        <p:spPr>
          <a:xfrm>
            <a:off x="3657600" y="3218511"/>
            <a:ext cx="2423869" cy="646331"/>
          </a:xfrm>
          <a:prstGeom prst="rect">
            <a:avLst/>
          </a:prstGeom>
          <a:noFill/>
        </p:spPr>
        <p:txBody>
          <a:bodyPr wrap="none" rtlCol="0">
            <a:spAutoFit/>
          </a:bodyPr>
          <a:lstStyle/>
          <a:p>
            <a:pPr algn="ctr"/>
            <a:r>
              <a:rPr lang="en-US" b="1" u="sng" dirty="0"/>
              <a:t>Did Not See The Play</a:t>
            </a:r>
          </a:p>
          <a:p>
            <a:pPr algn="ctr"/>
            <a:r>
              <a:rPr lang="en-US" b="1" dirty="0"/>
              <a:t>Cross arms across chest</a:t>
            </a:r>
          </a:p>
        </p:txBody>
      </p:sp>
      <p:pic>
        <p:nvPicPr>
          <p:cNvPr id="14" name="Picture 4" descr="http://i.ebayimg.com/t/Brand-new-tachikara-volleyball-referee-line-judge-flags-red-lightweight-referee-/00/s/NTQwWDU3Mg==/$(KGrHqN,!icFC+vufNSNBR!Cz-k(D!~~60_35.JPG">
            <a:hlinkClick r:id="rId6"/>
          </p:cNvPr>
          <p:cNvPicPr>
            <a:picLocks noChangeAspect="1" noChangeArrowheads="1"/>
          </p:cNvPicPr>
          <p:nvPr/>
        </p:nvPicPr>
        <p:blipFill>
          <a:blip r:embed="rId7" cstate="screen">
            <a:extLst>
              <a:ext uri="{28A0092B-C50C-407E-A947-70E740481C1C}">
                <a14:useLocalDpi xmlns:a14="http://schemas.microsoft.com/office/drawing/2010/main"/>
              </a:ext>
            </a:extLst>
          </a:blip>
          <a:srcRect/>
          <a:stretch>
            <a:fillRect/>
          </a:stretch>
        </p:blipFill>
        <p:spPr bwMode="auto">
          <a:xfrm>
            <a:off x="615297" y="914400"/>
            <a:ext cx="925794" cy="873333"/>
          </a:xfrm>
          <a:prstGeom prst="rect">
            <a:avLst/>
          </a:prstGeom>
          <a:noFill/>
          <a:extLst>
            <a:ext uri="{909E8E84-426E-40dd-AFC4-6F175D3DCCD1}">
              <a14:hiddenFill xmlns="" xmlns:a14="http://schemas.microsoft.com/office/drawing/2010/main">
                <a:solidFill>
                  <a:srgbClr val="FFFFFF"/>
                </a:solidFill>
              </a14:hiddenFill>
            </a:ext>
          </a:extLst>
        </p:spPr>
      </p:pic>
      <p:pic>
        <p:nvPicPr>
          <p:cNvPr id="15" name="Picture 4" descr="http://i.ebayimg.com/t/Brand-new-tachikara-volleyball-referee-line-judge-flags-red-lightweight-referee-/00/s/NTQwWDU3Mg==/$(KGrHqN,!icFC+vufNSNBR!Cz-k(D!~~60_35.JPG">
            <a:hlinkClick r:id="rId6"/>
          </p:cNvPr>
          <p:cNvPicPr>
            <a:picLocks noChangeAspect="1" noChangeArrowheads="1"/>
          </p:cNvPicPr>
          <p:nvPr/>
        </p:nvPicPr>
        <p:blipFill>
          <a:blip r:embed="rId7" cstate="screen">
            <a:extLst>
              <a:ext uri="{28A0092B-C50C-407E-A947-70E740481C1C}">
                <a14:useLocalDpi xmlns:a14="http://schemas.microsoft.com/office/drawing/2010/main"/>
              </a:ext>
            </a:extLst>
          </a:blip>
          <a:srcRect/>
          <a:stretch>
            <a:fillRect/>
          </a:stretch>
        </p:blipFill>
        <p:spPr bwMode="auto">
          <a:xfrm>
            <a:off x="7543800" y="907067"/>
            <a:ext cx="925794" cy="873333"/>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p14="http://schemas.microsoft.com/office/powerpoint/2010/main" val="3744985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barn(inVertical)">
                                      <p:cBhvr>
                                        <p:cTn id="7" dur="500"/>
                                        <p:tgtEl>
                                          <p:spTgt spid="7">
                                            <p:txEl>
                                              <p:pRg st="0" end="0"/>
                                            </p:txEl>
                                          </p:spTgt>
                                        </p:tgtEl>
                                      </p:cBhvr>
                                    </p:animEffect>
                                  </p:childTnLst>
                                </p:cTn>
                              </p:par>
                              <p:par>
                                <p:cTn id="8" presetID="16" presetClass="entr" presetSubtype="21" fill="hold" nodeType="withEffect">
                                  <p:stCondLst>
                                    <p:cond delay="0"/>
                                  </p:stCondLst>
                                  <p:childTnLst>
                                    <p:set>
                                      <p:cBhvr>
                                        <p:cTn id="9" dur="1" fill="hold">
                                          <p:stCondLst>
                                            <p:cond delay="0"/>
                                          </p:stCondLst>
                                        </p:cTn>
                                        <p:tgtEl>
                                          <p:spTgt spid="7">
                                            <p:txEl>
                                              <p:pRg st="1" end="1"/>
                                            </p:txEl>
                                          </p:spTgt>
                                        </p:tgtEl>
                                        <p:attrNameLst>
                                          <p:attrName>style.visibility</p:attrName>
                                        </p:attrNameLst>
                                      </p:cBhvr>
                                      <p:to>
                                        <p:strVal val="visible"/>
                                      </p:to>
                                    </p:set>
                                    <p:animEffect transition="in" filter="barn(inVertical)">
                                      <p:cBhvr>
                                        <p:cTn id="10" dur="500"/>
                                        <p:tgtEl>
                                          <p:spTgt spid="7">
                                            <p:txEl>
                                              <p:pRg st="1" end="1"/>
                                            </p:txEl>
                                          </p:spTgt>
                                        </p:tgtEl>
                                      </p:cBhvr>
                                    </p:animEffect>
                                  </p:childTnLst>
                                </p:cTn>
                              </p:par>
                              <p:par>
                                <p:cTn id="11" presetID="16" presetClass="entr" presetSubtype="21" fill="hold" nodeType="withEffect">
                                  <p:stCondLst>
                                    <p:cond delay="0"/>
                                  </p:stCondLst>
                                  <p:childTnLst>
                                    <p:set>
                                      <p:cBhvr>
                                        <p:cTn id="12" dur="1" fill="hold">
                                          <p:stCondLst>
                                            <p:cond delay="0"/>
                                          </p:stCondLst>
                                        </p:cTn>
                                        <p:tgtEl>
                                          <p:spTgt spid="7">
                                            <p:txEl>
                                              <p:pRg st="2" end="2"/>
                                            </p:txEl>
                                          </p:spTgt>
                                        </p:tgtEl>
                                        <p:attrNameLst>
                                          <p:attrName>style.visibility</p:attrName>
                                        </p:attrNameLst>
                                      </p:cBhvr>
                                      <p:to>
                                        <p:strVal val="visible"/>
                                      </p:to>
                                    </p:set>
                                    <p:animEffect transition="in" filter="barn(inVertical)">
                                      <p:cBhvr>
                                        <p:cTn id="13" dur="500"/>
                                        <p:tgtEl>
                                          <p:spTgt spid="7">
                                            <p:txEl>
                                              <p:pRg st="2" end="2"/>
                                            </p:txEl>
                                          </p:spTgt>
                                        </p:tgtEl>
                                      </p:cBhvr>
                                    </p:animEffect>
                                  </p:childTnLst>
                                </p:cTn>
                              </p:par>
                              <p:par>
                                <p:cTn id="14" presetID="16" presetClass="entr" presetSubtype="21" fill="hold" nodeType="withEffect">
                                  <p:stCondLst>
                                    <p:cond delay="0"/>
                                  </p:stCondLst>
                                  <p:childTnLst>
                                    <p:set>
                                      <p:cBhvr>
                                        <p:cTn id="15" dur="1" fill="hold">
                                          <p:stCondLst>
                                            <p:cond delay="0"/>
                                          </p:stCondLst>
                                        </p:cTn>
                                        <p:tgtEl>
                                          <p:spTgt spid="7">
                                            <p:txEl>
                                              <p:pRg st="3" end="3"/>
                                            </p:txEl>
                                          </p:spTgt>
                                        </p:tgtEl>
                                        <p:attrNameLst>
                                          <p:attrName>style.visibility</p:attrName>
                                        </p:attrNameLst>
                                      </p:cBhvr>
                                      <p:to>
                                        <p:strVal val="visible"/>
                                      </p:to>
                                    </p:set>
                                    <p:animEffect transition="in" filter="barn(inVertical)">
                                      <p:cBhvr>
                                        <p:cTn id="16" dur="500"/>
                                        <p:tgtEl>
                                          <p:spTgt spid="7">
                                            <p:txEl>
                                              <p:pRg st="3" end="3"/>
                                            </p:txEl>
                                          </p:spTgt>
                                        </p:tgtEl>
                                      </p:cBhvr>
                                    </p:animEffect>
                                  </p:childTnLst>
                                </p:cTn>
                              </p:par>
                              <p:par>
                                <p:cTn id="17" presetID="16" presetClass="entr" presetSubtype="21" fill="hold" nodeType="withEffect">
                                  <p:stCondLst>
                                    <p:cond delay="0"/>
                                  </p:stCondLst>
                                  <p:childTnLst>
                                    <p:set>
                                      <p:cBhvr>
                                        <p:cTn id="18" dur="1" fill="hold">
                                          <p:stCondLst>
                                            <p:cond delay="0"/>
                                          </p:stCondLst>
                                        </p:cTn>
                                        <p:tgtEl>
                                          <p:spTgt spid="7">
                                            <p:txEl>
                                              <p:pRg st="4" end="4"/>
                                            </p:txEl>
                                          </p:spTgt>
                                        </p:tgtEl>
                                        <p:attrNameLst>
                                          <p:attrName>style.visibility</p:attrName>
                                        </p:attrNameLst>
                                      </p:cBhvr>
                                      <p:to>
                                        <p:strVal val="visible"/>
                                      </p:to>
                                    </p:set>
                                    <p:animEffect transition="in" filter="barn(inVertical)">
                                      <p:cBhvr>
                                        <p:cTn id="19" dur="500"/>
                                        <p:tgtEl>
                                          <p:spTgt spid="7">
                                            <p:txEl>
                                              <p:pRg st="4" end="4"/>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nodeType="clickEffect">
                                  <p:stCondLst>
                                    <p:cond delay="0"/>
                                  </p:stCondLst>
                                  <p:childTnLst>
                                    <p:set>
                                      <p:cBhvr>
                                        <p:cTn id="23" dur="1" fill="hold">
                                          <p:stCondLst>
                                            <p:cond delay="0"/>
                                          </p:stCondLst>
                                        </p:cTn>
                                        <p:tgtEl>
                                          <p:spTgt spid="9">
                                            <p:txEl>
                                              <p:pRg st="0" end="0"/>
                                            </p:txEl>
                                          </p:spTgt>
                                        </p:tgtEl>
                                        <p:attrNameLst>
                                          <p:attrName>style.visibility</p:attrName>
                                        </p:attrNameLst>
                                      </p:cBhvr>
                                      <p:to>
                                        <p:strVal val="visible"/>
                                      </p:to>
                                    </p:set>
                                    <p:animEffect transition="in" filter="barn(inVertical)">
                                      <p:cBhvr>
                                        <p:cTn id="24" dur="500"/>
                                        <p:tgtEl>
                                          <p:spTgt spid="9">
                                            <p:txEl>
                                              <p:pRg st="0" end="0"/>
                                            </p:txEl>
                                          </p:spTgt>
                                        </p:tgtEl>
                                      </p:cBhvr>
                                    </p:animEffect>
                                  </p:childTnLst>
                                </p:cTn>
                              </p:par>
                              <p:par>
                                <p:cTn id="25" presetID="16" presetClass="entr" presetSubtype="21" fill="hold" nodeType="withEffect">
                                  <p:stCondLst>
                                    <p:cond delay="0"/>
                                  </p:stCondLst>
                                  <p:childTnLst>
                                    <p:set>
                                      <p:cBhvr>
                                        <p:cTn id="26" dur="1" fill="hold">
                                          <p:stCondLst>
                                            <p:cond delay="0"/>
                                          </p:stCondLst>
                                        </p:cTn>
                                        <p:tgtEl>
                                          <p:spTgt spid="9">
                                            <p:txEl>
                                              <p:pRg st="1" end="1"/>
                                            </p:txEl>
                                          </p:spTgt>
                                        </p:tgtEl>
                                        <p:attrNameLst>
                                          <p:attrName>style.visibility</p:attrName>
                                        </p:attrNameLst>
                                      </p:cBhvr>
                                      <p:to>
                                        <p:strVal val="visible"/>
                                      </p:to>
                                    </p:set>
                                    <p:animEffect transition="in" filter="barn(inVertical)">
                                      <p:cBhvr>
                                        <p:cTn id="27" dur="500"/>
                                        <p:tgtEl>
                                          <p:spTgt spid="9">
                                            <p:txEl>
                                              <p:pRg st="1" end="1"/>
                                            </p:txEl>
                                          </p:spTgt>
                                        </p:tgtEl>
                                      </p:cBhvr>
                                    </p:animEffect>
                                  </p:childTnLst>
                                </p:cTn>
                              </p:par>
                              <p:par>
                                <p:cTn id="28" presetID="16" presetClass="entr" presetSubtype="21" fill="hold" nodeType="withEffect">
                                  <p:stCondLst>
                                    <p:cond delay="0"/>
                                  </p:stCondLst>
                                  <p:childTnLst>
                                    <p:set>
                                      <p:cBhvr>
                                        <p:cTn id="29" dur="1" fill="hold">
                                          <p:stCondLst>
                                            <p:cond delay="0"/>
                                          </p:stCondLst>
                                        </p:cTn>
                                        <p:tgtEl>
                                          <p:spTgt spid="9">
                                            <p:txEl>
                                              <p:pRg st="2" end="2"/>
                                            </p:txEl>
                                          </p:spTgt>
                                        </p:tgtEl>
                                        <p:attrNameLst>
                                          <p:attrName>style.visibility</p:attrName>
                                        </p:attrNameLst>
                                      </p:cBhvr>
                                      <p:to>
                                        <p:strVal val="visible"/>
                                      </p:to>
                                    </p:set>
                                    <p:animEffect transition="in" filter="barn(inVertical)">
                                      <p:cBhvr>
                                        <p:cTn id="30" dur="500"/>
                                        <p:tgtEl>
                                          <p:spTgt spid="9">
                                            <p:txEl>
                                              <p:pRg st="2" end="2"/>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16" presetClass="entr" presetSubtype="21" fill="hold" nodeType="clickEffect">
                                  <p:stCondLst>
                                    <p:cond delay="0"/>
                                  </p:stCondLst>
                                  <p:childTnLst>
                                    <p:set>
                                      <p:cBhvr>
                                        <p:cTn id="34" dur="1" fill="hold">
                                          <p:stCondLst>
                                            <p:cond delay="0"/>
                                          </p:stCondLst>
                                        </p:cTn>
                                        <p:tgtEl>
                                          <p:spTgt spid="12">
                                            <p:txEl>
                                              <p:pRg st="0" end="0"/>
                                            </p:txEl>
                                          </p:spTgt>
                                        </p:tgtEl>
                                        <p:attrNameLst>
                                          <p:attrName>style.visibility</p:attrName>
                                        </p:attrNameLst>
                                      </p:cBhvr>
                                      <p:to>
                                        <p:strVal val="visible"/>
                                      </p:to>
                                    </p:set>
                                    <p:animEffect transition="in" filter="barn(inVertical)">
                                      <p:cBhvr>
                                        <p:cTn id="35" dur="500"/>
                                        <p:tgtEl>
                                          <p:spTgt spid="12">
                                            <p:txEl>
                                              <p:pRg st="0" end="0"/>
                                            </p:txEl>
                                          </p:spTgt>
                                        </p:tgtEl>
                                      </p:cBhvr>
                                    </p:animEffect>
                                  </p:childTnLst>
                                </p:cTn>
                              </p:par>
                              <p:par>
                                <p:cTn id="36" presetID="16" presetClass="entr" presetSubtype="21" fill="hold" nodeType="withEffect">
                                  <p:stCondLst>
                                    <p:cond delay="0"/>
                                  </p:stCondLst>
                                  <p:childTnLst>
                                    <p:set>
                                      <p:cBhvr>
                                        <p:cTn id="37" dur="1" fill="hold">
                                          <p:stCondLst>
                                            <p:cond delay="0"/>
                                          </p:stCondLst>
                                        </p:cTn>
                                        <p:tgtEl>
                                          <p:spTgt spid="12">
                                            <p:txEl>
                                              <p:pRg st="1" end="1"/>
                                            </p:txEl>
                                          </p:spTgt>
                                        </p:tgtEl>
                                        <p:attrNameLst>
                                          <p:attrName>style.visibility</p:attrName>
                                        </p:attrNameLst>
                                      </p:cBhvr>
                                      <p:to>
                                        <p:strVal val="visible"/>
                                      </p:to>
                                    </p:set>
                                    <p:animEffect transition="in" filter="barn(inVertical)">
                                      <p:cBhvr>
                                        <p:cTn id="38" dur="500"/>
                                        <p:tgtEl>
                                          <p:spTgt spid="1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752600" y="457200"/>
            <a:ext cx="5636158" cy="523220"/>
          </a:xfrm>
          <a:prstGeom prst="rect">
            <a:avLst/>
          </a:prstGeom>
          <a:noFill/>
        </p:spPr>
        <p:txBody>
          <a:bodyPr wrap="none" rtlCol="0">
            <a:spAutoFit/>
          </a:bodyPr>
          <a:lstStyle/>
          <a:p>
            <a:r>
              <a:rPr lang="en-US" sz="2800" b="1" dirty="0"/>
              <a:t>Recommended Attire for Line Judges</a:t>
            </a:r>
          </a:p>
        </p:txBody>
      </p:sp>
      <p:sp>
        <p:nvSpPr>
          <p:cNvPr id="6" name="Rectangle 5"/>
          <p:cNvSpPr/>
          <p:nvPr/>
        </p:nvSpPr>
        <p:spPr>
          <a:xfrm>
            <a:off x="615297" y="1371600"/>
            <a:ext cx="7766703" cy="4832092"/>
          </a:xfrm>
          <a:prstGeom prst="rect">
            <a:avLst/>
          </a:prstGeom>
        </p:spPr>
        <p:txBody>
          <a:bodyPr wrap="square">
            <a:spAutoFit/>
          </a:bodyPr>
          <a:lstStyle/>
          <a:p>
            <a:pPr lvl="0"/>
            <a:r>
              <a:rPr lang="en-US" b="1" dirty="0">
                <a:solidFill>
                  <a:prstClr val="black"/>
                </a:solidFill>
              </a:rPr>
              <a:t>Well in advance of the beginning of the volleyball season, school personnel</a:t>
            </a:r>
          </a:p>
          <a:p>
            <a:pPr lvl="0"/>
            <a:r>
              <a:rPr lang="en-US" b="1" dirty="0">
                <a:solidFill>
                  <a:prstClr val="black"/>
                </a:solidFill>
              </a:rPr>
              <a:t> should recruit and select line judges </a:t>
            </a:r>
            <a:r>
              <a:rPr lang="en-US" sz="2000" b="1" i="1" dirty="0">
                <a:solidFill>
                  <a:srgbClr val="1F497D">
                    <a:lumMod val="60000"/>
                    <a:lumOff val="40000"/>
                  </a:srgbClr>
                </a:solidFill>
              </a:rPr>
              <a:t>(preferably adults) </a:t>
            </a:r>
            <a:r>
              <a:rPr lang="en-US" b="1" dirty="0">
                <a:solidFill>
                  <a:prstClr val="black"/>
                </a:solidFill>
              </a:rPr>
              <a:t>who are willing to </a:t>
            </a:r>
          </a:p>
          <a:p>
            <a:pPr lvl="0"/>
            <a:r>
              <a:rPr lang="en-US" b="1" dirty="0">
                <a:solidFill>
                  <a:prstClr val="black"/>
                </a:solidFill>
              </a:rPr>
              <a:t> become proficient with this duty.</a:t>
            </a:r>
          </a:p>
          <a:p>
            <a:pPr lvl="0"/>
            <a:endParaRPr lang="en-US" b="1" dirty="0">
              <a:solidFill>
                <a:prstClr val="black"/>
              </a:solidFill>
            </a:endParaRPr>
          </a:p>
          <a:p>
            <a:pPr lvl="0"/>
            <a:r>
              <a:rPr lang="en-US" b="1" dirty="0">
                <a:solidFill>
                  <a:prstClr val="black"/>
                </a:solidFill>
              </a:rPr>
              <a:t>It is recommended that line judges, as part of the officiating team, wear long pants or slacks.</a:t>
            </a:r>
          </a:p>
          <a:p>
            <a:pPr lvl="0"/>
            <a:endParaRPr lang="en-US" b="1" dirty="0">
              <a:solidFill>
                <a:prstClr val="black"/>
              </a:solidFill>
            </a:endParaRPr>
          </a:p>
          <a:p>
            <a:pPr lvl="0"/>
            <a:r>
              <a:rPr lang="en-US" b="1" dirty="0">
                <a:solidFill>
                  <a:prstClr val="black"/>
                </a:solidFill>
              </a:rPr>
              <a:t>It is recommended that, in order to show impartiality, line judges not wear any clothing with the school logo of a participating school.</a:t>
            </a:r>
          </a:p>
          <a:p>
            <a:pPr lvl="0"/>
            <a:endParaRPr lang="en-US" b="1" dirty="0">
              <a:solidFill>
                <a:prstClr val="black"/>
              </a:solidFill>
            </a:endParaRPr>
          </a:p>
          <a:p>
            <a:pPr lvl="0"/>
            <a:r>
              <a:rPr lang="en-US" b="1" dirty="0">
                <a:solidFill>
                  <a:prstClr val="black"/>
                </a:solidFill>
              </a:rPr>
              <a:t>Line judges must wear proper footwear in order to move efficiently during the match.  Line judges should not wear loose sandals, flip flops, high heels, etc.</a:t>
            </a:r>
          </a:p>
          <a:p>
            <a:pPr lvl="0"/>
            <a:endParaRPr lang="en-US" b="1" dirty="0">
              <a:solidFill>
                <a:prstClr val="black"/>
              </a:solidFill>
            </a:endParaRPr>
          </a:p>
          <a:p>
            <a:pPr lvl="0"/>
            <a:r>
              <a:rPr lang="en-US" b="1" dirty="0">
                <a:solidFill>
                  <a:prstClr val="black"/>
                </a:solidFill>
              </a:rPr>
              <a:t>Line judges must not use electronic devices such as cell phones, </a:t>
            </a:r>
            <a:r>
              <a:rPr lang="en-US" b="1" dirty="0" err="1">
                <a:solidFill>
                  <a:prstClr val="black"/>
                </a:solidFill>
              </a:rPr>
              <a:t>ipods</a:t>
            </a:r>
            <a:r>
              <a:rPr lang="en-US" b="1" dirty="0">
                <a:solidFill>
                  <a:prstClr val="black"/>
                </a:solidFill>
              </a:rPr>
              <a:t>, etc., while performing their duties.</a:t>
            </a:r>
          </a:p>
          <a:p>
            <a:pPr lvl="0"/>
            <a:endParaRPr lang="en-US" b="1" dirty="0">
              <a:solidFill>
                <a:prstClr val="black"/>
              </a:solidFill>
            </a:endParaRPr>
          </a:p>
          <a:p>
            <a:pPr lvl="0"/>
            <a:endParaRPr lang="en-US" b="1" dirty="0">
              <a:solidFill>
                <a:prstClr val="black"/>
              </a:solidFill>
            </a:endParaRPr>
          </a:p>
        </p:txBody>
      </p:sp>
    </p:spTree>
    <p:extLst>
      <p:ext uri="{BB962C8B-B14F-4D97-AF65-F5344CB8AC3E}">
        <p14:creationId xmlns:p14="http://schemas.microsoft.com/office/powerpoint/2010/main" val="4726757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xEl>
                                              <p:pRg st="4" end="4"/>
                                            </p:txEl>
                                          </p:spTgt>
                                        </p:tgtEl>
                                        <p:attrNameLst>
                                          <p:attrName>style.visibility</p:attrName>
                                        </p:attrNameLst>
                                      </p:cBhvr>
                                      <p:to>
                                        <p:strVal val="visible"/>
                                      </p:to>
                                    </p:set>
                                    <p:anim calcmode="lin" valueType="num">
                                      <p:cBhvr additive="base">
                                        <p:cTn id="7" dur="500" fill="hold"/>
                                        <p:tgtEl>
                                          <p:spTgt spid="6">
                                            <p:txEl>
                                              <p:pRg st="4" end="4"/>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6">
                                            <p:txEl>
                                              <p:pRg st="6" end="6"/>
                                            </p:txEl>
                                          </p:spTgt>
                                        </p:tgtEl>
                                        <p:attrNameLst>
                                          <p:attrName>style.visibility</p:attrName>
                                        </p:attrNameLst>
                                      </p:cBhvr>
                                      <p:to>
                                        <p:strVal val="visible"/>
                                      </p:to>
                                    </p:set>
                                    <p:anim calcmode="lin" valueType="num">
                                      <p:cBhvr additive="base">
                                        <p:cTn id="13" dur="500" fill="hold"/>
                                        <p:tgtEl>
                                          <p:spTgt spid="6">
                                            <p:txEl>
                                              <p:pRg st="6" end="6"/>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6">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6">
                                            <p:txEl>
                                              <p:pRg st="8" end="8"/>
                                            </p:txEl>
                                          </p:spTgt>
                                        </p:tgtEl>
                                        <p:attrNameLst>
                                          <p:attrName>style.visibility</p:attrName>
                                        </p:attrNameLst>
                                      </p:cBhvr>
                                      <p:to>
                                        <p:strVal val="visible"/>
                                      </p:to>
                                    </p:set>
                                    <p:anim calcmode="lin" valueType="num">
                                      <p:cBhvr additive="base">
                                        <p:cTn id="19" dur="500" fill="hold"/>
                                        <p:tgtEl>
                                          <p:spTgt spid="6">
                                            <p:txEl>
                                              <p:pRg st="8" end="8"/>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6">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6">
                                            <p:txEl>
                                              <p:pRg st="10" end="10"/>
                                            </p:txEl>
                                          </p:spTgt>
                                        </p:tgtEl>
                                        <p:attrNameLst>
                                          <p:attrName>style.visibility</p:attrName>
                                        </p:attrNameLst>
                                      </p:cBhvr>
                                      <p:to>
                                        <p:strVal val="visible"/>
                                      </p:to>
                                    </p:set>
                                    <p:anim calcmode="lin" valueType="num">
                                      <p:cBhvr additive="base">
                                        <p:cTn id="25" dur="500" fill="hold"/>
                                        <p:tgtEl>
                                          <p:spTgt spid="6">
                                            <p:txEl>
                                              <p:pRg st="10" end="10"/>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6">
                                            <p:txEl>
                                              <p:pRg st="10" end="1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371600" y="152400"/>
            <a:ext cx="7000634" cy="1754326"/>
          </a:xfrm>
          <a:prstGeom prst="rect">
            <a:avLst/>
          </a:prstGeom>
        </p:spPr>
        <p:txBody>
          <a:bodyPr wrap="none">
            <a:spAutoFit/>
          </a:bodyPr>
          <a:lstStyle/>
          <a:p>
            <a:pPr algn="ctr"/>
            <a:r>
              <a:rPr lang="en-US" sz="5400" b="1" dirty="0"/>
              <a:t>CHARACTERISTICS </a:t>
            </a:r>
          </a:p>
          <a:p>
            <a:pPr algn="ctr"/>
            <a:r>
              <a:rPr lang="en-US" sz="5400" b="1" dirty="0"/>
              <a:t>OF A GOOD LINE JUDGE</a:t>
            </a:r>
          </a:p>
        </p:txBody>
      </p:sp>
      <p:sp>
        <p:nvSpPr>
          <p:cNvPr id="4" name="Rectangle 3"/>
          <p:cNvSpPr/>
          <p:nvPr/>
        </p:nvSpPr>
        <p:spPr>
          <a:xfrm>
            <a:off x="88751" y="2209800"/>
            <a:ext cx="8915400" cy="3970318"/>
          </a:xfrm>
          <a:prstGeom prst="rect">
            <a:avLst/>
          </a:prstGeom>
        </p:spPr>
        <p:txBody>
          <a:bodyPr wrap="square">
            <a:spAutoFit/>
          </a:bodyPr>
          <a:lstStyle/>
          <a:p>
            <a:pPr marL="342900" lvl="0" indent="-342900">
              <a:buAutoNum type="arabicPeriod"/>
            </a:pPr>
            <a:r>
              <a:rPr lang="en-US" b="1" dirty="0"/>
              <a:t>Reports to the first referee no less than 20 minutes before the scheduled starting time of the match.</a:t>
            </a:r>
          </a:p>
          <a:p>
            <a:pPr lvl="0"/>
            <a:endParaRPr lang="en-US" b="1" dirty="0"/>
          </a:p>
          <a:p>
            <a:pPr marL="342900" lvl="0" indent="-342900">
              <a:buAutoNum type="arabicPeriod" startAt="2"/>
            </a:pPr>
            <a:r>
              <a:rPr lang="en-US" b="1" dirty="0"/>
              <a:t>Reports promptly to the </a:t>
            </a:r>
            <a:r>
              <a:rPr lang="en-US" b="1" dirty="0" err="1"/>
              <a:t>prematch</a:t>
            </a:r>
            <a:r>
              <a:rPr lang="en-US" b="1" dirty="0"/>
              <a:t> meeting with the referees.  Listens and asks questions to be able to respond to unusual situations</a:t>
            </a:r>
          </a:p>
          <a:p>
            <a:pPr lvl="0"/>
            <a:endParaRPr lang="en-US" b="1" dirty="0"/>
          </a:p>
          <a:p>
            <a:pPr marL="342900" lvl="0" indent="-342900">
              <a:buAutoNum type="arabicPeriod" startAt="3"/>
            </a:pPr>
            <a:r>
              <a:rPr lang="en-US" b="1" dirty="0"/>
              <a:t>Has previously been properly instructed and trained in all duties and responsibilities.</a:t>
            </a:r>
          </a:p>
          <a:p>
            <a:pPr lvl="0"/>
            <a:endParaRPr lang="en-US" b="1" dirty="0"/>
          </a:p>
          <a:p>
            <a:pPr marL="342900" lvl="0" indent="-342900">
              <a:buAutoNum type="arabicPeriod" startAt="4"/>
            </a:pPr>
            <a:r>
              <a:rPr lang="en-US" b="1" dirty="0"/>
              <a:t>Performs duties in a confident, quiet, efficient manner.  Prepares to perform by moving onto the court and watching lines during the </a:t>
            </a:r>
            <a:r>
              <a:rPr lang="en-US" b="1" dirty="0" err="1"/>
              <a:t>prematch</a:t>
            </a:r>
            <a:r>
              <a:rPr lang="en-US" b="1" dirty="0"/>
              <a:t> warm-up time.</a:t>
            </a:r>
          </a:p>
          <a:p>
            <a:pPr lvl="0"/>
            <a:endParaRPr lang="en-US" b="1" dirty="0"/>
          </a:p>
          <a:p>
            <a:pPr marL="342900" lvl="0" indent="-342900">
              <a:buAutoNum type="arabicPeriod" startAt="5"/>
            </a:pPr>
            <a:r>
              <a:rPr lang="en-US" b="1" dirty="0"/>
              <a:t>Is appropriately dressed to indicate they are a part of the officiating team.</a:t>
            </a:r>
          </a:p>
          <a:p>
            <a:pPr lvl="0"/>
            <a:endParaRPr lang="en-US" b="1" dirty="0"/>
          </a:p>
          <a:p>
            <a:pPr lvl="0"/>
            <a:r>
              <a:rPr lang="en-US" b="1" dirty="0"/>
              <a:t>6.  Is always courteous to the other line judge, referees, coaches and players.</a:t>
            </a:r>
          </a:p>
        </p:txBody>
      </p:sp>
    </p:spTree>
    <p:extLst>
      <p:ext uri="{BB962C8B-B14F-4D97-AF65-F5344CB8AC3E}">
        <p14:creationId xmlns:p14="http://schemas.microsoft.com/office/powerpoint/2010/main" val="31297180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animEffect transition="in" filter="barn(inVertical)">
                                      <p:cBhvr>
                                        <p:cTn id="7" dur="500"/>
                                        <p:tgtEl>
                                          <p:spTgt spid="4">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4">
                                            <p:txEl>
                                              <p:pRg st="4" end="4"/>
                                            </p:txEl>
                                          </p:spTgt>
                                        </p:tgtEl>
                                        <p:attrNameLst>
                                          <p:attrName>style.visibility</p:attrName>
                                        </p:attrNameLst>
                                      </p:cBhvr>
                                      <p:to>
                                        <p:strVal val="visible"/>
                                      </p:to>
                                    </p:set>
                                    <p:animEffect transition="in" filter="barn(inVertical)">
                                      <p:cBhvr>
                                        <p:cTn id="12" dur="500"/>
                                        <p:tgtEl>
                                          <p:spTgt spid="4">
                                            <p:txEl>
                                              <p:pRg st="4" end="4"/>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4">
                                            <p:txEl>
                                              <p:pRg st="6" end="6"/>
                                            </p:txEl>
                                          </p:spTgt>
                                        </p:tgtEl>
                                        <p:attrNameLst>
                                          <p:attrName>style.visibility</p:attrName>
                                        </p:attrNameLst>
                                      </p:cBhvr>
                                      <p:to>
                                        <p:strVal val="visible"/>
                                      </p:to>
                                    </p:set>
                                    <p:animEffect transition="in" filter="barn(inVertical)">
                                      <p:cBhvr>
                                        <p:cTn id="17" dur="500"/>
                                        <p:tgtEl>
                                          <p:spTgt spid="4">
                                            <p:txEl>
                                              <p:pRg st="6" end="6"/>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4">
                                            <p:txEl>
                                              <p:pRg st="8" end="8"/>
                                            </p:txEl>
                                          </p:spTgt>
                                        </p:tgtEl>
                                        <p:attrNameLst>
                                          <p:attrName>style.visibility</p:attrName>
                                        </p:attrNameLst>
                                      </p:cBhvr>
                                      <p:to>
                                        <p:strVal val="visible"/>
                                      </p:to>
                                    </p:set>
                                    <p:animEffect transition="in" filter="barn(inVertical)">
                                      <p:cBhvr>
                                        <p:cTn id="22" dur="500"/>
                                        <p:tgtEl>
                                          <p:spTgt spid="4">
                                            <p:txEl>
                                              <p:pRg st="8" end="8"/>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4">
                                            <p:txEl>
                                              <p:pRg st="10" end="10"/>
                                            </p:txEl>
                                          </p:spTgt>
                                        </p:tgtEl>
                                        <p:attrNameLst>
                                          <p:attrName>style.visibility</p:attrName>
                                        </p:attrNameLst>
                                      </p:cBhvr>
                                      <p:to>
                                        <p:strVal val="visible"/>
                                      </p:to>
                                    </p:set>
                                    <p:animEffect transition="in" filter="barn(inVertical)">
                                      <p:cBhvr>
                                        <p:cTn id="27" dur="500"/>
                                        <p:tgtEl>
                                          <p:spTgt spid="4">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3950</TotalTime>
  <Words>2706</Words>
  <Application>Microsoft Macintosh PowerPoint</Application>
  <PresentationFormat>On-screen Show (4:3)</PresentationFormat>
  <Paragraphs>283</Paragraphs>
  <Slides>24</Slides>
  <Notes>8</Notes>
  <HiddenSlides>0</HiddenSlides>
  <MMClips>16</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24</vt:i4>
      </vt:variant>
    </vt:vector>
  </HeadingPairs>
  <TitlesOfParts>
    <vt:vector size="29" baseType="lpstr">
      <vt:lpstr>Arial</vt:lpstr>
      <vt:lpstr>Britannic Bold</vt:lpstr>
      <vt:lpstr>Calibri</vt:lpstr>
      <vt:lpstr>Freestyle Script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GENERAL GUIDELINES AND RESPONSIBILITIES</vt:lpstr>
      <vt:lpstr>PowerPoint Presentation</vt:lpstr>
      <vt:lpstr>Line judges must be alert to avoid being struck by the ball  or interfering with a player’s opportunity to make a play.</vt:lpstr>
      <vt:lpstr> Line judges are to make calls on every play, particularly  on or near the sideline and end line closest to them.   A line judge does not need to mirror a fellow line judge’s call.</vt:lpstr>
      <vt:lpstr>PowerPoint Presentation</vt:lpstr>
      <vt:lpstr>PowerPoint Presentation</vt:lpstr>
      <vt:lpstr>GENERAL GUIDELINES  AND RESPONSIBILITIES (continued)</vt:lpstr>
      <vt:lpstr>PowerPoint Presentation</vt:lpstr>
      <vt:lpstr>PowerPoint Presentation</vt:lpstr>
      <vt:lpstr>Focus on where the ball actually contacts the line or floor. Learn to look through the players’ legs to see close plays.</vt:lpstr>
      <vt:lpstr>PowerPoint Presentation</vt:lpstr>
      <vt:lpstr>SPECIFIC DUTIES  OF LINE JUDGES (continued) </vt:lpstr>
      <vt:lpstr> </vt:lpstr>
    </vt:vector>
  </TitlesOfParts>
  <Company>Hewlett-Packard Company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dc:creator>
  <cp:lastModifiedBy>Microsoft Office User</cp:lastModifiedBy>
  <cp:revision>122</cp:revision>
  <cp:lastPrinted>2013-05-10T18:54:00Z</cp:lastPrinted>
  <dcterms:created xsi:type="dcterms:W3CDTF">2013-02-17T21:18:52Z</dcterms:created>
  <dcterms:modified xsi:type="dcterms:W3CDTF">2021-03-11T15:41:11Z</dcterms:modified>
</cp:coreProperties>
</file>