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2" r:id="rId7"/>
    <p:sldId id="261" r:id="rId8"/>
    <p:sldId id="263" r:id="rId9"/>
    <p:sldId id="264" r:id="rId1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1"/>
    <p:restoredTop sz="94674"/>
  </p:normalViewPr>
  <p:slideViewPr>
    <p:cSldViewPr snapToGrid="0" snapToObjects="1">
      <p:cViewPr varScale="1">
        <p:scale>
          <a:sx n="124" d="100"/>
          <a:sy n="124" d="100"/>
        </p:scale>
        <p:origin x="640" y="1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007533" y="0"/>
            <a:ext cx="7934348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8941881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11808" y="3428998"/>
            <a:ext cx="5518066" cy="2268559"/>
          </a:xfrm>
        </p:spPr>
        <p:txBody>
          <a:bodyPr anchor="t">
            <a:normAutofit/>
          </a:bodyPr>
          <a:lstStyle>
            <a:lvl1pPr algn="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772274" y="2268786"/>
            <a:ext cx="5357600" cy="1160213"/>
          </a:xfrm>
        </p:spPr>
        <p:txBody>
          <a:bodyPr tIns="0" anchor="b">
            <a:normAutofit/>
          </a:bodyPr>
          <a:lstStyle>
            <a:lvl1pPr marL="0" indent="0" algn="r">
              <a:buNone/>
              <a:defRPr sz="1800" b="0">
                <a:solidFill>
                  <a:schemeClr val="tx1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B3A824-1A51-4B26-AD58-A6D8E14F6C04}" type="datetimeFigureOut">
              <a:rPr lang="en-US" dirty="0"/>
              <a:t>2/15/19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 rIns="45720"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2191282" y="3262852"/>
            <a:ext cx="4156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4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24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Rectangle 14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TextBox 8"/>
          <p:cNvSpPr txBox="1"/>
          <p:nvPr/>
        </p:nvSpPr>
        <p:spPr>
          <a:xfrm>
            <a:off x="2194236" y="641225"/>
            <a:ext cx="415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0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11808" y="808056"/>
            <a:ext cx="7954091" cy="107722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57E33E-8B18-4087-B112-809917729534}" type="datetimeFigureOut">
              <a:rPr lang="en-US" dirty="0"/>
              <a:t>2/15/19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" name="Rectangle 15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TextBox 8"/>
          <p:cNvSpPr txBox="1"/>
          <p:nvPr/>
        </p:nvSpPr>
        <p:spPr>
          <a:xfrm rot="5400000">
            <a:off x="10337141" y="416061"/>
            <a:ext cx="415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0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39380" y="805818"/>
            <a:ext cx="1326519" cy="5244126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608751" y="970410"/>
            <a:ext cx="6466903" cy="507953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FFE419-2371-464F-8239-3959401C3561}" type="datetimeFigureOut">
              <a:rPr lang="en-US" dirty="0"/>
              <a:t>2/15/19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Rectangle 28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D162C4-EDD9-4389-A98B-B87ECEA2A816}" type="datetimeFigureOut">
              <a:rPr lang="en-US" dirty="0"/>
              <a:t>2/15/19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2194943" y="641225"/>
            <a:ext cx="415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0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23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5" name="Rectangle 24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TextBox 10"/>
          <p:cNvSpPr txBox="1"/>
          <p:nvPr/>
        </p:nvSpPr>
        <p:spPr>
          <a:xfrm>
            <a:off x="2191843" y="2962586"/>
            <a:ext cx="415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0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09873" y="3147254"/>
            <a:ext cx="7956560" cy="1424746"/>
          </a:xfrm>
        </p:spPr>
        <p:txBody>
          <a:bodyPr anchor="t">
            <a:normAutofit/>
          </a:bodyPr>
          <a:lstStyle>
            <a:lvl1pPr algn="r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773968" y="2268786"/>
            <a:ext cx="7791931" cy="878468"/>
          </a:xfrm>
        </p:spPr>
        <p:txBody>
          <a:bodyPr tIns="0" anchor="b">
            <a:normAutofit/>
          </a:bodyPr>
          <a:lstStyle>
            <a:lvl1pPr marL="0" indent="0" algn="r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5059C3-6A89-4494-99FF-5A4D6FFD50EB}" type="datetimeFigureOut">
              <a:rPr lang="en-US" dirty="0"/>
              <a:t>2/15/19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7" name="Rectangle 26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09873" y="805817"/>
            <a:ext cx="7950984" cy="108170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605374" y="2052116"/>
            <a:ext cx="3891960" cy="399782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66636" y="2052114"/>
            <a:ext cx="3894222" cy="399782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954B2F-12DE-47F5-8894-472B206D2E1E}" type="datetimeFigureOut">
              <a:rPr lang="en-US" dirty="0"/>
              <a:t>2/15/19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2196172" y="641223"/>
            <a:ext cx="415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0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1" name="Rectangle 20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" name="TextBox 11"/>
          <p:cNvSpPr txBox="1"/>
          <p:nvPr/>
        </p:nvSpPr>
        <p:spPr>
          <a:xfrm>
            <a:off x="2193650" y="636424"/>
            <a:ext cx="415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0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09873" y="805818"/>
            <a:ext cx="7956560" cy="1078348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609285" y="2052115"/>
            <a:ext cx="3896467" cy="713818"/>
          </a:xfrm>
        </p:spPr>
        <p:txBody>
          <a:bodyPr anchor="b">
            <a:noAutofit/>
          </a:bodyPr>
          <a:lstStyle>
            <a:lvl1pPr marL="0" indent="0" algn="l">
              <a:lnSpc>
                <a:spcPct val="100000"/>
              </a:lnSpc>
              <a:buNone/>
              <a:defRPr sz="2200" b="0" cap="none" baseline="0">
                <a:solidFill>
                  <a:schemeClr val="accent6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609285" y="2851331"/>
            <a:ext cx="3893623" cy="307143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66634" y="2052115"/>
            <a:ext cx="3899798" cy="713818"/>
          </a:xfrm>
        </p:spPr>
        <p:txBody>
          <a:bodyPr anchor="b">
            <a:noAutofit/>
          </a:bodyPr>
          <a:lstStyle>
            <a:lvl1pPr marL="0" indent="0" algn="l">
              <a:lnSpc>
                <a:spcPct val="100000"/>
              </a:lnSpc>
              <a:buNone/>
              <a:defRPr sz="2200" b="0" cap="none" baseline="0">
                <a:solidFill>
                  <a:schemeClr val="accent6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66635" y="2851331"/>
            <a:ext cx="3899798" cy="307143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30E46F-7819-4ACF-B48B-48222C2ACC88}" type="datetimeFigureOut">
              <a:rPr lang="en-US" dirty="0"/>
              <a:t>2/15/19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4" name="Rectangle 13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AF3416-4057-4DAA-829D-4CA07428D088}" type="datetimeFigureOut">
              <a:rPr lang="en-US" dirty="0"/>
              <a:t>2/15/19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2196172" y="641226"/>
            <a:ext cx="415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0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" name="Rectangle 12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1D9284-D300-4297-87F7-E791DCC15DB1}" type="datetimeFigureOut">
              <a:rPr lang="en-US" dirty="0"/>
              <a:t>2/15/19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24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6" name="Rectangle 25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TextBox 9"/>
          <p:cNvSpPr txBox="1"/>
          <p:nvPr/>
        </p:nvSpPr>
        <p:spPr>
          <a:xfrm>
            <a:off x="1554154" y="1127550"/>
            <a:ext cx="415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0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70323" y="1282451"/>
            <a:ext cx="2664361" cy="1903241"/>
          </a:xfrm>
        </p:spPr>
        <p:txBody>
          <a:bodyPr anchor="b">
            <a:normAutofit/>
          </a:bodyPr>
          <a:lstStyle>
            <a:lvl1pPr algn="l"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20154" y="805818"/>
            <a:ext cx="5446278" cy="5244126"/>
          </a:xfrm>
        </p:spPr>
        <p:txBody>
          <a:bodyPr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70322" y="3186154"/>
            <a:ext cx="2664361" cy="2386397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D525BB-DA17-4BA0-B3C8-3AC3ABC827E6}" type="datetimeFigureOut">
              <a:rPr lang="en-US" dirty="0"/>
              <a:t>2/15/19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0" name="Rectangle 19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47062" y="3229"/>
            <a:ext cx="4629734" cy="6858000"/>
          </a:xfrm>
          <a:solidFill>
            <a:schemeClr val="tx1">
              <a:alpha val="10000"/>
            </a:schemeClr>
          </a:solidFill>
          <a:ln w="9525" cap="sq">
            <a:noFill/>
            <a:miter lim="800000"/>
          </a:ln>
          <a:effectLst/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2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1554686" y="1127550"/>
            <a:ext cx="415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0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71241" y="1282452"/>
            <a:ext cx="3970986" cy="1900473"/>
          </a:xfrm>
        </p:spPr>
        <p:txBody>
          <a:bodyPr anchor="b">
            <a:normAutofit/>
          </a:bodyPr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70322" y="3182928"/>
            <a:ext cx="3971874" cy="2386394"/>
          </a:xfrm>
        </p:spPr>
        <p:txBody>
          <a:bodyPr>
            <a:normAutofit/>
          </a:bodyPr>
          <a:lstStyle>
            <a:lvl1pPr marL="0" indent="0" algn="l">
              <a:buNone/>
              <a:defRPr sz="2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6C4C9A-3960-41CF-A4E9-2A8FB932454B}" type="datetimeFigureOut">
              <a:rPr lang="en-US" dirty="0"/>
              <a:t>2/15/19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3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1794" y="2105202"/>
            <a:ext cx="9360205" cy="4752798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9867" cy="685800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0" y="0"/>
            <a:ext cx="964174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611808" y="808056"/>
            <a:ext cx="7958331" cy="1077229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773599" y="2052116"/>
            <a:ext cx="7796540" cy="399782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5"/>
            <a:r>
              <a:rPr lang="en-US" dirty="0"/>
              <a:t>Sixth level</a:t>
            </a:r>
          </a:p>
          <a:p>
            <a:pPr lvl="6"/>
            <a:r>
              <a:rPr lang="en-US" dirty="0"/>
              <a:t>Seventh level</a:t>
            </a:r>
          </a:p>
          <a:p>
            <a:pPr lvl="7"/>
            <a:r>
              <a:rPr lang="en-US" dirty="0"/>
              <a:t>Eigth level</a:t>
            </a:r>
          </a:p>
          <a:p>
            <a:pPr lvl="8"/>
            <a:r>
              <a:rPr lang="en-US" dirty="0"/>
              <a:t>Ninth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-810065" y="5270604"/>
            <a:ext cx="2662729" cy="182880"/>
          </a:xfrm>
          <a:prstGeom prst="rect">
            <a:avLst/>
          </a:prstGeom>
        </p:spPr>
        <p:txBody>
          <a:bodyPr vert="horz" lIns="91440" tIns="18288" rIns="91440" bIns="45720" rtlCol="0" anchor="t"/>
          <a:lstStyle>
            <a:lvl1pPr algn="r">
              <a:defRPr sz="8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fld id="{3CBC1C18-307B-4F68-A007-B5B542270E8D}" type="datetimeFigureOut">
              <a:rPr lang="en-US" dirty="0"/>
              <a:t>2/15/19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-2237130" y="3661144"/>
            <a:ext cx="5885352" cy="179176"/>
          </a:xfrm>
          <a:prstGeom prst="rect">
            <a:avLst/>
          </a:prstGeom>
        </p:spPr>
        <p:txBody>
          <a:bodyPr vert="horz" lIns="91440" tIns="45720" rIns="91440" bIns="18288" rtlCol="0" anchor="b"/>
          <a:lstStyle>
            <a:lvl1pPr algn="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/>
              <a:t>
           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58407" y="164592"/>
            <a:ext cx="636727" cy="322851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lvl1pPr algn="r">
              <a:defRPr sz="1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57" name="Rectangle 56"/>
          <p:cNvSpPr/>
          <p:nvPr/>
        </p:nvSpPr>
        <p:spPr>
          <a:xfrm>
            <a:off x="962042" y="0"/>
            <a:ext cx="45719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r" defTabSz="914400" rtl="0" eaLnBrk="1" latinLnBrk="0" hangingPunct="1">
        <a:lnSpc>
          <a:spcPct val="90000"/>
        </a:lnSpc>
        <a:spcBef>
          <a:spcPct val="0"/>
        </a:spcBef>
        <a:buNone/>
        <a:defRPr sz="3400" b="0" i="0" kern="1200" cap="none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344488" indent="-344488" algn="l" defTabSz="914400" rtl="0" eaLnBrk="1" latinLnBrk="0" hangingPunct="1">
        <a:lnSpc>
          <a:spcPct val="120000"/>
        </a:lnSpc>
        <a:spcBef>
          <a:spcPts val="1000"/>
        </a:spcBef>
        <a:spcAft>
          <a:spcPts val="60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20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95338" indent="-338138" algn="l" defTabSz="914400" rtl="0" eaLnBrk="1" latinLnBrk="0" hangingPunct="1">
        <a:lnSpc>
          <a:spcPct val="120000"/>
        </a:lnSpc>
        <a:spcBef>
          <a:spcPts val="500"/>
        </a:spcBef>
        <a:spcAft>
          <a:spcPts val="60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1800" kern="120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258888" indent="-344488" algn="l" defTabSz="914400" rtl="0" eaLnBrk="1" latinLnBrk="0" hangingPunct="1">
        <a:lnSpc>
          <a:spcPct val="120000"/>
        </a:lnSpc>
        <a:spcBef>
          <a:spcPts val="500"/>
        </a:spcBef>
        <a:spcAft>
          <a:spcPts val="60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1600" kern="120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709738" indent="-338138" algn="l" defTabSz="914400" rtl="0" eaLnBrk="1" latinLnBrk="0" hangingPunct="1">
        <a:lnSpc>
          <a:spcPct val="120000"/>
        </a:lnSpc>
        <a:spcBef>
          <a:spcPts val="500"/>
        </a:spcBef>
        <a:spcAft>
          <a:spcPts val="60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1400" kern="120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173288" indent="-344488" algn="l" defTabSz="914400" rtl="0" eaLnBrk="1" latinLnBrk="0" hangingPunct="1">
        <a:lnSpc>
          <a:spcPct val="120000"/>
        </a:lnSpc>
        <a:spcBef>
          <a:spcPts val="500"/>
        </a:spcBef>
        <a:spcAft>
          <a:spcPts val="60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642616" indent="-338328" algn="l" defTabSz="914400" rtl="0" eaLnBrk="1" latinLnBrk="0" hangingPunct="1">
        <a:lnSpc>
          <a:spcPct val="120000"/>
        </a:lnSpc>
        <a:spcBef>
          <a:spcPts val="500"/>
        </a:spcBef>
        <a:spcAft>
          <a:spcPts val="60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3108960" indent="-338328" algn="l" defTabSz="914400" rtl="0" eaLnBrk="1" latinLnBrk="0" hangingPunct="1">
        <a:lnSpc>
          <a:spcPct val="120000"/>
        </a:lnSpc>
        <a:spcBef>
          <a:spcPts val="500"/>
        </a:spcBef>
        <a:spcAft>
          <a:spcPts val="60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575304" indent="-338328" algn="l" defTabSz="914400" rtl="0" eaLnBrk="1" latinLnBrk="0" hangingPunct="1">
        <a:lnSpc>
          <a:spcPct val="120000"/>
        </a:lnSpc>
        <a:spcBef>
          <a:spcPts val="500"/>
        </a:spcBef>
        <a:spcAft>
          <a:spcPts val="60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4041648" indent="-338328" algn="l" defTabSz="914400" rtl="0" eaLnBrk="1" latinLnBrk="0" hangingPunct="1">
        <a:lnSpc>
          <a:spcPct val="120000"/>
        </a:lnSpc>
        <a:spcBef>
          <a:spcPts val="500"/>
        </a:spcBef>
        <a:spcAft>
          <a:spcPts val="60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wiaawi.org/Sports/GirlsVolleyball.aspx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wiaawi.org/Sports/GirlsVolleyball.aspx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hyperlink" Target="https://drive.google.com/drive/u/0/folders/0B7xnEwQmChmOfjRBSGFDV1doMjJVVlFJLVVOTGFrS29DQVQ5c2NYeUZGOVdaekM1YVJaOG8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docs.google.com/document/d/1WEOqC0AKZXCC2XZ_7kx0DBm3XiVb5sXuvoYprJLYUzo/edit" TargetMode="External"/><Relationship Id="rId2" Type="http://schemas.openxmlformats.org/officeDocument/2006/relationships/hyperlink" Target="https://docs.google.com/document/d/1803L3UOBd-CTA_eaX85DhO9nZy2qjNKHxhYv0JUWGc4/edit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docs.google.com/spreadsheets/d/1DTJqYVt49CHpmFwjRsOfgU7m7G_pQ4MZHMCEb_ka_qI/edit#gid=0" TargetMode="Externa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Hosting a Seed Meeting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New AD Zoom Meeting</a:t>
            </a:r>
          </a:p>
          <a:p>
            <a:r>
              <a:rPr lang="en-US" dirty="0"/>
              <a:t>September 13, 2018</a:t>
            </a:r>
          </a:p>
        </p:txBody>
      </p:sp>
    </p:spTree>
    <p:extLst>
      <p:ext uri="{BB962C8B-B14F-4D97-AF65-F5344CB8AC3E}">
        <p14:creationId xmlns:p14="http://schemas.microsoft.com/office/powerpoint/2010/main" val="156291853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do I get selected to host a seed meeting?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WIAA Staff will send an e-mail at the appropriate time of year to request seed meeting hosts.  This will vary from sport to sport.</a:t>
            </a:r>
          </a:p>
          <a:p>
            <a:r>
              <a:rPr lang="en-US" dirty="0"/>
              <a:t>If you are selected, the WIAA staff will notify you.</a:t>
            </a:r>
          </a:p>
          <a:p>
            <a:r>
              <a:rPr lang="en-US" dirty="0"/>
              <a:t>Seed meeting information is posted on the Sport Homepage under Tournament Information  </a:t>
            </a:r>
            <a:r>
              <a:rPr lang="en-US" dirty="0">
                <a:hlinkClick r:id="rId2"/>
              </a:rPr>
              <a:t>WIAA Girls Volleyball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885733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 was selected to host a meeting, what now?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All seeding meeting materials are located in the Sport-specific homepage, and also in the Tournament regulations for that sport.  </a:t>
            </a:r>
            <a:r>
              <a:rPr lang="en-US" dirty="0">
                <a:hlinkClick r:id="rId2"/>
              </a:rPr>
              <a:t>WIAA Girls Volleyball</a:t>
            </a:r>
            <a:endParaRPr lang="en-US" dirty="0"/>
          </a:p>
          <a:p>
            <a:r>
              <a:rPr lang="en-US" dirty="0"/>
              <a:t>Some sports require the host to ask the participating schools to vote on the method (in-person or electronic) of the seed meeting</a:t>
            </a:r>
          </a:p>
          <a:p>
            <a:r>
              <a:rPr lang="en-US" dirty="0"/>
              <a:t>Once the time/date/location/method of meeting is determined, send that information out to the participating schools</a:t>
            </a:r>
          </a:p>
        </p:txBody>
      </p:sp>
    </p:spTree>
    <p:extLst>
      <p:ext uri="{BB962C8B-B14F-4D97-AF65-F5344CB8AC3E}">
        <p14:creationId xmlns:p14="http://schemas.microsoft.com/office/powerpoint/2010/main" val="95135787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Hosting an in-person meeting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</a:pPr>
            <a:r>
              <a:rPr lang="en-US" dirty="0"/>
              <a:t>Arrive 1 hour prior to meeting and get set up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</a:pPr>
            <a:r>
              <a:rPr lang="en-US" dirty="0"/>
              <a:t>Meeting Room with Smartboard/Dry Erase, etc.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</a:pPr>
            <a:r>
              <a:rPr lang="en-US" dirty="0"/>
              <a:t>Plan on 2 coaches from each school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</a:pPr>
            <a:r>
              <a:rPr lang="en-US" dirty="0"/>
              <a:t>Provide refreshments if possible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</a:pPr>
            <a:r>
              <a:rPr lang="en-US" dirty="0"/>
              <a:t>Pens/Pencils/Blank paper for breaking ties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</a:pPr>
            <a:r>
              <a:rPr lang="en-US" dirty="0"/>
              <a:t>Calculator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</a:pPr>
            <a:r>
              <a:rPr lang="en-US" dirty="0"/>
              <a:t>Review all seed meeting documents from WIAA website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</a:pPr>
            <a:r>
              <a:rPr lang="en-US" dirty="0"/>
              <a:t>Computer for entering results onto WIAA Score Center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</a:pPr>
            <a:r>
              <a:rPr lang="en-US" dirty="0"/>
              <a:t>Copy machine nearby so people can walk out </a:t>
            </a:r>
            <a:r>
              <a:rPr lang="en-US"/>
              <a:t>with copies </a:t>
            </a:r>
            <a:r>
              <a:rPr lang="en-US" dirty="0"/>
              <a:t>of bracket in hand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>
                <a:hlinkClick r:id="rId2"/>
              </a:rPr>
              <a:t>Hosting an In-Person Seed Meeting</a:t>
            </a:r>
            <a:endParaRPr lang="en-US" dirty="0"/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578143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Hosting an Electronic Meeting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Option 1:  100% via e-mail or Google docs</a:t>
            </a:r>
          </a:p>
          <a:p>
            <a:r>
              <a:rPr lang="en-US" dirty="0"/>
              <a:t>Option 2:  Sharing Season Summaries and voting via e-mail or Google docs and meeting in person for appeals</a:t>
            </a:r>
          </a:p>
          <a:p>
            <a:r>
              <a:rPr lang="en-US" dirty="0">
                <a:hlinkClick r:id="rId2"/>
              </a:rPr>
              <a:t>Hosting a meeting via e-mail</a:t>
            </a:r>
            <a:endParaRPr lang="en-US" dirty="0"/>
          </a:p>
          <a:p>
            <a:r>
              <a:rPr lang="en-US" dirty="0">
                <a:hlinkClick r:id="rId3"/>
              </a:rPr>
              <a:t>Hosting Seed Meeting via Google</a:t>
            </a:r>
            <a:endParaRPr lang="en-US" dirty="0"/>
          </a:p>
          <a:p>
            <a:r>
              <a:rPr lang="en-US" dirty="0">
                <a:hlinkClick r:id="rId4"/>
              </a:rPr>
              <a:t>Collecting Season Summaries via Google Docs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927617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Sharing Season Summaries Via Google Docs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28135" y="1346670"/>
            <a:ext cx="6308332" cy="5215860"/>
          </a:xfrm>
        </p:spPr>
      </p:pic>
    </p:spTree>
    <p:extLst>
      <p:ext uri="{BB962C8B-B14F-4D97-AF65-F5344CB8AC3E}">
        <p14:creationId xmlns:p14="http://schemas.microsoft.com/office/powerpoint/2010/main" val="154588113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Voting via Google Forms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81746" y="2052638"/>
            <a:ext cx="4979446" cy="3997325"/>
          </a:xfrm>
        </p:spPr>
      </p:pic>
    </p:spTree>
    <p:extLst>
      <p:ext uri="{BB962C8B-B14F-4D97-AF65-F5344CB8AC3E}">
        <p14:creationId xmlns:p14="http://schemas.microsoft.com/office/powerpoint/2010/main" val="53429603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Ties and Appeals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Review this language prior to the meeting</a:t>
            </a:r>
          </a:p>
          <a:p>
            <a:r>
              <a:rPr lang="en-US" dirty="0"/>
              <a:t>Call WIAA for clarification in advance or from meeting</a:t>
            </a:r>
          </a:p>
        </p:txBody>
      </p:sp>
    </p:spTree>
    <p:extLst>
      <p:ext uri="{BB962C8B-B14F-4D97-AF65-F5344CB8AC3E}">
        <p14:creationId xmlns:p14="http://schemas.microsoft.com/office/powerpoint/2010/main" val="169355719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Questions?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925430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adison">
  <a:themeElements>
    <a:clrScheme name="Madison">
      <a:dk1>
        <a:sysClr val="windowText" lastClr="000000"/>
      </a:dk1>
      <a:lt1>
        <a:sysClr val="window" lastClr="FFFFFF"/>
      </a:lt1>
      <a:dk2>
        <a:srgbClr val="1F2D29"/>
      </a:dk2>
      <a:lt2>
        <a:srgbClr val="C5FAEB"/>
      </a:lt2>
      <a:accent1>
        <a:srgbClr val="A1D68B"/>
      </a:accent1>
      <a:accent2>
        <a:srgbClr val="5EC795"/>
      </a:accent2>
      <a:accent3>
        <a:srgbClr val="4DADCF"/>
      </a:accent3>
      <a:accent4>
        <a:srgbClr val="CDB756"/>
      </a:accent4>
      <a:accent5>
        <a:srgbClr val="E29C36"/>
      </a:accent5>
      <a:accent6>
        <a:srgbClr val="8EC0C1"/>
      </a:accent6>
      <a:hlink>
        <a:srgbClr val="6D9D9B"/>
      </a:hlink>
      <a:folHlink>
        <a:srgbClr val="6D8583"/>
      </a:folHlink>
    </a:clrScheme>
    <a:fontScheme name="Madison">
      <a:majorFont>
        <a:latin typeface="Arial" panose="020B0604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adison">
      <a:fillStyleLst>
        <a:solidFill>
          <a:schemeClr val="phClr"/>
        </a:solidFill>
        <a:gradFill rotWithShape="1">
          <a:gsLst>
            <a:gs pos="0">
              <a:schemeClr val="phClr">
                <a:tint val="48000"/>
                <a:alpha val="88000"/>
                <a:satMod val="105000"/>
                <a:lumMod val="110000"/>
              </a:schemeClr>
            </a:gs>
            <a:gs pos="100000">
              <a:schemeClr val="phClr"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satMod val="110000"/>
                <a:lumMod val="104000"/>
              </a:schemeClr>
            </a:gs>
            <a:gs pos="69000">
              <a:schemeClr val="phClr">
                <a:shade val="84000"/>
                <a:satMod val="130000"/>
                <a:lumMod val="92000"/>
              </a:schemeClr>
            </a:gs>
            <a:gs pos="100000">
              <a:schemeClr val="phClr">
                <a:shade val="76000"/>
                <a:satMod val="130000"/>
                <a:lumMod val="88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/>
        </a:solidFill>
        <a:blipFill rotWithShape="1">
          <a:blip xmlns:r="http://schemas.openxmlformats.org/officeDocument/2006/relationships" r:embed="rId1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adison" id="{025CB5FB-2DD3-45EE-B6F0-CC461540EB19}" vid="{6AC10936-2DFC-4054-9ADF-B5E2C5F8619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Madison</Template>
  <TotalTime>34</TotalTime>
  <Words>318</Words>
  <Application>Microsoft Macintosh PowerPoint</Application>
  <PresentationFormat>Widescreen</PresentationFormat>
  <Paragraphs>34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4" baseType="lpstr">
      <vt:lpstr>Arial</vt:lpstr>
      <vt:lpstr>MS Shell Dlg 2</vt:lpstr>
      <vt:lpstr>Wingdings</vt:lpstr>
      <vt:lpstr>Wingdings 3</vt:lpstr>
      <vt:lpstr>Madison</vt:lpstr>
      <vt:lpstr>Hosting a Seed Meeting</vt:lpstr>
      <vt:lpstr>How do I get selected to host a seed meeting?</vt:lpstr>
      <vt:lpstr>I was selected to host a meeting, what now?</vt:lpstr>
      <vt:lpstr>Hosting an in-person meeting</vt:lpstr>
      <vt:lpstr>Hosting an Electronic Meeting</vt:lpstr>
      <vt:lpstr>Sharing Season Summaries Via Google Docs</vt:lpstr>
      <vt:lpstr>Voting via Google Forms</vt:lpstr>
      <vt:lpstr>Ties and Appeals</vt:lpstr>
      <vt:lpstr>Questions?</vt:lpstr>
    </vt:vector>
  </TitlesOfParts>
  <Company/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Hosting a Seed Meeting</dc:title>
  <dc:creator>Microsoft Office User</dc:creator>
  <cp:lastModifiedBy>Microsoft Office User</cp:lastModifiedBy>
  <cp:revision>5</cp:revision>
  <dcterms:created xsi:type="dcterms:W3CDTF">2018-09-12T20:42:29Z</dcterms:created>
  <dcterms:modified xsi:type="dcterms:W3CDTF">2019-02-15T21:37:22Z</dcterms:modified>
</cp:coreProperties>
</file>