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8" r:id="rId2"/>
  </p:sldMasterIdLst>
  <p:notesMasterIdLst>
    <p:notesMasterId r:id="rId15"/>
  </p:notesMasterIdLst>
  <p:sldIdLst>
    <p:sldId id="267" r:id="rId3"/>
    <p:sldId id="315" r:id="rId4"/>
    <p:sldId id="316" r:id="rId5"/>
    <p:sldId id="317" r:id="rId6"/>
    <p:sldId id="269" r:id="rId7"/>
    <p:sldId id="270" r:id="rId8"/>
    <p:sldId id="273" r:id="rId9"/>
    <p:sldId id="274" r:id="rId10"/>
    <p:sldId id="276" r:id="rId11"/>
    <p:sldId id="286" r:id="rId12"/>
    <p:sldId id="287" r:id="rId13"/>
    <p:sldId id="27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883"/>
    <a:srgbClr val="414B56"/>
    <a:srgbClr val="006A4E"/>
    <a:srgbClr val="581963"/>
    <a:srgbClr val="E96B10"/>
    <a:srgbClr val="FFCE00"/>
    <a:srgbClr val="003798"/>
    <a:srgbClr val="F791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4" autoAdjust="0"/>
    <p:restoredTop sz="82529" autoAdjust="0"/>
  </p:normalViewPr>
  <p:slideViewPr>
    <p:cSldViewPr snapToGrid="0">
      <p:cViewPr varScale="1">
        <p:scale>
          <a:sx n="82" d="100"/>
          <a:sy n="82" d="100"/>
        </p:scale>
        <p:origin x="-191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 Id="rId2" Type="http://schemas.openxmlformats.org/officeDocument/2006/relationships/image" Target="../media/image8.png"/><Relationship Id="rId3"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5BDB4-829A-4556-A1BC-B8DB43DD4DD5}" type="datetimeFigureOut">
              <a:rPr lang="en-US" smtClean="0"/>
              <a:pPr/>
              <a:t>1/23/14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EF1A8-03E6-412C-897E-71907EC79D09}" type="slidenum">
              <a:rPr lang="en-US" smtClean="0"/>
              <a:pPr/>
              <a:t>‹#›</a:t>
            </a:fld>
            <a:endParaRPr lang="en-US"/>
          </a:p>
        </p:txBody>
      </p:sp>
    </p:spTree>
    <p:extLst>
      <p:ext uri="{BB962C8B-B14F-4D97-AF65-F5344CB8AC3E}">
        <p14:creationId xmlns:p14="http://schemas.microsoft.com/office/powerpoint/2010/main" val="321874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NFHS has been asked by our member state associations to consult with</a:t>
            </a:r>
            <a:r>
              <a:rPr lang="en-US" baseline="0" dirty="0" smtClean="0"/>
              <a:t> experts in the medical area with suggestions of protecting high school pitchers’ arms.  We have identified some of the best in the field of orthopedic  and </a:t>
            </a:r>
            <a:r>
              <a:rPr lang="en-US" baseline="0" dirty="0" err="1" smtClean="0"/>
              <a:t>biomechanic</a:t>
            </a:r>
            <a:r>
              <a:rPr lang="en-US" baseline="0" dirty="0" smtClean="0"/>
              <a:t> medicine.  Beginning with input from the NFHS Sports Medicine Advisory Committee and with world renown Dr. James Andrews of Andrews Sports Medicine Institute (ASMI).  The following slides represent baseline recommendations for proper caring of a pitcher’s arm.  We suggest that coaches and parents consult local orthopedic professionals for additional information and best practices.</a:t>
            </a:r>
            <a:endParaRPr lang="en-US" dirty="0"/>
          </a:p>
        </p:txBody>
      </p:sp>
      <p:sp>
        <p:nvSpPr>
          <p:cNvPr id="4" name="Slide Number Placeholder 3"/>
          <p:cNvSpPr>
            <a:spLocks noGrp="1"/>
          </p:cNvSpPr>
          <p:nvPr>
            <p:ph type="sldNum" sz="quarter" idx="10"/>
          </p:nvPr>
        </p:nvSpPr>
        <p:spPr/>
        <p:txBody>
          <a:bodyPr/>
          <a:lstStyle/>
          <a:p>
            <a:fld id="{7F0EF1A8-03E6-412C-897E-71907EC79D09}"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access the relevant medical recommendations for arm care procedures for high school pitchers, double click on any of the three articles saved as a PDF in the PowerPoint.</a:t>
            </a:r>
            <a:endParaRPr lang="en-US" dirty="0"/>
          </a:p>
        </p:txBody>
      </p:sp>
      <p:sp>
        <p:nvSpPr>
          <p:cNvPr id="4" name="Slide Number Placeholder 3"/>
          <p:cNvSpPr>
            <a:spLocks noGrp="1"/>
          </p:cNvSpPr>
          <p:nvPr>
            <p:ph type="sldNum" sz="quarter" idx="10"/>
          </p:nvPr>
        </p:nvSpPr>
        <p:spPr/>
        <p:txBody>
          <a:bodyPr/>
          <a:lstStyle/>
          <a:p>
            <a:fld id="{7F0EF1A8-03E6-412C-897E-71907EC79D09}"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0EF1A8-03E6-412C-897E-71907EC79D0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D21034"/>
        </a:solidFill>
        <a:effectLst/>
      </p:bgPr>
    </p:bg>
    <p:spTree>
      <p:nvGrpSpPr>
        <p:cNvPr id="1" name=""/>
        <p:cNvGrpSpPr/>
        <p:nvPr/>
      </p:nvGrpSpPr>
      <p:grpSpPr>
        <a:xfrm>
          <a:off x="0" y="0"/>
          <a:ext cx="0" cy="0"/>
          <a:chOff x="0" y="0"/>
          <a:chExt cx="0" cy="0"/>
        </a:xfrm>
      </p:grpSpPr>
      <p:pic>
        <p:nvPicPr>
          <p:cNvPr id="4" name="Picture 11" descr="NFHS-Small-Logo-color-Trans"/>
          <p:cNvPicPr>
            <a:picLocks noChangeAspect="1" noChangeArrowheads="1"/>
          </p:cNvPicPr>
          <p:nvPr/>
        </p:nvPicPr>
        <p:blipFill>
          <a:blip r:embed="rId2" cstate="print"/>
          <a:srcRect/>
          <a:stretch>
            <a:fillRect/>
          </a:stretch>
        </p:blipFill>
        <p:spPr bwMode="auto">
          <a:xfrm>
            <a:off x="4233863" y="728663"/>
            <a:ext cx="673100" cy="979487"/>
          </a:xfrm>
          <a:prstGeom prst="rect">
            <a:avLst/>
          </a:prstGeom>
          <a:noFill/>
          <a:ln w="9525">
            <a:noFill/>
            <a:miter lim="800000"/>
            <a:headEnd/>
            <a:tailEnd/>
          </a:ln>
        </p:spPr>
      </p:pic>
      <p:sp>
        <p:nvSpPr>
          <p:cNvPr id="5" name="Text Box 12"/>
          <p:cNvSpPr txBox="1">
            <a:spLocks noChangeArrowheads="1"/>
          </p:cNvSpPr>
          <p:nvPr/>
        </p:nvSpPr>
        <p:spPr bwMode="auto">
          <a:xfrm>
            <a:off x="5110163" y="6273800"/>
            <a:ext cx="4033837" cy="396875"/>
          </a:xfrm>
          <a:prstGeom prst="rect">
            <a:avLst/>
          </a:prstGeom>
          <a:noFill/>
          <a:ln w="9525">
            <a:noFill/>
            <a:miter lim="800000"/>
            <a:headEnd/>
            <a:tailEnd/>
          </a:ln>
          <a:effectLst/>
        </p:spPr>
        <p:txBody>
          <a:bodyPr>
            <a:spAutoFit/>
          </a:bodyPr>
          <a:lstStyle/>
          <a:p>
            <a:pPr>
              <a:spcBef>
                <a:spcPct val="50000"/>
              </a:spcBef>
              <a:defRPr/>
            </a:pPr>
            <a:r>
              <a:rPr lang="en-US" sz="2000">
                <a:solidFill>
                  <a:schemeClr val="bg1"/>
                </a:solidFill>
              </a:rPr>
              <a:t>Take Part. </a:t>
            </a:r>
            <a:r>
              <a:rPr lang="en-US" sz="2000">
                <a:solidFill>
                  <a:srgbClr val="F791A4"/>
                </a:solidFill>
              </a:rPr>
              <a:t>Get Set For Life.™</a:t>
            </a:r>
          </a:p>
        </p:txBody>
      </p:sp>
      <p:sp>
        <p:nvSpPr>
          <p:cNvPr id="6" name="Line 13"/>
          <p:cNvSpPr>
            <a:spLocks noChangeShapeType="1"/>
          </p:cNvSpPr>
          <p:nvPr/>
        </p:nvSpPr>
        <p:spPr bwMode="auto">
          <a:xfrm>
            <a:off x="5072063" y="6362700"/>
            <a:ext cx="0" cy="495300"/>
          </a:xfrm>
          <a:prstGeom prst="line">
            <a:avLst/>
          </a:prstGeom>
          <a:noFill/>
          <a:ln w="9525">
            <a:solidFill>
              <a:schemeClr val="bg1"/>
            </a:solidFill>
            <a:round/>
            <a:headEnd/>
            <a:tailEnd/>
          </a:ln>
          <a:effectLst/>
        </p:spPr>
        <p:txBody>
          <a:bodyPr/>
          <a:lstStyle/>
          <a:p>
            <a:pPr>
              <a:defRPr/>
            </a:pPr>
            <a:endParaRPr lang="en-US"/>
          </a:p>
        </p:txBody>
      </p:sp>
      <p:sp>
        <p:nvSpPr>
          <p:cNvPr id="7" name="Text Box 14"/>
          <p:cNvSpPr txBox="1">
            <a:spLocks noChangeArrowheads="1"/>
          </p:cNvSpPr>
          <p:nvPr/>
        </p:nvSpPr>
        <p:spPr bwMode="auto">
          <a:xfrm>
            <a:off x="2006600" y="138113"/>
            <a:ext cx="5092700" cy="455612"/>
          </a:xfrm>
          <a:prstGeom prst="rect">
            <a:avLst/>
          </a:prstGeom>
          <a:noFill/>
          <a:ln w="9525">
            <a:noFill/>
            <a:miter lim="800000"/>
            <a:headEnd/>
            <a:tailEnd/>
          </a:ln>
          <a:effectLst/>
        </p:spPr>
        <p:txBody>
          <a:bodyPr>
            <a:spAutoFit/>
          </a:bodyPr>
          <a:lstStyle/>
          <a:p>
            <a:pPr algn="ctr">
              <a:lnSpc>
                <a:spcPct val="75000"/>
              </a:lnSpc>
              <a:spcBef>
                <a:spcPct val="20000"/>
              </a:spcBef>
              <a:buClr>
                <a:srgbClr val="003798"/>
              </a:buClr>
              <a:buFont typeface="Wingdings" pitchFamily="2" charset="2"/>
              <a:buNone/>
              <a:defRPr/>
            </a:pPr>
            <a:r>
              <a:rPr lang="en-US" sz="1400">
                <a:solidFill>
                  <a:schemeClr val="bg1"/>
                </a:solidFill>
              </a:rPr>
              <a:t>National Federation of State</a:t>
            </a:r>
          </a:p>
          <a:p>
            <a:pPr algn="ctr">
              <a:lnSpc>
                <a:spcPct val="75000"/>
              </a:lnSpc>
              <a:spcBef>
                <a:spcPct val="20000"/>
              </a:spcBef>
              <a:buClr>
                <a:srgbClr val="003798"/>
              </a:buClr>
              <a:buFont typeface="Wingdings" pitchFamily="2" charset="2"/>
              <a:buNone/>
              <a:defRPr/>
            </a:pPr>
            <a:r>
              <a:rPr lang="en-US" sz="1400">
                <a:solidFill>
                  <a:schemeClr val="bg1"/>
                </a:solidFill>
              </a:rPr>
              <a:t>High School Associations</a:t>
            </a:r>
          </a:p>
        </p:txBody>
      </p:sp>
      <p:sp>
        <p:nvSpPr>
          <p:cNvPr id="4105" name="Rectangle 9"/>
          <p:cNvSpPr>
            <a:spLocks noGrp="1" noChangeArrowheads="1"/>
          </p:cNvSpPr>
          <p:nvPr>
            <p:ph type="ctrTitle"/>
          </p:nvPr>
        </p:nvSpPr>
        <p:spPr>
          <a:xfrm>
            <a:off x="228600" y="1863725"/>
            <a:ext cx="8653463" cy="1793875"/>
          </a:xfrm>
        </p:spPr>
        <p:txBody>
          <a:bodyPr/>
          <a:lstStyle>
            <a:lvl1pPr>
              <a:defRPr/>
            </a:lvl1pPr>
          </a:lstStyle>
          <a:p>
            <a:r>
              <a:rPr lang="en-US"/>
              <a:t>Click to edit Master title style</a:t>
            </a:r>
          </a:p>
        </p:txBody>
      </p:sp>
      <p:sp>
        <p:nvSpPr>
          <p:cNvPr id="4106" name="Rectangle 10"/>
          <p:cNvSpPr>
            <a:spLocks noGrp="1" noChangeArrowheads="1"/>
          </p:cNvSpPr>
          <p:nvPr>
            <p:ph type="subTitle" idx="1"/>
          </p:nvPr>
        </p:nvSpPr>
        <p:spPr>
          <a:xfrm>
            <a:off x="228600" y="3657600"/>
            <a:ext cx="8645525" cy="2344738"/>
          </a:xfrm>
        </p:spPr>
        <p:txBody>
          <a:bodyPr/>
          <a:lstStyle>
            <a:lvl1pPr marL="0" indent="0" algn="ctr">
              <a:buFont typeface="Wingdings" pitchFamily="2" charset="2"/>
              <a:buNone/>
              <a:defRPr sz="3000">
                <a:solidFill>
                  <a:srgbClr val="F791A4"/>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290F3508-DB34-43C7-8651-5E3AF6AB3188}" type="slidenum">
              <a:rPr lang="en-US"/>
              <a:pPr>
                <a:defRPr/>
              </a:pPr>
              <a:t>‹#›</a:t>
            </a:fld>
            <a:r>
              <a:rPr lang="en-US"/>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69863"/>
            <a:ext cx="2159000" cy="6438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69863"/>
            <a:ext cx="6327775" cy="6438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7404306B-F681-4D74-9292-7FB6FB626512}" type="slidenum">
              <a:rPr lang="en-US"/>
              <a:pPr>
                <a:defRPr/>
              </a:pPr>
              <a:t>‹#›</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le Chan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dirty="0" smtClean="0"/>
              <a:t>Title</a:t>
            </a:r>
            <a:br>
              <a:rPr lang="en-US" dirty="0" smtClean="0"/>
            </a:br>
            <a:r>
              <a:rPr lang="en-US" dirty="0" smtClean="0"/>
              <a:t>Rule X</a:t>
            </a:r>
            <a:endParaRPr lang="en-US" dirty="0"/>
          </a:p>
        </p:txBody>
      </p:sp>
      <p:sp>
        <p:nvSpPr>
          <p:cNvPr id="3" name="Subtitle 2"/>
          <p:cNvSpPr>
            <a:spLocks noGrp="1"/>
          </p:cNvSpPr>
          <p:nvPr>
            <p:ph type="subTitle" idx="1" hasCustomPrompt="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Caption</a:t>
            </a:r>
            <a:endParaRPr lang="en-US" dirty="0"/>
          </a:p>
        </p:txBody>
      </p:sp>
      <p:sp>
        <p:nvSpPr>
          <p:cNvPr id="8" name="TextBox 7"/>
          <p:cNvSpPr txBox="1"/>
          <p:nvPr userDrawn="1"/>
        </p:nvSpPr>
        <p:spPr>
          <a:xfrm>
            <a:off x="6914169" y="6478686"/>
            <a:ext cx="2094301" cy="215444"/>
          </a:xfrm>
          <a:prstGeom prst="rect">
            <a:avLst/>
          </a:prstGeom>
          <a:noFill/>
        </p:spPr>
        <p:txBody>
          <a:bodyPr wrap="square" rtlCol="0" anchor="ct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a:cs typeface="Arial"/>
              </a:rPr>
              <a:t>© REFEREE ENTERPISES INC. 2014</a:t>
            </a:r>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endParaRPr lang="en-US"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endParaRPr lang="en-US"/>
          </a:p>
        </p:txBody>
      </p:sp>
      <p:sp>
        <p:nvSpPr>
          <p:cNvPr id="6" name="TextBox 5"/>
          <p:cNvSpPr txBox="1"/>
          <p:nvPr userDrawn="1"/>
        </p:nvSpPr>
        <p:spPr>
          <a:xfrm rot="16200000">
            <a:off x="-2249134" y="3394710"/>
            <a:ext cx="5194713" cy="584776"/>
          </a:xfrm>
          <a:prstGeom prst="rect">
            <a:avLst/>
          </a:prstGeom>
          <a:noFill/>
        </p:spPr>
        <p:txBody>
          <a:bodyPr wrap="square" rtlCol="0">
            <a:spAutoFit/>
          </a:bodyPr>
          <a:lstStyle/>
          <a:p>
            <a:pPr algn="ctr"/>
            <a:r>
              <a:rPr lang="en-US" sz="3200" b="1" dirty="0" smtClean="0">
                <a:solidFill>
                  <a:schemeClr val="bg1">
                    <a:lumMod val="50000"/>
                  </a:schemeClr>
                </a:solidFill>
                <a:latin typeface="Arial"/>
                <a:cs typeface="Arial"/>
              </a:rPr>
              <a:t>RULE CHANGE</a:t>
            </a:r>
            <a:endParaRPr lang="en-US" sz="3200" b="1" dirty="0">
              <a:solidFill>
                <a:schemeClr val="bg1">
                  <a:lumMod val="50000"/>
                </a:schemeClr>
              </a:solidFill>
              <a:latin typeface="Arial"/>
              <a:cs typeface="Arial"/>
            </a:endParaRPr>
          </a:p>
        </p:txBody>
      </p:sp>
    </p:spTree>
    <p:extLst>
      <p:ext uri="{BB962C8B-B14F-4D97-AF65-F5344CB8AC3E}">
        <p14:creationId xmlns:p14="http://schemas.microsoft.com/office/powerpoint/2010/main" val="149123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int of Emphasi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dirty="0" smtClean="0"/>
              <a:t>Title</a:t>
            </a:r>
            <a:br>
              <a:rPr lang="en-US" dirty="0" smtClean="0"/>
            </a:br>
            <a:r>
              <a:rPr lang="en-US" dirty="0" smtClean="0"/>
              <a:t>Rule X</a:t>
            </a:r>
            <a:endParaRPr lang="en-US" dirty="0"/>
          </a:p>
        </p:txBody>
      </p:sp>
      <p:sp>
        <p:nvSpPr>
          <p:cNvPr id="3" name="Subtitle 2"/>
          <p:cNvSpPr>
            <a:spLocks noGrp="1"/>
          </p:cNvSpPr>
          <p:nvPr>
            <p:ph type="subTitle" idx="1" hasCustomPrompt="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Caption</a:t>
            </a:r>
            <a:endParaRPr lang="en-US" dirty="0"/>
          </a:p>
        </p:txBody>
      </p:sp>
      <p:sp>
        <p:nvSpPr>
          <p:cNvPr id="8" name="TextBox 7"/>
          <p:cNvSpPr txBox="1"/>
          <p:nvPr userDrawn="1"/>
        </p:nvSpPr>
        <p:spPr>
          <a:xfrm>
            <a:off x="6914169" y="6478686"/>
            <a:ext cx="2094301" cy="215444"/>
          </a:xfrm>
          <a:prstGeom prst="rect">
            <a:avLst/>
          </a:prstGeom>
          <a:noFill/>
        </p:spPr>
        <p:txBody>
          <a:bodyPr wrap="square" rtlCol="0" anchor="ct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a:cs typeface="Arial"/>
              </a:rPr>
              <a:t>© REFEREE ENTERPISES INC. 2014</a:t>
            </a:r>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endParaRPr lang="en-US"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endParaRPr lang="en-US"/>
          </a:p>
        </p:txBody>
      </p:sp>
      <p:sp>
        <p:nvSpPr>
          <p:cNvPr id="6" name="TextBox 5"/>
          <p:cNvSpPr txBox="1"/>
          <p:nvPr userDrawn="1"/>
        </p:nvSpPr>
        <p:spPr>
          <a:xfrm rot="16200000">
            <a:off x="-2257326" y="3394709"/>
            <a:ext cx="5211097" cy="584776"/>
          </a:xfrm>
          <a:prstGeom prst="rect">
            <a:avLst/>
          </a:prstGeom>
          <a:noFill/>
        </p:spPr>
        <p:txBody>
          <a:bodyPr wrap="square" rtlCol="0">
            <a:spAutoFit/>
          </a:bodyPr>
          <a:lstStyle/>
          <a:p>
            <a:pPr algn="ctr"/>
            <a:r>
              <a:rPr lang="en-US" sz="3200" b="1" dirty="0" smtClean="0">
                <a:solidFill>
                  <a:schemeClr val="bg1">
                    <a:lumMod val="50000"/>
                  </a:schemeClr>
                </a:solidFill>
                <a:latin typeface="Arial"/>
                <a:cs typeface="Arial"/>
              </a:rPr>
              <a:t>POINT OF EMPHASIS</a:t>
            </a:r>
            <a:endParaRPr lang="en-US" sz="3200" b="1" dirty="0">
              <a:solidFill>
                <a:schemeClr val="bg1">
                  <a:lumMod val="50000"/>
                </a:schemeClr>
              </a:solidFill>
              <a:latin typeface="Arial"/>
              <a:cs typeface="Arial"/>
            </a:endParaRPr>
          </a:p>
        </p:txBody>
      </p:sp>
    </p:spTree>
    <p:extLst>
      <p:ext uri="{BB962C8B-B14F-4D97-AF65-F5344CB8AC3E}">
        <p14:creationId xmlns:p14="http://schemas.microsoft.com/office/powerpoint/2010/main" val="33173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oint of Emphasi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3775" y="170824"/>
            <a:ext cx="6988430" cy="1574545"/>
          </a:xfrm>
          <a:prstGeom prst="rect">
            <a:avLst/>
          </a:prstGeom>
        </p:spPr>
        <p:txBody>
          <a:bodyPr anchor="t"/>
          <a:lstStyle>
            <a:lvl1pPr>
              <a:defRPr sz="3200" b="1">
                <a:solidFill>
                  <a:srgbClr val="FFFFFF"/>
                </a:solidFill>
                <a:latin typeface="Arial"/>
                <a:cs typeface="Arial"/>
              </a:defRPr>
            </a:lvl1pPr>
          </a:lstStyle>
          <a:p>
            <a:r>
              <a:rPr lang="en-US" dirty="0" smtClean="0"/>
              <a:t>Title</a:t>
            </a:r>
            <a:br>
              <a:rPr lang="en-US" dirty="0" smtClean="0"/>
            </a:br>
            <a:r>
              <a:rPr lang="en-US" dirty="0" smtClean="0"/>
              <a:t>Rule X</a:t>
            </a:r>
            <a:endParaRPr lang="en-US" dirty="0"/>
          </a:p>
        </p:txBody>
      </p:sp>
      <p:sp>
        <p:nvSpPr>
          <p:cNvPr id="3" name="Subtitle 2"/>
          <p:cNvSpPr>
            <a:spLocks noGrp="1"/>
          </p:cNvSpPr>
          <p:nvPr>
            <p:ph type="subTitle" idx="1" hasCustomPrompt="1"/>
          </p:nvPr>
        </p:nvSpPr>
        <p:spPr>
          <a:xfrm>
            <a:off x="1745250" y="4413720"/>
            <a:ext cx="6988430" cy="1752600"/>
          </a:xfrm>
          <a:prstGeom prst="rect">
            <a:avLst/>
          </a:prstGeom>
        </p:spPr>
        <p:txBody>
          <a:bodyPr anchor="b"/>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Caption</a:t>
            </a:r>
            <a:endParaRPr lang="en-US" dirty="0"/>
          </a:p>
        </p:txBody>
      </p:sp>
      <p:sp>
        <p:nvSpPr>
          <p:cNvPr id="8" name="TextBox 7"/>
          <p:cNvSpPr txBox="1"/>
          <p:nvPr userDrawn="1"/>
        </p:nvSpPr>
        <p:spPr>
          <a:xfrm>
            <a:off x="6914169" y="6478686"/>
            <a:ext cx="2094301" cy="215444"/>
          </a:xfrm>
          <a:prstGeom prst="rect">
            <a:avLst/>
          </a:prstGeom>
          <a:noFill/>
        </p:spPr>
        <p:txBody>
          <a:bodyPr wrap="square" rtlCol="0" anchor="ctr">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a:cs typeface="Arial"/>
              </a:rPr>
              <a:t>© REFEREE ENTERPISES INC. 2014</a:t>
            </a:r>
          </a:p>
        </p:txBody>
      </p:sp>
      <p:sp>
        <p:nvSpPr>
          <p:cNvPr id="5" name="Picture Placeholder 4"/>
          <p:cNvSpPr>
            <a:spLocks noGrp="1"/>
          </p:cNvSpPr>
          <p:nvPr>
            <p:ph type="pic" sz="quarter" idx="10"/>
          </p:nvPr>
        </p:nvSpPr>
        <p:spPr>
          <a:xfrm>
            <a:off x="1744663" y="1839913"/>
            <a:ext cx="3427412" cy="2462212"/>
          </a:xfrm>
          <a:prstGeom prst="rect">
            <a:avLst/>
          </a:prstGeom>
          <a:solidFill>
            <a:srgbClr val="FFFFFF"/>
          </a:solidFill>
          <a:ln>
            <a:solidFill>
              <a:srgbClr val="000000"/>
            </a:solidFill>
          </a:ln>
        </p:spPr>
        <p:txBody>
          <a:bodyPr vert="horz"/>
          <a:lstStyle/>
          <a:p>
            <a:endParaRPr lang="en-US" dirty="0"/>
          </a:p>
        </p:txBody>
      </p:sp>
      <p:sp>
        <p:nvSpPr>
          <p:cNvPr id="7" name="Picture Placeholder 4"/>
          <p:cNvSpPr>
            <a:spLocks noGrp="1"/>
          </p:cNvSpPr>
          <p:nvPr>
            <p:ph type="pic" sz="quarter" idx="11"/>
          </p:nvPr>
        </p:nvSpPr>
        <p:spPr>
          <a:xfrm>
            <a:off x="5322490" y="1839913"/>
            <a:ext cx="3427412" cy="2462212"/>
          </a:xfrm>
          <a:prstGeom prst="rect">
            <a:avLst/>
          </a:prstGeom>
          <a:solidFill>
            <a:srgbClr val="FFFFFF"/>
          </a:solidFill>
          <a:ln>
            <a:solidFill>
              <a:srgbClr val="000000"/>
            </a:solidFill>
          </a:ln>
        </p:spPr>
        <p:txBody>
          <a:bodyPr vert="horz"/>
          <a:lstStyle/>
          <a:p>
            <a:endParaRPr lang="en-US"/>
          </a:p>
        </p:txBody>
      </p:sp>
      <p:sp>
        <p:nvSpPr>
          <p:cNvPr id="6" name="TextBox 5"/>
          <p:cNvSpPr txBox="1"/>
          <p:nvPr userDrawn="1"/>
        </p:nvSpPr>
        <p:spPr>
          <a:xfrm rot="16200000">
            <a:off x="-2257326" y="3394709"/>
            <a:ext cx="5211097" cy="584776"/>
          </a:xfrm>
          <a:prstGeom prst="rect">
            <a:avLst/>
          </a:prstGeom>
          <a:noFill/>
        </p:spPr>
        <p:txBody>
          <a:bodyPr wrap="square" rtlCol="0">
            <a:spAutoFit/>
          </a:bodyPr>
          <a:lstStyle/>
          <a:p>
            <a:pPr algn="ctr"/>
            <a:r>
              <a:rPr lang="en-US" sz="3200" b="1" dirty="0" smtClean="0">
                <a:solidFill>
                  <a:schemeClr val="bg1">
                    <a:lumMod val="50000"/>
                  </a:schemeClr>
                </a:solidFill>
                <a:latin typeface="Arial"/>
                <a:cs typeface="Arial"/>
              </a:rPr>
              <a:t>POINT OF EMPHASIS</a:t>
            </a:r>
            <a:endParaRPr lang="en-US" sz="3200" b="1" dirty="0">
              <a:solidFill>
                <a:schemeClr val="bg1">
                  <a:lumMod val="50000"/>
                </a:schemeClr>
              </a:solidFill>
              <a:latin typeface="Arial"/>
              <a:cs typeface="Arial"/>
            </a:endParaRPr>
          </a:p>
        </p:txBody>
      </p:sp>
    </p:spTree>
    <p:extLst>
      <p:ext uri="{BB962C8B-B14F-4D97-AF65-F5344CB8AC3E}">
        <p14:creationId xmlns:p14="http://schemas.microsoft.com/office/powerpoint/2010/main" val="33173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7C8C4721-08D6-4C73-9D8C-AA08B128312D}" type="slidenum">
              <a:rPr lang="en-US"/>
              <a:pPr>
                <a:defRPr/>
              </a:pPr>
              <a:t>‹#›</a:t>
            </a:fld>
            <a:r>
              <a:rPr lang="en-US"/>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t>| </a:t>
            </a:r>
            <a:fld id="{57A7D716-C8DD-427A-8A7E-9631394A1657}" type="slidenum">
              <a:rPr lang="en-US"/>
              <a:pPr>
                <a:defRPr/>
              </a:pPr>
              <a:t>‹#›</a:t>
            </a:fld>
            <a:r>
              <a:rPr lang="en-US"/>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39825" y="1431925"/>
            <a:ext cx="3790950"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3175" y="1431925"/>
            <a:ext cx="3792538" cy="5176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432164EF-EC1F-4318-930B-AF27CB2536F1}" type="slidenum">
              <a:rPr lang="en-US"/>
              <a:pPr>
                <a:defRPr/>
              </a:pPr>
              <a:t>‹#›</a:t>
            </a:fld>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r>
              <a:rPr lang="en-US"/>
              <a:t>| </a:t>
            </a:r>
            <a:fld id="{89067D4F-C09C-4982-A688-53EE9A9D8CC6}" type="slidenum">
              <a:rPr lang="en-US"/>
              <a:pPr>
                <a:defRPr/>
              </a:pPr>
              <a:t>‹#›</a:t>
            </a:fld>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r>
              <a:rPr lang="en-US"/>
              <a:t>| </a:t>
            </a:r>
            <a:fld id="{6AE7BB3A-69FE-4EFA-BD1A-5D1950F6E5E3}" type="slidenum">
              <a:rPr lang="en-US"/>
              <a:pPr>
                <a:defRPr/>
              </a:pPr>
              <a:t>‹#›</a:t>
            </a:fld>
            <a:r>
              <a:rPr lang="en-US"/>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r>
              <a:rPr lang="en-US"/>
              <a:t>| </a:t>
            </a:r>
            <a:fld id="{39755347-5390-45BE-9795-3731058C76D7}" type="slidenum">
              <a:rPr lang="en-US"/>
              <a:pPr>
                <a:defRPr/>
              </a:pPr>
              <a:t>‹#›</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93C10356-6225-49D7-B20D-3A2048E694D7}" type="slidenum">
              <a:rPr lang="en-US"/>
              <a:pPr>
                <a:defRPr/>
              </a:pPr>
              <a:t>‹#›</a:t>
            </a:fld>
            <a:r>
              <a:rPr lang="en-US"/>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r>
              <a:rPr lang="en-US"/>
              <a:t>| </a:t>
            </a:r>
            <a:fld id="{DFA66A5A-A0E0-45FF-BB22-8BDD6B76327B}" type="slidenum">
              <a:rPr lang="en-US"/>
              <a:pPr>
                <a:defRPr/>
              </a:pPr>
              <a:t>‹#›</a:t>
            </a:fld>
            <a:r>
              <a:rPr lang="en-US"/>
              <a:t> |</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xml"/><Relationship Id="rId3"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1408113"/>
          </a:xfrm>
          <a:prstGeom prst="rect">
            <a:avLst/>
          </a:prstGeom>
          <a:solidFill>
            <a:srgbClr val="003798"/>
          </a:solidFill>
          <a:ln w="9525">
            <a:noFill/>
            <a:miter lim="800000"/>
            <a:headEnd/>
            <a:tailEnd/>
          </a:ln>
          <a:effectLst/>
        </p:spPr>
        <p:txBody>
          <a:bodyPr wrap="none" anchor="ctr"/>
          <a:lstStyle/>
          <a:p>
            <a:pPr>
              <a:defRPr/>
            </a:pPr>
            <a:endParaRPr lang="en-US"/>
          </a:p>
        </p:txBody>
      </p:sp>
      <p:sp>
        <p:nvSpPr>
          <p:cNvPr id="1027" name="Rectangle 2"/>
          <p:cNvSpPr>
            <a:spLocks noGrp="1" noChangeArrowheads="1"/>
          </p:cNvSpPr>
          <p:nvPr>
            <p:ph type="title"/>
          </p:nvPr>
        </p:nvSpPr>
        <p:spPr bwMode="auto">
          <a:xfrm>
            <a:off x="236538" y="169863"/>
            <a:ext cx="8639175" cy="1247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1139825" y="1431925"/>
            <a:ext cx="7735888" cy="5176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sldNum" sz="quarter" idx="4"/>
          </p:nvPr>
        </p:nvSpPr>
        <p:spPr bwMode="auto">
          <a:xfrm>
            <a:off x="222250" y="6423025"/>
            <a:ext cx="736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3798"/>
                </a:solidFill>
              </a:defRPr>
            </a:lvl1pPr>
          </a:lstStyle>
          <a:p>
            <a:pPr>
              <a:defRPr/>
            </a:pPr>
            <a:r>
              <a:rPr lang="en-US"/>
              <a:t>| </a:t>
            </a:r>
            <a:fld id="{780A6FB1-4E94-4793-9D83-3D49EF2CD0C6}" type="slidenum">
              <a:rPr lang="en-US"/>
              <a:pPr>
                <a:defRPr/>
              </a:pPr>
              <a:t>‹#›</a:t>
            </a:fld>
            <a:r>
              <a:rPr lang="en-US"/>
              <a:t> |</a:t>
            </a:r>
          </a:p>
        </p:txBody>
      </p:sp>
      <p:pic>
        <p:nvPicPr>
          <p:cNvPr id="1030" name="Picture 10" descr="NFHS-Small-Logo-color-Trans"/>
          <p:cNvPicPr>
            <a:picLocks noChangeAspect="1" noChangeArrowheads="1"/>
          </p:cNvPicPr>
          <p:nvPr/>
        </p:nvPicPr>
        <p:blipFill>
          <a:blip r:embed="rId15" cstate="print"/>
          <a:srcRect/>
          <a:stretch>
            <a:fillRect/>
          </a:stretch>
        </p:blipFill>
        <p:spPr bwMode="auto">
          <a:xfrm>
            <a:off x="298450" y="5499100"/>
            <a:ext cx="576263"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6" r:id="rId12"/>
    <p:sldLayoutId id="2147483697" r:id="rId13"/>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lack" pitchFamily="34" charset="0"/>
        </a:defRPr>
      </a:lvl2pPr>
      <a:lvl3pPr algn="ctr" rtl="0" eaLnBrk="0" fontAlgn="base" hangingPunct="0">
        <a:spcBef>
          <a:spcPct val="0"/>
        </a:spcBef>
        <a:spcAft>
          <a:spcPct val="0"/>
        </a:spcAft>
        <a:defRPr sz="3600">
          <a:solidFill>
            <a:schemeClr val="bg1"/>
          </a:solidFill>
          <a:latin typeface="Arial Black" pitchFamily="34" charset="0"/>
        </a:defRPr>
      </a:lvl3pPr>
      <a:lvl4pPr algn="ctr" rtl="0" eaLnBrk="0" fontAlgn="base" hangingPunct="0">
        <a:spcBef>
          <a:spcPct val="0"/>
        </a:spcBef>
        <a:spcAft>
          <a:spcPct val="0"/>
        </a:spcAft>
        <a:defRPr sz="3600">
          <a:solidFill>
            <a:schemeClr val="bg1"/>
          </a:solidFill>
          <a:latin typeface="Arial Black" pitchFamily="34" charset="0"/>
        </a:defRPr>
      </a:lvl4pPr>
      <a:lvl5pPr algn="ctr" rtl="0" eaLnBrk="0" fontAlgn="base" hangingPunct="0">
        <a:spcBef>
          <a:spcPct val="0"/>
        </a:spcBef>
        <a:spcAft>
          <a:spcPct val="0"/>
        </a:spcAft>
        <a:defRPr sz="3600">
          <a:solidFill>
            <a:schemeClr val="bg1"/>
          </a:solidFill>
          <a:latin typeface="Arial Black" pitchFamily="34" charset="0"/>
        </a:defRPr>
      </a:lvl5pPr>
      <a:lvl6pPr marL="457200" algn="ctr" rtl="0" fontAlgn="base">
        <a:spcBef>
          <a:spcPct val="0"/>
        </a:spcBef>
        <a:spcAft>
          <a:spcPct val="0"/>
        </a:spcAft>
        <a:defRPr sz="3600">
          <a:solidFill>
            <a:schemeClr val="bg1"/>
          </a:solidFill>
          <a:latin typeface="Arial Black" pitchFamily="34" charset="0"/>
        </a:defRPr>
      </a:lvl6pPr>
      <a:lvl7pPr marL="914400" algn="ctr" rtl="0" fontAlgn="base">
        <a:spcBef>
          <a:spcPct val="0"/>
        </a:spcBef>
        <a:spcAft>
          <a:spcPct val="0"/>
        </a:spcAft>
        <a:defRPr sz="3600">
          <a:solidFill>
            <a:schemeClr val="bg1"/>
          </a:solidFill>
          <a:latin typeface="Arial Black" pitchFamily="34" charset="0"/>
        </a:defRPr>
      </a:lvl7pPr>
      <a:lvl8pPr marL="1371600" algn="ctr" rtl="0" fontAlgn="base">
        <a:spcBef>
          <a:spcPct val="0"/>
        </a:spcBef>
        <a:spcAft>
          <a:spcPct val="0"/>
        </a:spcAft>
        <a:defRPr sz="3600">
          <a:solidFill>
            <a:schemeClr val="bg1"/>
          </a:solidFill>
          <a:latin typeface="Arial Black" pitchFamily="34" charset="0"/>
        </a:defRPr>
      </a:lvl8pPr>
      <a:lvl9pPr marL="1828800" algn="ctr" rtl="0" fontAlgn="base">
        <a:spcBef>
          <a:spcPct val="0"/>
        </a:spcBef>
        <a:spcAft>
          <a:spcPct val="0"/>
        </a:spcAft>
        <a:defRPr sz="3600">
          <a:solidFill>
            <a:schemeClr val="bg1"/>
          </a:solidFill>
          <a:latin typeface="Arial Black" pitchFamily="34" charset="0"/>
        </a:defRPr>
      </a:lvl9pPr>
    </p:titleStyle>
    <p:bodyStyle>
      <a:lvl1pPr marL="284163" indent="-284163" algn="l" rtl="0" eaLnBrk="0" fontAlgn="base" hangingPunct="0">
        <a:spcBef>
          <a:spcPct val="20000"/>
        </a:spcBef>
        <a:spcAft>
          <a:spcPct val="0"/>
        </a:spcAft>
        <a:buClr>
          <a:srgbClr val="003798"/>
        </a:buClr>
        <a:buFont typeface="Wingdings" pitchFamily="2" charset="2"/>
        <a:buChar char="§"/>
        <a:defRPr sz="2800">
          <a:solidFill>
            <a:schemeClr val="tx1"/>
          </a:solidFill>
          <a:latin typeface="+mn-lt"/>
          <a:ea typeface="+mn-ea"/>
          <a:cs typeface="+mn-cs"/>
        </a:defRPr>
      </a:lvl1pPr>
      <a:lvl2pPr marL="685800" indent="-228600" algn="l" rtl="0" eaLnBrk="0" fontAlgn="base" hangingPunct="0">
        <a:spcBef>
          <a:spcPct val="20000"/>
        </a:spcBef>
        <a:spcAft>
          <a:spcPct val="0"/>
        </a:spcAft>
        <a:buClr>
          <a:srgbClr val="D21034"/>
        </a:buClr>
        <a:buChar char="•"/>
        <a:defRPr sz="2600">
          <a:solidFill>
            <a:schemeClr val="tx1"/>
          </a:solidFill>
          <a:latin typeface="+mn-lt"/>
        </a:defRPr>
      </a:lvl2pPr>
      <a:lvl3pPr marL="1143000" indent="-228600" algn="l" rtl="0" eaLnBrk="0" fontAlgn="base" hangingPunct="0">
        <a:spcBef>
          <a:spcPct val="20000"/>
        </a:spcBef>
        <a:spcAft>
          <a:spcPct val="0"/>
        </a:spcAft>
        <a:buClr>
          <a:srgbClr val="FFCE00"/>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7.emf"/><Relationship Id="rId6" Type="http://schemas.openxmlformats.org/officeDocument/2006/relationships/oleObject" Target="../embeddings/oleObject2.bin"/><Relationship Id="rId7" Type="http://schemas.openxmlformats.org/officeDocument/2006/relationships/image" Target="../media/image8.png"/><Relationship Id="rId8" Type="http://schemas.openxmlformats.org/officeDocument/2006/relationships/oleObject" Target="../embeddings/oleObject3.bin"/><Relationship Id="rId9"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smi.org/" TargetMode="External"/><Relationship Id="rId4" Type="http://schemas.openxmlformats.org/officeDocument/2006/relationships/hyperlink" Target="http://www.asmi.org/research.php?page=research&amp;section=positionStatement"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p:txBody>
          <a:bodyPr/>
          <a:lstStyle/>
          <a:p>
            <a:r>
              <a:rPr lang="en-US" dirty="0" smtClean="0"/>
              <a:t>Pitcher’s Arm Care Suggestions</a:t>
            </a:r>
          </a:p>
        </p:txBody>
      </p:sp>
      <p:sp>
        <p:nvSpPr>
          <p:cNvPr id="13315" name="Subtitle 4"/>
          <p:cNvSpPr>
            <a:spLocks noGrp="1"/>
          </p:cNvSpPr>
          <p:nvPr>
            <p:ph type="subTitle" idx="1"/>
          </p:nvPr>
        </p:nvSpPr>
        <p:spPr/>
        <p:txBody>
          <a:bodyPr/>
          <a:lstStyle/>
          <a:p>
            <a:endParaRPr lang="en-US" dirty="0" smtClean="0"/>
          </a:p>
        </p:txBody>
      </p:sp>
      <p:pic>
        <p:nvPicPr>
          <p:cNvPr id="5" name="Picture 2" descr="C:\Users\ehopk.NFNT1\AppData\Local\Microsoft\Windows\Temporary Internet Files\Content.Outlook\M0WJPJ5U\AAvsPV51411086 (2).jpg"/>
          <p:cNvPicPr>
            <a:picLocks noChangeAspect="1" noChangeArrowheads="1"/>
          </p:cNvPicPr>
          <p:nvPr/>
        </p:nvPicPr>
        <p:blipFill>
          <a:blip r:embed="rId3" cstate="print"/>
          <a:srcRect/>
          <a:stretch>
            <a:fillRect/>
          </a:stretch>
        </p:blipFill>
        <p:spPr bwMode="auto">
          <a:xfrm>
            <a:off x="614185" y="3630980"/>
            <a:ext cx="2016126" cy="303458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Care Suggestions</a:t>
            </a:r>
            <a:br>
              <a:rPr lang="en-US" dirty="0" smtClean="0"/>
            </a:br>
            <a:r>
              <a:rPr lang="en-US" dirty="0" smtClean="0"/>
              <a:t>Corrective Actions</a:t>
            </a:r>
            <a:endParaRPr lang="en-US" dirty="0"/>
          </a:p>
        </p:txBody>
      </p:sp>
      <p:sp>
        <p:nvSpPr>
          <p:cNvPr id="3" name="Content Placeholder 2"/>
          <p:cNvSpPr>
            <a:spLocks noGrp="1"/>
          </p:cNvSpPr>
          <p:nvPr>
            <p:ph idx="1"/>
          </p:nvPr>
        </p:nvSpPr>
        <p:spPr/>
        <p:txBody>
          <a:bodyPr/>
          <a:lstStyle/>
          <a:p>
            <a:r>
              <a:rPr lang="en-US" dirty="0" smtClean="0"/>
              <a:t>No overhead throwing of any kind for at least 2-3 months per year (4 months preferable). </a:t>
            </a:r>
          </a:p>
          <a:p>
            <a:r>
              <a:rPr lang="en-US" dirty="0" smtClean="0"/>
              <a:t>No competitive baseball pitching for at least 4 months per year.</a:t>
            </a:r>
          </a:p>
          <a:p>
            <a:r>
              <a:rPr lang="en-US" dirty="0" smtClean="0"/>
              <a:t>Do not pitch more than 100 innings in games in any calendar year.</a:t>
            </a:r>
          </a:p>
          <a:p>
            <a:r>
              <a:rPr lang="en-US" dirty="0" smtClean="0"/>
              <a:t>Avoid pitching on multiple teams with overlapping seasons.</a:t>
            </a:r>
          </a:p>
          <a:p>
            <a:r>
              <a:rPr lang="en-US" dirty="0" smtClean="0"/>
              <a:t>A pitcher should not also be team’s catcher due to overuse concerns.</a:t>
            </a:r>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Care Suggestions</a:t>
            </a:r>
            <a:br>
              <a:rPr lang="en-US" dirty="0" smtClean="0"/>
            </a:br>
            <a:r>
              <a:rPr lang="en-US" dirty="0" smtClean="0"/>
              <a:t>PDF References</a:t>
            </a:r>
            <a:endParaRPr lang="en-US" dirty="0"/>
          </a:p>
        </p:txBody>
      </p:sp>
      <p:sp>
        <p:nvSpPr>
          <p:cNvPr id="3" name="Content Placeholder 2"/>
          <p:cNvSpPr>
            <a:spLocks noGrp="1"/>
          </p:cNvSpPr>
          <p:nvPr>
            <p:ph idx="1"/>
          </p:nvPr>
        </p:nvSpPr>
        <p:spPr/>
        <p:txBody>
          <a:bodyPr/>
          <a:lstStyle/>
          <a:p>
            <a:pPr>
              <a:buNone/>
            </a:pPr>
            <a:endParaRPr lang="en-US" dirty="0"/>
          </a:p>
        </p:txBody>
      </p:sp>
      <p:graphicFrame>
        <p:nvGraphicFramePr>
          <p:cNvPr id="1026" name="Object 2"/>
          <p:cNvGraphicFramePr>
            <a:graphicFrameLocks noChangeAspect="1"/>
          </p:cNvGraphicFramePr>
          <p:nvPr/>
        </p:nvGraphicFramePr>
        <p:xfrm>
          <a:off x="1241893" y="1845234"/>
          <a:ext cx="2415708" cy="3232731"/>
        </p:xfrm>
        <a:graphic>
          <a:graphicData uri="http://schemas.openxmlformats.org/presentationml/2006/ole">
            <mc:AlternateContent xmlns:mc="http://schemas.openxmlformats.org/markup-compatibility/2006">
              <mc:Choice xmlns:v="urn:schemas-microsoft-com:vml" Requires="v">
                <p:oleObj spid="_x0000_s1030" name="Acrobat Document" r:id="rId4" imgW="5572096" imgH="7457959" progId="AcroExch.Document.11">
                  <p:embed/>
                </p:oleObj>
              </mc:Choice>
              <mc:Fallback>
                <p:oleObj name="Acrobat Document" r:id="rId4" imgW="5572096" imgH="7457959" progId="AcroExch.Document.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893" y="1845234"/>
                        <a:ext cx="2415708" cy="323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6384033" y="1683871"/>
          <a:ext cx="2359170" cy="3157070"/>
        </p:xfrm>
        <a:graphic>
          <a:graphicData uri="http://schemas.openxmlformats.org/presentationml/2006/ole">
            <mc:AlternateContent xmlns:mc="http://schemas.openxmlformats.org/markup-compatibility/2006">
              <mc:Choice xmlns:v="urn:schemas-microsoft-com:vml" Requires="v">
                <p:oleObj spid="_x0000_s1031" name="Acrobat Document" r:id="rId6" imgW="5571429" imgH="7457143" progId="AcroExch.Document.11">
                  <p:embed/>
                </p:oleObj>
              </mc:Choice>
              <mc:Fallback>
                <p:oleObj name="Acrobat Document" r:id="rId6" imgW="5571429" imgH="7457143" progId="AcroExch.Document.11">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033" y="1683871"/>
                        <a:ext cx="2359170" cy="315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3831064" y="1963269"/>
          <a:ext cx="2217375" cy="2967319"/>
        </p:xfrm>
        <a:graphic>
          <a:graphicData uri="http://schemas.openxmlformats.org/presentationml/2006/ole">
            <mc:AlternateContent xmlns:mc="http://schemas.openxmlformats.org/markup-compatibility/2006">
              <mc:Choice xmlns:v="urn:schemas-microsoft-com:vml" Requires="v">
                <p:oleObj spid="_x0000_s1032" name="Acrobat Document" r:id="rId8" imgW="5571429" imgH="7457143" progId="AcroExch.Document.11">
                  <p:embed/>
                </p:oleObj>
              </mc:Choice>
              <mc:Fallback>
                <p:oleObj name="Acrobat Document" r:id="rId8" imgW="5571429" imgH="7457143" progId="AcroExch.Document.11">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1064" y="1963269"/>
                        <a:ext cx="2217375" cy="296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Care Suggestions</a:t>
            </a:r>
            <a:br>
              <a:rPr lang="en-US" dirty="0" smtClean="0"/>
            </a:br>
            <a:r>
              <a:rPr lang="en-US" dirty="0" smtClean="0"/>
              <a:t>References</a:t>
            </a:r>
            <a:endParaRPr lang="en-US" dirty="0"/>
          </a:p>
        </p:txBody>
      </p:sp>
      <p:sp>
        <p:nvSpPr>
          <p:cNvPr id="3" name="Content Placeholder 2"/>
          <p:cNvSpPr>
            <a:spLocks noGrp="1"/>
          </p:cNvSpPr>
          <p:nvPr>
            <p:ph idx="1"/>
          </p:nvPr>
        </p:nvSpPr>
        <p:spPr/>
        <p:txBody>
          <a:bodyPr/>
          <a:lstStyle/>
          <a:p>
            <a:r>
              <a:rPr lang="en-US" dirty="0" smtClean="0"/>
              <a:t>The references for these suggestions are from: </a:t>
            </a:r>
          </a:p>
          <a:p>
            <a:r>
              <a:rPr lang="en-US" dirty="0" smtClean="0"/>
              <a:t>Andrews Sports Medicine &amp; </a:t>
            </a:r>
            <a:r>
              <a:rPr lang="en-US" dirty="0" err="1" smtClean="0"/>
              <a:t>Orthopaedic</a:t>
            </a:r>
            <a:r>
              <a:rPr lang="en-US" dirty="0" smtClean="0"/>
              <a:t> Center – www.andrewscenters.com</a:t>
            </a:r>
          </a:p>
          <a:p>
            <a:r>
              <a:rPr lang="en-US" dirty="0" smtClean="0"/>
              <a:t>Paul </a:t>
            </a:r>
            <a:r>
              <a:rPr lang="en-US" dirty="0" err="1" smtClean="0"/>
              <a:t>Niggebrugge</a:t>
            </a:r>
            <a:r>
              <a:rPr lang="en-US" dirty="0" smtClean="0"/>
              <a:t> – </a:t>
            </a:r>
            <a:r>
              <a:rPr lang="en-US" dirty="0" err="1" smtClean="0"/>
              <a:t>www.Be</a:t>
            </a:r>
            <a:r>
              <a:rPr lang="en-US" dirty="0" smtClean="0"/>
              <a:t> Your Best Academy.com</a:t>
            </a:r>
          </a:p>
          <a:p>
            <a:r>
              <a:rPr lang="en-US" dirty="0" smtClean="0"/>
              <a:t>American Sports Medicine Institute – </a:t>
            </a:r>
            <a:r>
              <a:rPr lang="en-US" dirty="0" smtClean="0">
                <a:hlinkClick r:id="rId3"/>
              </a:rPr>
              <a:t>www.asmi.org</a:t>
            </a:r>
            <a:endParaRPr lang="en-US" dirty="0" smtClean="0"/>
          </a:p>
          <a:p>
            <a:pPr lvl="1"/>
            <a:r>
              <a:rPr lang="en-US" dirty="0" smtClean="0"/>
              <a:t>(</a:t>
            </a:r>
            <a:r>
              <a:rPr lang="en-US" dirty="0" smtClean="0">
                <a:hlinkClick r:id="rId4"/>
              </a:rPr>
              <a:t>http://www.asmi.org/research.php?page=research&amp;section=positionStatement</a:t>
            </a:r>
            <a:r>
              <a:rPr lang="en-US" dirty="0" smtClean="0"/>
              <a:t>)</a:t>
            </a:r>
          </a:p>
          <a:p>
            <a:pPr>
              <a:buNone/>
            </a:pP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Arm Care</a:t>
            </a:r>
            <a:endParaRPr lang="en-US" dirty="0"/>
          </a:p>
        </p:txBody>
      </p:sp>
      <p:sp>
        <p:nvSpPr>
          <p:cNvPr id="3" name="Subtitle 2"/>
          <p:cNvSpPr>
            <a:spLocks noGrp="1"/>
          </p:cNvSpPr>
          <p:nvPr>
            <p:ph type="subTitle" idx="1"/>
          </p:nvPr>
        </p:nvSpPr>
        <p:spPr>
          <a:xfrm>
            <a:off x="1745250" y="5207000"/>
            <a:ext cx="6988430" cy="959320"/>
          </a:xfrm>
        </p:spPr>
        <p:txBody>
          <a:bodyPr/>
          <a:lstStyle/>
          <a:p>
            <a:r>
              <a:rPr lang="en-US" dirty="0" smtClean="0"/>
              <a:t>Coaches have an obligation to take care of their pitchers. Arm injuries continue to rise and proper care must be taken. No single win is worth unnecessary risk or injury to a player.</a:t>
            </a:r>
            <a:endParaRPr lang="en-US" dirty="0"/>
          </a:p>
        </p:txBody>
      </p:sp>
      <p:pic>
        <p:nvPicPr>
          <p:cNvPr id="6" name="Picture Placeholder 5"/>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515776" y="901700"/>
            <a:ext cx="5078824" cy="4063999"/>
          </a:xfrm>
        </p:spPr>
      </p:pic>
      <p:grpSp>
        <p:nvGrpSpPr>
          <p:cNvPr id="4" name="Group 4"/>
          <p:cNvGrpSpPr/>
          <p:nvPr/>
        </p:nvGrpSpPr>
        <p:grpSpPr>
          <a:xfrm>
            <a:off x="2452276" y="878313"/>
            <a:ext cx="527289" cy="184666"/>
            <a:chOff x="1770650" y="2259198"/>
            <a:chExt cx="527289" cy="184666"/>
          </a:xfrm>
        </p:grpSpPr>
        <p:sp>
          <p:nvSpPr>
            <p:cNvPr id="7" name="Rectangle 6"/>
            <p:cNvSpPr/>
            <p:nvPr/>
          </p:nvSpPr>
          <p:spPr>
            <a:xfrm>
              <a:off x="1826889" y="2282439"/>
              <a:ext cx="342180" cy="13894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770650" y="2259198"/>
              <a:ext cx="527289" cy="184666"/>
            </a:xfrm>
            <a:prstGeom prst="rect">
              <a:avLst/>
            </a:prstGeom>
            <a:noFill/>
            <a:ln>
              <a:noFill/>
            </a:ln>
          </p:spPr>
          <p:txBody>
            <a:bodyPr wrap="square" rtlCol="0">
              <a:spAutoFit/>
            </a:bodyPr>
            <a:lstStyle/>
            <a:p>
              <a:r>
                <a:rPr lang="en-US" sz="600" dirty="0" smtClean="0">
                  <a:solidFill>
                    <a:srgbClr val="FFFFFF"/>
                  </a:solidFill>
                  <a:latin typeface="Arial"/>
                  <a:cs typeface="Arial"/>
                </a:rPr>
                <a:t>PlayPic</a:t>
              </a:r>
              <a:r>
                <a:rPr lang="en-US" sz="600" baseline="30000" dirty="0" smtClean="0">
                  <a:solidFill>
                    <a:srgbClr val="FFFFFF"/>
                  </a:solidFill>
                  <a:latin typeface="Arial"/>
                  <a:cs typeface="Arial"/>
                </a:rPr>
                <a:t>®</a:t>
              </a:r>
              <a:r>
                <a:rPr lang="en-US" sz="600" dirty="0" smtClean="0">
                  <a:solidFill>
                    <a:srgbClr val="FFFFFF"/>
                  </a:solidFill>
                  <a:latin typeface="Arial"/>
                  <a:cs typeface="Arial"/>
                </a:rPr>
                <a:t> </a:t>
              </a:r>
              <a:endParaRPr lang="en-US" sz="600" dirty="0">
                <a:solidFill>
                  <a:srgbClr val="FFFFFF"/>
                </a:solidFill>
                <a:latin typeface="Arial"/>
                <a:cs typeface="Arial"/>
              </a:endParaRPr>
            </a:p>
          </p:txBody>
        </p:sp>
      </p:grpSp>
    </p:spTree>
    <p:extLst>
      <p:ext uri="{BB962C8B-B14F-4D97-AF65-F5344CB8AC3E}">
        <p14:creationId xmlns:p14="http://schemas.microsoft.com/office/powerpoint/2010/main" val="150619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Arm Care</a:t>
            </a:r>
            <a:endParaRPr lang="en-US" dirty="0"/>
          </a:p>
        </p:txBody>
      </p:sp>
      <p:sp>
        <p:nvSpPr>
          <p:cNvPr id="3" name="Subtitle 2"/>
          <p:cNvSpPr>
            <a:spLocks noGrp="1"/>
          </p:cNvSpPr>
          <p:nvPr>
            <p:ph type="subTitle" idx="1"/>
          </p:nvPr>
        </p:nvSpPr>
        <p:spPr>
          <a:xfrm>
            <a:off x="1745250" y="5181600"/>
            <a:ext cx="6988430" cy="984720"/>
          </a:xfrm>
        </p:spPr>
        <p:txBody>
          <a:bodyPr/>
          <a:lstStyle/>
          <a:p>
            <a:r>
              <a:rPr lang="en-US" dirty="0" smtClean="0"/>
              <a:t>When a pitcher indicates he is injured, the coach should remove him from the game immediately. His replacement gets as many throws as reasonable to warm up.</a:t>
            </a:r>
            <a:endParaRPr lang="en-US" dirty="0"/>
          </a:p>
        </p:txBody>
      </p:sp>
      <p:pic>
        <p:nvPicPr>
          <p:cNvPr id="6" name="Picture Placeholder 5"/>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3459163" y="850900"/>
            <a:ext cx="3427412" cy="4127499"/>
          </a:xfrm>
        </p:spPr>
      </p:pic>
      <p:grpSp>
        <p:nvGrpSpPr>
          <p:cNvPr id="4" name="Group 4"/>
          <p:cNvGrpSpPr/>
          <p:nvPr/>
        </p:nvGrpSpPr>
        <p:grpSpPr>
          <a:xfrm>
            <a:off x="3404631" y="825500"/>
            <a:ext cx="527289" cy="184666"/>
            <a:chOff x="1770650" y="2259198"/>
            <a:chExt cx="527289" cy="184666"/>
          </a:xfrm>
        </p:grpSpPr>
        <p:sp>
          <p:nvSpPr>
            <p:cNvPr id="7" name="Rectangle 6"/>
            <p:cNvSpPr/>
            <p:nvPr/>
          </p:nvSpPr>
          <p:spPr>
            <a:xfrm>
              <a:off x="1826889" y="2282439"/>
              <a:ext cx="342180" cy="13894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770650" y="2259198"/>
              <a:ext cx="527289" cy="184666"/>
            </a:xfrm>
            <a:prstGeom prst="rect">
              <a:avLst/>
            </a:prstGeom>
            <a:noFill/>
            <a:ln>
              <a:noFill/>
            </a:ln>
          </p:spPr>
          <p:txBody>
            <a:bodyPr wrap="square" rtlCol="0">
              <a:spAutoFit/>
            </a:bodyPr>
            <a:lstStyle/>
            <a:p>
              <a:r>
                <a:rPr lang="en-US" sz="600" dirty="0" smtClean="0">
                  <a:solidFill>
                    <a:srgbClr val="FFFFFF"/>
                  </a:solidFill>
                  <a:latin typeface="Arial"/>
                  <a:cs typeface="Arial"/>
                </a:rPr>
                <a:t>PlayPic</a:t>
              </a:r>
              <a:r>
                <a:rPr lang="en-US" sz="600" baseline="30000" dirty="0" smtClean="0">
                  <a:solidFill>
                    <a:srgbClr val="FFFFFF"/>
                  </a:solidFill>
                  <a:latin typeface="Arial"/>
                  <a:cs typeface="Arial"/>
                </a:rPr>
                <a:t>®</a:t>
              </a:r>
              <a:r>
                <a:rPr lang="en-US" sz="600" dirty="0" smtClean="0">
                  <a:solidFill>
                    <a:srgbClr val="FFFFFF"/>
                  </a:solidFill>
                  <a:latin typeface="Arial"/>
                  <a:cs typeface="Arial"/>
                </a:rPr>
                <a:t> </a:t>
              </a:r>
              <a:endParaRPr lang="en-US" sz="600" dirty="0">
                <a:solidFill>
                  <a:srgbClr val="FFFFFF"/>
                </a:solidFill>
                <a:latin typeface="Arial"/>
                <a:cs typeface="Arial"/>
              </a:endParaRPr>
            </a:p>
          </p:txBody>
        </p:sp>
      </p:grpSp>
    </p:spTree>
    <p:extLst>
      <p:ext uri="{BB962C8B-B14F-4D97-AF65-F5344CB8AC3E}">
        <p14:creationId xmlns:p14="http://schemas.microsoft.com/office/powerpoint/2010/main" val="238602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Arm Care</a:t>
            </a:r>
            <a:endParaRPr lang="en-US" dirty="0"/>
          </a:p>
        </p:txBody>
      </p:sp>
      <p:sp>
        <p:nvSpPr>
          <p:cNvPr id="3" name="Subtitle 2"/>
          <p:cNvSpPr>
            <a:spLocks noGrp="1"/>
          </p:cNvSpPr>
          <p:nvPr>
            <p:ph type="subTitle" idx="1"/>
          </p:nvPr>
        </p:nvSpPr>
        <p:spPr>
          <a:xfrm>
            <a:off x="1745250" y="5257800"/>
            <a:ext cx="6988430" cy="908520"/>
          </a:xfrm>
        </p:spPr>
        <p:txBody>
          <a:bodyPr/>
          <a:lstStyle/>
          <a:p>
            <a:r>
              <a:rPr lang="en-US" dirty="0" smtClean="0"/>
              <a:t>Taking care of a pitcher’s arm following a game is one thing that can be done to help prevent injuries. However, no training or treatment program will prevent all injuries.</a:t>
            </a:r>
            <a:endParaRPr lang="en-US" dirty="0"/>
          </a:p>
        </p:txBody>
      </p:sp>
      <p:pic>
        <p:nvPicPr>
          <p:cNvPr id="6" name="Picture Placeholder 5" descr="BS_NFHS_PPT_PP0043.psd"/>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3098801" y="939800"/>
            <a:ext cx="3886200" cy="4076699"/>
          </a:xfrm>
        </p:spPr>
      </p:pic>
      <p:grpSp>
        <p:nvGrpSpPr>
          <p:cNvPr id="4" name="Group 4"/>
          <p:cNvGrpSpPr/>
          <p:nvPr/>
        </p:nvGrpSpPr>
        <p:grpSpPr>
          <a:xfrm>
            <a:off x="3039549" y="914400"/>
            <a:ext cx="527289" cy="184666"/>
            <a:chOff x="1770650" y="2259198"/>
            <a:chExt cx="527289" cy="184666"/>
          </a:xfrm>
        </p:grpSpPr>
        <p:sp>
          <p:nvSpPr>
            <p:cNvPr id="7" name="Rectangle 6"/>
            <p:cNvSpPr/>
            <p:nvPr/>
          </p:nvSpPr>
          <p:spPr>
            <a:xfrm>
              <a:off x="1826889" y="2282439"/>
              <a:ext cx="342180" cy="13894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770650" y="2259198"/>
              <a:ext cx="527289" cy="184666"/>
            </a:xfrm>
            <a:prstGeom prst="rect">
              <a:avLst/>
            </a:prstGeom>
            <a:noFill/>
            <a:ln>
              <a:noFill/>
            </a:ln>
          </p:spPr>
          <p:txBody>
            <a:bodyPr wrap="square" rtlCol="0">
              <a:spAutoFit/>
            </a:bodyPr>
            <a:lstStyle/>
            <a:p>
              <a:r>
                <a:rPr lang="en-US" sz="600" dirty="0" smtClean="0">
                  <a:solidFill>
                    <a:srgbClr val="FFFFFF"/>
                  </a:solidFill>
                  <a:latin typeface="Arial"/>
                  <a:cs typeface="Arial"/>
                </a:rPr>
                <a:t>PlayPic</a:t>
              </a:r>
              <a:r>
                <a:rPr lang="en-US" sz="600" baseline="30000" dirty="0" smtClean="0">
                  <a:solidFill>
                    <a:srgbClr val="FFFFFF"/>
                  </a:solidFill>
                  <a:latin typeface="Arial"/>
                  <a:cs typeface="Arial"/>
                </a:rPr>
                <a:t>®</a:t>
              </a:r>
              <a:r>
                <a:rPr lang="en-US" sz="600" dirty="0" smtClean="0">
                  <a:solidFill>
                    <a:srgbClr val="FFFFFF"/>
                  </a:solidFill>
                  <a:latin typeface="Arial"/>
                  <a:cs typeface="Arial"/>
                </a:rPr>
                <a:t> </a:t>
              </a:r>
              <a:endParaRPr lang="en-US" sz="600" dirty="0">
                <a:solidFill>
                  <a:srgbClr val="FFFFFF"/>
                </a:solidFill>
                <a:latin typeface="Arial"/>
                <a:cs typeface="Arial"/>
              </a:endParaRPr>
            </a:p>
          </p:txBody>
        </p:sp>
      </p:grpSp>
    </p:spTree>
    <p:extLst>
      <p:ext uri="{BB962C8B-B14F-4D97-AF65-F5344CB8AC3E}">
        <p14:creationId xmlns:p14="http://schemas.microsoft.com/office/powerpoint/2010/main" val="382667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Arm Care Suggestions</a:t>
            </a:r>
          </a:p>
        </p:txBody>
      </p:sp>
      <p:sp>
        <p:nvSpPr>
          <p:cNvPr id="15363" name="Content Placeholder 2"/>
          <p:cNvSpPr>
            <a:spLocks noGrp="1"/>
          </p:cNvSpPr>
          <p:nvPr>
            <p:ph idx="1"/>
          </p:nvPr>
        </p:nvSpPr>
        <p:spPr/>
        <p:txBody>
          <a:bodyPr/>
          <a:lstStyle/>
          <a:p>
            <a:r>
              <a:rPr lang="en-US" dirty="0" smtClean="0"/>
              <a:t>Arm injuries are on the rise in high school age players.</a:t>
            </a:r>
          </a:p>
          <a:p>
            <a:r>
              <a:rPr lang="en-US" dirty="0" smtClean="0"/>
              <a:t>Most of the arm injuries are at the pitcher position.</a:t>
            </a:r>
          </a:p>
          <a:p>
            <a:r>
              <a:rPr lang="en-US" dirty="0" smtClean="0"/>
              <a:t>45% of pitchers under the age of 12 experience chronic elbow pain.</a:t>
            </a:r>
          </a:p>
          <a:p>
            <a:r>
              <a:rPr lang="en-US" dirty="0" err="1" smtClean="0"/>
              <a:t>Ulnar</a:t>
            </a:r>
            <a:r>
              <a:rPr lang="en-US" dirty="0" smtClean="0"/>
              <a:t> collateral ligament reconstruction (Tommy John) surgeries have increased over 700% in the last decade for adolescent pitchers.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Arm Care Suggestions</a:t>
            </a:r>
            <a:br>
              <a:rPr lang="en-US" dirty="0" smtClean="0"/>
            </a:br>
            <a:r>
              <a:rPr lang="en-US" dirty="0" smtClean="0"/>
              <a:t>4 Main Areas of Concern</a:t>
            </a:r>
          </a:p>
        </p:txBody>
      </p:sp>
      <p:sp>
        <p:nvSpPr>
          <p:cNvPr id="16387" name="Content Placeholder 2"/>
          <p:cNvSpPr>
            <a:spLocks noGrp="1"/>
          </p:cNvSpPr>
          <p:nvPr>
            <p:ph idx="1"/>
          </p:nvPr>
        </p:nvSpPr>
        <p:spPr/>
        <p:txBody>
          <a:bodyPr/>
          <a:lstStyle/>
          <a:p>
            <a:r>
              <a:rPr lang="en-US" dirty="0" smtClean="0"/>
              <a:t>Anterior Shoulder</a:t>
            </a:r>
          </a:p>
          <a:p>
            <a:r>
              <a:rPr lang="en-US" dirty="0" smtClean="0"/>
              <a:t>Posterior Shoulder</a:t>
            </a:r>
          </a:p>
          <a:p>
            <a:r>
              <a:rPr lang="en-US" dirty="0" smtClean="0"/>
              <a:t>Medial Elbow</a:t>
            </a:r>
          </a:p>
          <a:p>
            <a:r>
              <a:rPr lang="en-US" dirty="0" smtClean="0"/>
              <a:t>Lateral Elbow</a:t>
            </a:r>
          </a:p>
          <a:p>
            <a:pPr>
              <a:buNone/>
            </a:pP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Care Suggestions</a:t>
            </a:r>
            <a:br>
              <a:rPr lang="en-US" dirty="0" smtClean="0"/>
            </a:br>
            <a:r>
              <a:rPr lang="en-US" dirty="0" smtClean="0"/>
              <a:t>Reasons</a:t>
            </a:r>
            <a:endParaRPr lang="en-US" dirty="0"/>
          </a:p>
        </p:txBody>
      </p:sp>
      <p:sp>
        <p:nvSpPr>
          <p:cNvPr id="3" name="Content Placeholder 2"/>
          <p:cNvSpPr>
            <a:spLocks noGrp="1"/>
          </p:cNvSpPr>
          <p:nvPr>
            <p:ph idx="1"/>
          </p:nvPr>
        </p:nvSpPr>
        <p:spPr/>
        <p:txBody>
          <a:bodyPr/>
          <a:lstStyle/>
          <a:p>
            <a:r>
              <a:rPr lang="en-US" dirty="0" smtClean="0"/>
              <a:t>Overuse, undertrained, inadequate rest, insufficient recovery and repair time</a:t>
            </a:r>
          </a:p>
          <a:p>
            <a:r>
              <a:rPr lang="en-US" dirty="0" smtClean="0"/>
              <a:t>Poor throwing/pitching delivery</a:t>
            </a:r>
          </a:p>
          <a:p>
            <a:r>
              <a:rPr lang="en-US" dirty="0" smtClean="0"/>
              <a:t>Incomplete warm-up and cool down activity</a:t>
            </a:r>
          </a:p>
          <a:p>
            <a:r>
              <a:rPr lang="en-US" dirty="0" smtClean="0"/>
              <a:t>Anatomical limitations or restrictions</a:t>
            </a:r>
          </a:p>
          <a:p>
            <a:r>
              <a:rPr lang="en-US" dirty="0" smtClean="0"/>
              <a:t>Too many games and not enough practices</a:t>
            </a:r>
          </a:p>
          <a:p>
            <a:r>
              <a:rPr lang="en-US" dirty="0" smtClean="0"/>
              <a:t>Poor physical conditioning</a:t>
            </a:r>
          </a:p>
          <a:p>
            <a:r>
              <a:rPr lang="en-US" dirty="0" smtClean="0"/>
              <a:t>Parental and coaching ignorance or worse… </a:t>
            </a:r>
            <a:r>
              <a:rPr lang="en-US" u="sng" dirty="0" smtClean="0"/>
              <a:t>indifference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Care Suggestions</a:t>
            </a:r>
            <a:br>
              <a:rPr lang="en-US" dirty="0" smtClean="0"/>
            </a:br>
            <a:r>
              <a:rPr lang="en-US" dirty="0" smtClean="0">
                <a:solidFill>
                  <a:srgbClr val="FF0000"/>
                </a:solidFill>
              </a:rPr>
              <a:t>Red Flags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Decrease in velocity</a:t>
            </a:r>
          </a:p>
          <a:p>
            <a:r>
              <a:rPr lang="en-US" dirty="0" smtClean="0"/>
              <a:t>Lack of command, breaking ball loses snap</a:t>
            </a:r>
          </a:p>
          <a:p>
            <a:r>
              <a:rPr lang="en-US" dirty="0" smtClean="0"/>
              <a:t>Reluctant to throw off-speed pitches</a:t>
            </a:r>
          </a:p>
          <a:p>
            <a:r>
              <a:rPr lang="en-US" dirty="0" smtClean="0"/>
              <a:t>Pitching delivery changes</a:t>
            </a:r>
          </a:p>
          <a:p>
            <a:r>
              <a:rPr lang="en-US" dirty="0" smtClean="0"/>
              <a:t>Facial grimaces, frustration, rubbing or shaking arm</a:t>
            </a:r>
          </a:p>
          <a:p>
            <a:r>
              <a:rPr lang="en-US" smtClean="0"/>
              <a:t>Normal routine </a:t>
            </a:r>
            <a:r>
              <a:rPr lang="en-US" dirty="0" smtClean="0"/>
              <a:t>altered, less or more time spent to get ready to pitch</a:t>
            </a:r>
          </a:p>
          <a:p>
            <a:r>
              <a:rPr lang="en-US" dirty="0" smtClean="0"/>
              <a:t>Pain, sensitivity, burning sensation or swelling</a:t>
            </a:r>
          </a:p>
          <a:p>
            <a:r>
              <a:rPr lang="en-US" dirty="0" smtClean="0"/>
              <a:t>Loss of range of motion and/or grip strength</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 Care Suggestions</a:t>
            </a:r>
            <a:br>
              <a:rPr lang="en-US" dirty="0" smtClean="0"/>
            </a:br>
            <a:r>
              <a:rPr lang="en-US" dirty="0" smtClean="0"/>
              <a:t>Corrective Actions</a:t>
            </a:r>
            <a:endParaRPr lang="en-US" dirty="0"/>
          </a:p>
        </p:txBody>
      </p:sp>
      <p:sp>
        <p:nvSpPr>
          <p:cNvPr id="3" name="Content Placeholder 2"/>
          <p:cNvSpPr>
            <a:spLocks noGrp="1"/>
          </p:cNvSpPr>
          <p:nvPr>
            <p:ph idx="1"/>
          </p:nvPr>
        </p:nvSpPr>
        <p:spPr/>
        <p:txBody>
          <a:bodyPr/>
          <a:lstStyle/>
          <a:p>
            <a:r>
              <a:rPr lang="en-US" dirty="0" smtClean="0"/>
              <a:t>Proper technical, mental, nutritional and physical training before, during and after pitching with appropriate rest, recovery and repair time</a:t>
            </a:r>
          </a:p>
          <a:p>
            <a:r>
              <a:rPr lang="en-US" dirty="0" smtClean="0"/>
              <a:t>Proper practices, workload management for pitches, pitchers and entire staff</a:t>
            </a:r>
          </a:p>
          <a:p>
            <a:r>
              <a:rPr lang="en-US" dirty="0" smtClean="0"/>
              <a:t>Develop other pitchers to share the pitching load</a:t>
            </a:r>
          </a:p>
          <a:p>
            <a:r>
              <a:rPr lang="en-US" dirty="0" smtClean="0"/>
              <a:t>Observe and understand pitchers’ tendencies, make pain assessments, review past performances, preparation and routine</a:t>
            </a:r>
            <a:endParaRPr lang="en-US" dirty="0"/>
          </a:p>
        </p:txBody>
      </p:sp>
    </p:spTree>
  </p:cSld>
  <p:clrMapOvr>
    <a:masterClrMapping/>
  </p:clrMapOvr>
</p:sld>
</file>

<file path=ppt/theme/theme1.xml><?xml version="1.0" encoding="utf-8"?>
<a:theme xmlns:a="http://schemas.openxmlformats.org/drawingml/2006/main" name="NFHS Brand Style Presentation">
  <a:themeElements>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FHS Brand Style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FHS Brand Styl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FHS Brand Styl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FHS Brand Styl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FHS Brand Styl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FHS Brand Styl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FHS Brand Styl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FHS Brand Style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FHS Brand Styl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FHS Brand Styl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FHS Brand Styl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FHS Brand Styl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FHS Brand Styl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D551.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TotalTime>
  <Words>629</Words>
  <Application>Microsoft Macintosh PowerPoint</Application>
  <PresentationFormat>On-screen Show (4:3)</PresentationFormat>
  <Paragraphs>60</Paragraphs>
  <Slides>12</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5" baseType="lpstr">
      <vt:lpstr>NFHS Brand Style Presentation</vt:lpstr>
      <vt:lpstr>pptD551.tmp</vt:lpstr>
      <vt:lpstr>Acrobat Document</vt:lpstr>
      <vt:lpstr>Pitcher’s Arm Care Suggestions</vt:lpstr>
      <vt:lpstr>Arm Care</vt:lpstr>
      <vt:lpstr>Arm Care</vt:lpstr>
      <vt:lpstr>Arm Care</vt:lpstr>
      <vt:lpstr>Arm Care Suggestions</vt:lpstr>
      <vt:lpstr>Arm Care Suggestions 4 Main Areas of Concern</vt:lpstr>
      <vt:lpstr>Arm Care Suggestions Reasons</vt:lpstr>
      <vt:lpstr>Arm Care Suggestions Red Flags</vt:lpstr>
      <vt:lpstr>Arm Care Suggestions Corrective Actions</vt:lpstr>
      <vt:lpstr>Arm Care Suggestions Corrective Actions</vt:lpstr>
      <vt:lpstr>Arm Care Suggestions PDF References</vt:lpstr>
      <vt:lpstr>Arm Care Suggestions References</vt:lpstr>
    </vt:vector>
  </TitlesOfParts>
  <Company>NFHS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kvoge</dc:creator>
  <cp:lastModifiedBy>WIAA</cp:lastModifiedBy>
  <cp:revision>147</cp:revision>
  <dcterms:created xsi:type="dcterms:W3CDTF">2006-12-05T15:10:04Z</dcterms:created>
  <dcterms:modified xsi:type="dcterms:W3CDTF">2014-01-23T19:21:52Z</dcterms:modified>
</cp:coreProperties>
</file>