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124" d="100"/>
          <a:sy n="124" d="100"/>
        </p:scale>
        <p:origin x="6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15b9d68919b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4" name="Google Shape;144;g15b9d68919b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15b9d68919b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g15b9d68919b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5b9d68919b_1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g15b9d68919b_1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dk2">
              <a:alpha val="9176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b" anchorCtr="0">
            <a:noAutofit/>
          </a:bodyPr>
          <a:lstStyle>
            <a:lvl1pPr marR="0" lvl="0" algn="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" name="Google Shape;21;p2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2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" name="Google Shape;23;p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24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76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1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1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1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3" name="Google Shape;103;p11"/>
          <p:cNvSpPr txBox="1">
            <a:spLocks noGrp="1"/>
          </p:cNvSpPr>
          <p:nvPr>
            <p:ph type="body" idx="1"/>
          </p:nvPr>
        </p:nvSpPr>
        <p:spPr>
          <a:xfrm rot="5400000">
            <a:off x="4672955" y="152760"/>
            <a:ext cx="3997828" cy="779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146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861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Char char="▪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7179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11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11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6" name="Google Shape;106;p11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76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12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2"/>
          <p:cNvSpPr txBox="1">
            <a:spLocks noGrp="1"/>
          </p:cNvSpPr>
          <p:nvPr>
            <p:ph type="title"/>
          </p:nvPr>
        </p:nvSpPr>
        <p:spPr>
          <a:xfrm rot="5400000">
            <a:off x="7280577" y="2764621"/>
            <a:ext cx="5244126" cy="1326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2" name="Google Shape;112;p12"/>
          <p:cNvSpPr txBox="1">
            <a:spLocks noGrp="1"/>
          </p:cNvSpPr>
          <p:nvPr>
            <p:ph type="body" idx="1"/>
          </p:nvPr>
        </p:nvSpPr>
        <p:spPr>
          <a:xfrm rot="5400000">
            <a:off x="3302435" y="276725"/>
            <a:ext cx="5079534" cy="6466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146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861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Char char="▪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7179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3" name="Google Shape;113;p12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4" name="Google Shape;114;p12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12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76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3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146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861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Char char="▪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7179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p3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" name="Google Shape;32;p3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76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4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4"/>
          <p:cNvSpPr txBox="1"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4"/>
          <p:cNvSpPr txBox="1"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b" anchorCtr="0">
            <a:noAutofit/>
          </a:bodyPr>
          <a:lstStyle>
            <a:lvl1pPr marL="457200" marR="0" lvl="0" indent="-228600" algn="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9" name="Google Shape;39;p4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0" name="Google Shape;40;p4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p4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76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5"/>
          <p:cNvSpPr txBox="1"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6" name="Google Shape;46;p5"/>
          <p:cNvSpPr txBox="1">
            <a:spLocks noGrp="1"/>
          </p:cNvSpPr>
          <p:nvPr>
            <p:ph type="body" idx="1"/>
          </p:nvPr>
        </p:nvSpPr>
        <p:spPr>
          <a:xfrm>
            <a:off x="2605374" y="2052116"/>
            <a:ext cx="3891960" cy="3997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146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861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Char char="▪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7179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5"/>
          <p:cNvSpPr txBox="1">
            <a:spLocks noGrp="1"/>
          </p:cNvSpPr>
          <p:nvPr>
            <p:ph type="body" idx="2"/>
          </p:nvPr>
        </p:nvSpPr>
        <p:spPr>
          <a:xfrm>
            <a:off x="6666636" y="2052114"/>
            <a:ext cx="3894222" cy="39978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146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861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Char char="▪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7179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5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5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5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" name="Google Shape;51;p5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76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6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6"/>
          <p:cNvSpPr txBox="1"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7" name="Google Shape;57;p6"/>
          <p:cNvSpPr txBox="1"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980"/>
              <a:buFont typeface="Noto Sans Symbols"/>
              <a:buNone/>
              <a:defRPr sz="22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6"/>
          <p:cNvSpPr txBox="1">
            <a:spLocks noGrp="1"/>
          </p:cNvSpPr>
          <p:nvPr>
            <p:ph type="body" idx="2"/>
          </p:nvPr>
        </p:nvSpPr>
        <p:spPr>
          <a:xfrm>
            <a:off x="2609285" y="2851331"/>
            <a:ext cx="3893623" cy="3071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146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861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Char char="▪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7179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9" name="Google Shape;59;p6"/>
          <p:cNvSpPr txBox="1">
            <a:spLocks noGrp="1"/>
          </p:cNvSpPr>
          <p:nvPr>
            <p:ph type="body" idx="3"/>
          </p:nvPr>
        </p:nvSpPr>
        <p:spPr>
          <a:xfrm>
            <a:off x="6666634" y="2052115"/>
            <a:ext cx="3899798" cy="7138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980"/>
              <a:buFont typeface="Noto Sans Symbols"/>
              <a:buNone/>
              <a:defRPr sz="2200" b="0" i="0" u="none" strike="noStrike" cap="none">
                <a:solidFill>
                  <a:schemeClr val="accent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None/>
              <a:defRPr sz="2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6"/>
          <p:cNvSpPr txBox="1">
            <a:spLocks noGrp="1"/>
          </p:cNvSpPr>
          <p:nvPr>
            <p:ph type="body" idx="4"/>
          </p:nvPr>
        </p:nvSpPr>
        <p:spPr>
          <a:xfrm>
            <a:off x="6666635" y="2851331"/>
            <a:ext cx="3899798" cy="3071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146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861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Char char="▪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7179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6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6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6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7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76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7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67;p7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7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9" name="Google Shape;69;p7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0" name="Google Shape;70;p7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1" name="Google Shape;71;p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76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8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6" name="Google Shape;76;p8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7" name="Google Shape;77;p8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76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9"/>
          <p:cNvSpPr txBox="1"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3" name="Google Shape;83;p9"/>
          <p:cNvSpPr txBox="1">
            <a:spLocks noGrp="1"/>
          </p:cNvSpPr>
          <p:nvPr>
            <p:ph type="body" idx="1"/>
          </p:nvPr>
        </p:nvSpPr>
        <p:spPr>
          <a:xfrm>
            <a:off x="5120154" y="805818"/>
            <a:ext cx="5446278" cy="5244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146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861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Char char="▪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7179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4" name="Google Shape;84;p9"/>
          <p:cNvSpPr txBox="1">
            <a:spLocks noGrp="1"/>
          </p:cNvSpPr>
          <p:nvPr>
            <p:ph type="body" idx="2"/>
          </p:nvPr>
        </p:nvSpPr>
        <p:spPr>
          <a:xfrm>
            <a:off x="1970322" y="3186154"/>
            <a:ext cx="2664361" cy="23863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5" name="Google Shape;85;p9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9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9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0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dk2">
              <a:alpha val="91764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1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0"/>
          <p:cNvSpPr>
            <a:spLocks noGrp="1"/>
          </p:cNvSpPr>
          <p:nvPr>
            <p:ph type="pic" idx="2"/>
          </p:nvPr>
        </p:nvSpPr>
        <p:spPr>
          <a:xfrm>
            <a:off x="6747062" y="3229"/>
            <a:ext cx="4629734" cy="6858000"/>
          </a:xfrm>
          <a:prstGeom prst="rect">
            <a:avLst/>
          </a:prstGeom>
          <a:solidFill>
            <a:schemeClr val="lt1">
              <a:alpha val="9803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2520"/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520"/>
              <a:buFont typeface="Noto Sans Symbols"/>
              <a:buNone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2160"/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8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2" name="Google Shape;92;p10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chemeClr val="accent6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◤</a:t>
            </a:r>
            <a:endParaRPr sz="1000" b="0" i="0" u="none" strike="noStrike" cap="none">
              <a:solidFill>
                <a:schemeClr val="accent6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0"/>
          <p:cNvSpPr txBox="1"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94" name="Google Shape;94;p10"/>
          <p:cNvSpPr txBox="1">
            <a:spLocks noGrp="1"/>
          </p:cNvSpPr>
          <p:nvPr>
            <p:ph type="body" idx="1"/>
          </p:nvPr>
        </p:nvSpPr>
        <p:spPr>
          <a:xfrm>
            <a:off x="1970322" y="3182928"/>
            <a:ext cx="3971874" cy="2386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None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900"/>
              <a:buFont typeface="Noto Sans Symbols"/>
              <a:buNone/>
              <a:defRPr sz="1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5" name="Google Shape;95;p10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6" name="Google Shape;96;p10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Google Shape;97;p10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1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2831794" y="2105202"/>
            <a:ext cx="9360205" cy="475279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1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0" y="0"/>
            <a:ext cx="12189867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1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42900" algn="l" rtl="0">
              <a:lnSpc>
                <a:spcPct val="120000"/>
              </a:lnSpc>
              <a:spcBef>
                <a:spcPts val="10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146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Char char="▪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440"/>
              <a:buFont typeface="Noto Sans Symbols"/>
              <a:buChar char="▪"/>
              <a:defRPr sz="16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861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260"/>
              <a:buFont typeface="Noto Sans Symbols"/>
              <a:buChar char="▪"/>
              <a:def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7179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7179" algn="l" rtl="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Clr>
                <a:schemeClr val="accent6"/>
              </a:buClr>
              <a:buSzPts val="1080"/>
              <a:buFont typeface="Noto Sans Symbols"/>
              <a:buChar char="▪"/>
              <a:defRPr sz="1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dt" idx="10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18275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18275" anchor="b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sldNum" idx="12"/>
          </p:nvPr>
        </p:nvSpPr>
        <p:spPr>
          <a:xfrm>
            <a:off x="158407" y="164592"/>
            <a:ext cx="636727" cy="3228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45700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aawi.org/Sports/Fall/Girls-Volleyball/Tournament#49391206-seeding-material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aawi.org/Portals/0/PDF/Sports/Volleyball/2022/VOLLEYBALL%20SEEDING%20PROCEDURES.pdf?ver=bDF37fWc-hzVuqkKQvyQZA%3d%3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iaawi.org/Sports/Fall/Girls-Volleyball/Tournament/Volleyball-Seed-Meetin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aawi.org/Portals/0/PDF/Sports/Volleyball/2022/VOLLEYBALL%20SEEDING%20PROCEDURES.pdf?ver=bDF37fWc-hzVuqkKQvyQZA%3d%3d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chools.wiaawi.org/Directory/Schedule/Index?TeamID=50972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aawi.org/Portals/0/PDF/Sports/Volleyball/2022/VOLLEYBALL%20SEEDING%20PROCEDURES.pdf?ver=bDF37fWc-hzVuqkKQvyQZA%3d%3d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aawi.org/Portals/0/PDF/Sports/Volleyball/2022/VOLLEYBALL%20SEEDING%20PROCEDURES.pdf?ver=bDF37fWc-hzVuqkKQvyQZA%3d%3d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aawi.org/Portals/0/PDF/Sports/Volleyball/2022/VOLLEYBALL%20SEEDING%20PROCEDURES.pdf?ver=bDF37fWc-hzVuqkKQvyQZA%3d%3d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3"/>
          <p:cNvSpPr txBox="1"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</a:pPr>
            <a:r>
              <a:rPr lang="en-US" sz="6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Hosting a Seed Meeting</a:t>
            </a:r>
            <a:endParaRPr sz="6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1" name="Google Shape;121;p13"/>
          <p:cNvSpPr txBox="1"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b" anchorCtr="0">
            <a:noAutofit/>
          </a:bodyPr>
          <a:lstStyle/>
          <a:p>
            <a:pPr marL="0" marR="0" lvl="0" indent="0" algn="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None/>
            </a:pPr>
            <a:r>
              <a:rPr lang="en-US"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New AD Zoom Meeting</a:t>
            </a:r>
            <a:endParaRPr/>
          </a:p>
          <a:p>
            <a:pPr marL="0" marR="0" lvl="0" indent="0" algn="r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620"/>
              <a:buFont typeface="Noto Sans Symbols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2"/>
          <p:cNvSpPr txBox="1">
            <a:spLocks noGrp="1"/>
          </p:cNvSpPr>
          <p:nvPr>
            <p:ph type="title"/>
          </p:nvPr>
        </p:nvSpPr>
        <p:spPr>
          <a:xfrm>
            <a:off x="4686292" y="3022625"/>
            <a:ext cx="25263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Questions?</a:t>
            </a:r>
            <a:endParaRPr sz="3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4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How do I get selected to host a seed meeting for a team sport?</a:t>
            </a:r>
            <a:endParaRPr sz="3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p14"/>
          <p:cNvSpPr txBox="1"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344488" marR="0" lvl="0" indent="-344488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The WIAA Staff will send an email at the appropriate time of year to request seed meeting hosts.  This will vary from sport to sport.</a:t>
            </a:r>
            <a:endParaRPr/>
          </a:p>
          <a:p>
            <a:pPr marL="344488" marR="0" lvl="0" indent="-344488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If you are selected, the WIAA staff will notify you.</a:t>
            </a:r>
            <a:endParaRPr/>
          </a:p>
          <a:p>
            <a:pPr marL="344488" marR="0" lvl="0" indent="-344488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800"/>
              <a:buFont typeface="Noto Sans Symbols"/>
              <a:buChar char="▪"/>
            </a:pPr>
            <a:r>
              <a:rPr lang="en-US"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Seed meeting information is posted on the Sport Homepage under Tournament Information.  </a:t>
            </a:r>
            <a:r>
              <a:rPr lang="en-US" sz="2000" b="0" i="0" u="sng" strike="noStrike" cap="non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3"/>
              </a:rPr>
              <a:t>WIAA Girls Volleyball 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5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I was selected to host a meeting, what now?</a:t>
            </a:r>
            <a:endParaRPr sz="3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15"/>
          <p:cNvSpPr txBox="1"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AutoNum type="arabicPeriod"/>
            </a:pPr>
            <a:r>
              <a:rPr lang="en-US"/>
              <a:t>Read the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Seeding Procedure document</a:t>
            </a:r>
            <a:r>
              <a:rPr lang="en-US"/>
              <a:t> on the Sport Tournament Page. </a:t>
            </a:r>
            <a:endParaRPr/>
          </a:p>
          <a:p>
            <a:pPr marL="45720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5560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AutoNum type="arabicPeriod"/>
            </a:pPr>
            <a:r>
              <a:rPr lang="en-US"/>
              <a:t> Determine how the meeting will be facilitated.  (In-person or electronic)</a:t>
            </a:r>
            <a:endParaRPr/>
          </a:p>
          <a:p>
            <a:pPr marL="457200" marR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4290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800"/>
              <a:buAutoNum type="arabicPeriod"/>
            </a:pPr>
            <a:r>
              <a:rPr lang="en-US"/>
              <a:t>Designate a date, time and location (if applicable) for the meeting.  Complete the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Seeding Meeting Host Form</a:t>
            </a:r>
            <a:r>
              <a:rPr lang="en-US"/>
              <a:t>. </a:t>
            </a:r>
            <a:endParaRPr/>
          </a:p>
          <a:p>
            <a:pPr marL="344487" marR="0" lvl="0" indent="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5"/>
          <p:cNvSpPr/>
          <p:nvPr/>
        </p:nvSpPr>
        <p:spPr>
          <a:xfrm>
            <a:off x="5472100" y="2628900"/>
            <a:ext cx="228600" cy="228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6"/>
          <p:cNvSpPr txBox="1">
            <a:spLocks noGrp="1"/>
          </p:cNvSpPr>
          <p:nvPr>
            <p:ph type="title"/>
          </p:nvPr>
        </p:nvSpPr>
        <p:spPr>
          <a:xfrm>
            <a:off x="2697533" y="593756"/>
            <a:ext cx="79584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-US"/>
              <a:t>Preparing for a seed meeting </a:t>
            </a:r>
            <a:endParaRPr sz="3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6"/>
          <p:cNvSpPr txBox="1">
            <a:spLocks noGrp="1"/>
          </p:cNvSpPr>
          <p:nvPr>
            <p:ph type="body" idx="1"/>
          </p:nvPr>
        </p:nvSpPr>
        <p:spPr>
          <a:xfrm>
            <a:off x="1930625" y="1570950"/>
            <a:ext cx="7796400" cy="4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Read the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Seeding Procedure document</a:t>
            </a:r>
            <a:r>
              <a:rPr lang="en-US"/>
              <a:t> on the Sport Tournament Page.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Instruct all coaches on how to obtain Season Summaries.  These can be printed directly from the WIAA ScoreCenter.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rPr lang="en-US"/>
              <a:t>			*All schools need to be sure their schedules/scores are</a:t>
            </a:r>
            <a:endParaRPr/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rPr lang="en-US"/>
              <a:t> updated.</a:t>
            </a:r>
            <a:endParaRPr/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rPr lang="en-US"/>
              <a:t>			*All schools need to know who is in their seeding </a:t>
            </a:r>
            <a:endParaRPr/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rPr lang="en-US"/>
              <a:t>bracket(s) and how to access the </a:t>
            </a:r>
            <a:r>
              <a:rPr lang="en-US" u="sng">
                <a:solidFill>
                  <a:schemeClr val="hlink"/>
                </a:solidFill>
                <a:hlinkClick r:id="rId4"/>
              </a:rPr>
              <a:t>Summary Report</a:t>
            </a:r>
            <a:r>
              <a:rPr lang="en-US"/>
              <a:t> for </a:t>
            </a:r>
            <a:endParaRPr/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r>
              <a:rPr lang="en-US"/>
              <a:t>each school from the WIAA Score Center.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endParaRPr/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Prepare all necessary documents or forms for voting.  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p16"/>
          <p:cNvSpPr/>
          <p:nvPr/>
        </p:nvSpPr>
        <p:spPr>
          <a:xfrm>
            <a:off x="4629150" y="2057400"/>
            <a:ext cx="228600" cy="228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7"/>
          <p:cNvSpPr txBox="1">
            <a:spLocks noGrp="1"/>
          </p:cNvSpPr>
          <p:nvPr>
            <p:ph type="title"/>
          </p:nvPr>
        </p:nvSpPr>
        <p:spPr>
          <a:xfrm>
            <a:off x="2526083" y="236556"/>
            <a:ext cx="79584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-US"/>
              <a:t>What do you need to host a seeding meeting? </a:t>
            </a:r>
            <a:endParaRPr sz="3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7"/>
          <p:cNvSpPr txBox="1">
            <a:spLocks noGrp="1"/>
          </p:cNvSpPr>
          <p:nvPr>
            <p:ph type="body" idx="1"/>
          </p:nvPr>
        </p:nvSpPr>
        <p:spPr>
          <a:xfrm>
            <a:off x="1930625" y="1570950"/>
            <a:ext cx="7796400" cy="4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 Access to the 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Seeding Procedure document</a:t>
            </a:r>
            <a:r>
              <a:rPr lang="en-US"/>
              <a:t> on the Sport Tournament Page.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A way to draw for speaking order (e.g. playing cards, written number cards, online randomization wheel, etc)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A phone or other timing device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A coin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If in-person, extra copies of each schools season summary forms, ranking sheets, brackets, and extra paper for tie-breaking votes, place to display votes, writing utensils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If online, virtual platform (e.g. Zoom or Google Meet) with access for all, online voting form, online tabulation form, online tie-breaking vote option</a:t>
            </a:r>
            <a:endParaRPr/>
          </a:p>
        </p:txBody>
      </p:sp>
      <p:sp>
        <p:nvSpPr>
          <p:cNvPr id="148" name="Google Shape;148;p17"/>
          <p:cNvSpPr/>
          <p:nvPr/>
        </p:nvSpPr>
        <p:spPr>
          <a:xfrm>
            <a:off x="4657725" y="1728800"/>
            <a:ext cx="228600" cy="228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8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4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-US"/>
              <a:t>At the seeding meeting </a:t>
            </a:r>
            <a:endParaRPr sz="3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8"/>
          <p:cNvSpPr txBox="1">
            <a:spLocks noGrp="1"/>
          </p:cNvSpPr>
          <p:nvPr>
            <p:ph type="body" idx="1"/>
          </p:nvPr>
        </p:nvSpPr>
        <p:spPr>
          <a:xfrm>
            <a:off x="1987800" y="1885275"/>
            <a:ext cx="7796400" cy="37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Follow the procedure on the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Seeding Procedure document</a:t>
            </a:r>
            <a:r>
              <a:rPr lang="en-US"/>
              <a:t> on the Sport Tournament Page.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Take attendance by having coaches introduce themselves and update their season summary if a recent contest was played.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Draw for speaking order using a predetermined method.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4572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▪"/>
            </a:pPr>
            <a:r>
              <a:rPr lang="en-US"/>
              <a:t>Allow each coach (one per school) to speak for their 3 minute (or less) time; give them a consistent warning(s) prior to the time running out.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endParaRPr/>
          </a:p>
          <a:p>
            <a:pPr marL="914400" marR="0" lvl="0" indent="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None/>
            </a:pP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8"/>
          <p:cNvSpPr/>
          <p:nvPr/>
        </p:nvSpPr>
        <p:spPr>
          <a:xfrm>
            <a:off x="5771700" y="2128850"/>
            <a:ext cx="228600" cy="228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9"/>
          <p:cNvSpPr txBox="1">
            <a:spLocks noGrp="1"/>
          </p:cNvSpPr>
          <p:nvPr>
            <p:ph type="title"/>
          </p:nvPr>
        </p:nvSpPr>
        <p:spPr>
          <a:xfrm>
            <a:off x="2986097" y="693725"/>
            <a:ext cx="14403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-US" sz="3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Voting </a:t>
            </a:r>
            <a:endParaRPr sz="3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1" name="Google Shape;161;p1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5867671" y="1514463"/>
            <a:ext cx="4979400" cy="3997200"/>
          </a:xfrm>
          <a:prstGeom prst="rect">
            <a:avLst/>
          </a:prstGeom>
          <a:noFill/>
          <a:ln>
            <a:noFill/>
          </a:ln>
        </p:spPr>
      </p:pic>
      <p:sp>
        <p:nvSpPr>
          <p:cNvPr id="162" name="Google Shape;162;p19"/>
          <p:cNvSpPr txBox="1"/>
          <p:nvPr/>
        </p:nvSpPr>
        <p:spPr>
          <a:xfrm>
            <a:off x="2014550" y="1514475"/>
            <a:ext cx="3528900" cy="449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</a:rPr>
              <a:t>Within the guidelines of the Seeding Procedure document, coaches vote, or rank, the schools in their bracket.  (Coaches do not rank their own team).</a:t>
            </a:r>
            <a:endParaRPr sz="20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solidFill>
                <a:schemeClr val="lt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</a:rPr>
              <a:t>Ranking sheets can be created in Google Forms or Docs, sent via email, etc.  When in-person they should  be completed on the WIAA provided hard copy document.</a:t>
            </a:r>
            <a:endParaRPr sz="2000">
              <a:solidFill>
                <a:schemeClr val="lt1"/>
              </a:solidFill>
            </a:endParaRPr>
          </a:p>
        </p:txBody>
      </p:sp>
      <p:sp>
        <p:nvSpPr>
          <p:cNvPr id="163" name="Google Shape;163;p19"/>
          <p:cNvSpPr/>
          <p:nvPr/>
        </p:nvSpPr>
        <p:spPr>
          <a:xfrm>
            <a:off x="4343400" y="1928800"/>
            <a:ext cx="228600" cy="228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0"/>
          <p:cNvSpPr txBox="1"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-US"/>
              <a:t>Tabulating and Displaying the Results</a:t>
            </a:r>
            <a:endParaRPr sz="3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20"/>
          <p:cNvSpPr txBox="1">
            <a:spLocks noGrp="1"/>
          </p:cNvSpPr>
          <p:nvPr>
            <p:ph type="body" idx="1"/>
          </p:nvPr>
        </p:nvSpPr>
        <p:spPr>
          <a:xfrm>
            <a:off x="2502388" y="1976125"/>
            <a:ext cx="7796400" cy="13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There is an Excel file created to tabulate rankings.  This, or anything similar, can be used to publicly display the results.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0" name="Google Shape;170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48138" y="3452975"/>
            <a:ext cx="7295715" cy="3095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1"/>
          <p:cNvSpPr txBox="1">
            <a:spLocks noGrp="1"/>
          </p:cNvSpPr>
          <p:nvPr>
            <p:ph type="title"/>
          </p:nvPr>
        </p:nvSpPr>
        <p:spPr>
          <a:xfrm>
            <a:off x="3128974" y="693750"/>
            <a:ext cx="45693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-US"/>
              <a:t>Ties and Appeals</a:t>
            </a:r>
            <a:endParaRPr sz="3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1"/>
          <p:cNvSpPr txBox="1">
            <a:spLocks noGrp="1"/>
          </p:cNvSpPr>
          <p:nvPr>
            <p:ph type="body" idx="1"/>
          </p:nvPr>
        </p:nvSpPr>
        <p:spPr>
          <a:xfrm>
            <a:off x="2502388" y="1704650"/>
            <a:ext cx="7796400" cy="13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20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lang="en-US"/>
              <a:t> Follow the </a:t>
            </a:r>
            <a:r>
              <a:rPr lang="en-US" u="sng">
                <a:solidFill>
                  <a:schemeClr val="hlink"/>
                </a:solidFill>
                <a:hlinkClick r:id="rId3"/>
              </a:rPr>
              <a:t>Seeding Procedure document</a:t>
            </a:r>
            <a:r>
              <a:rPr lang="en-US"/>
              <a:t> for step by step instructions on how to break ties and handle appeals.  </a:t>
            </a:r>
            <a:endParaRPr sz="20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1"/>
          <p:cNvSpPr txBox="1">
            <a:spLocks noGrp="1"/>
          </p:cNvSpPr>
          <p:nvPr>
            <p:ph type="title"/>
          </p:nvPr>
        </p:nvSpPr>
        <p:spPr>
          <a:xfrm>
            <a:off x="2781275" y="3419250"/>
            <a:ext cx="5264700" cy="107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</a:pPr>
            <a:r>
              <a:rPr lang="en-US"/>
              <a:t>After the Seed Meeting</a:t>
            </a:r>
            <a:endParaRPr sz="3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1"/>
          <p:cNvSpPr txBox="1"/>
          <p:nvPr/>
        </p:nvSpPr>
        <p:spPr>
          <a:xfrm>
            <a:off x="2643200" y="4300550"/>
            <a:ext cx="6858000" cy="141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chemeClr val="lt1"/>
                </a:solidFill>
              </a:rPr>
              <a:t>Complete the bracket on the link/form provided to you by the WIAA staff.  Do not share final seeds with anyone outside the meeting until the bracket is posted in its entirety on the WIAA website.  </a:t>
            </a:r>
            <a:endParaRPr sz="2000">
              <a:solidFill>
                <a:schemeClr val="lt1"/>
              </a:solidFill>
            </a:endParaRPr>
          </a:p>
        </p:txBody>
      </p:sp>
      <p:sp>
        <p:nvSpPr>
          <p:cNvPr id="179" name="Google Shape;179;p21"/>
          <p:cNvSpPr/>
          <p:nvPr/>
        </p:nvSpPr>
        <p:spPr>
          <a:xfrm>
            <a:off x="8686800" y="2500300"/>
            <a:ext cx="228600" cy="228600"/>
          </a:xfrm>
          <a:prstGeom prst="star5">
            <a:avLst>
              <a:gd name="adj" fmla="val 19098"/>
              <a:gd name="hf" fmla="val 105146"/>
              <a:gd name="vf" fmla="val 110557"/>
            </a:avLst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dison">
  <a:themeElements>
    <a:clrScheme name="Madison">
      <a:dk1>
        <a:srgbClr val="000000"/>
      </a:dk1>
      <a:lt1>
        <a:srgbClr val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593</Words>
  <Application>Microsoft Macintosh PowerPoint</Application>
  <PresentationFormat>Widescreen</PresentationFormat>
  <Paragraphs>61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Noto Sans Symbols</vt:lpstr>
      <vt:lpstr>Madison</vt:lpstr>
      <vt:lpstr>Hosting a Seed Meeting</vt:lpstr>
      <vt:lpstr>How do I get selected to host a seed meeting for a team sport?</vt:lpstr>
      <vt:lpstr>I was selected to host a meeting, what now?</vt:lpstr>
      <vt:lpstr>Preparing for a seed meeting </vt:lpstr>
      <vt:lpstr>What do you need to host a seeding meeting? </vt:lpstr>
      <vt:lpstr>At the seeding meeting </vt:lpstr>
      <vt:lpstr>Voting </vt:lpstr>
      <vt:lpstr>Tabulating and Displaying the Results</vt:lpstr>
      <vt:lpstr>Ties and Appeals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Hosting a Seed Meeting</dc:title>
  <cp:lastModifiedBy>Microsoft Office User</cp:lastModifiedBy>
  <cp:revision>1</cp:revision>
  <dcterms:modified xsi:type="dcterms:W3CDTF">2022-09-29T15:30:52Z</dcterms:modified>
</cp:coreProperties>
</file>