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518" r:id="rId2"/>
  </p:sldMasterIdLst>
  <p:notesMasterIdLst>
    <p:notesMasterId r:id="rId5"/>
  </p:notesMasterIdLst>
  <p:handoutMasterIdLst>
    <p:handoutMasterId r:id="rId6"/>
  </p:handoutMasterIdLst>
  <p:sldIdLst>
    <p:sldId id="738" r:id="rId3"/>
    <p:sldId id="292" r:id="rId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62650" autoAdjust="0"/>
  </p:normalViewPr>
  <p:slideViewPr>
    <p:cSldViewPr snapToGrid="0">
      <p:cViewPr varScale="1">
        <p:scale>
          <a:sx n="79" d="100"/>
          <a:sy n="79" d="100"/>
        </p:scale>
        <p:origin x="28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7FE594-CFF7-4F0F-9D5C-F4BA5D794F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9759E-EEA0-47F1-BFC6-28BC95224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5A47BB-C38C-42EA-AEA2-49DA6909CD33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A6686-FAB1-47BC-86E5-93F274DE27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56CCA-C146-4361-A929-CC4B63E7E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3AFDF-914F-4B17-A27B-B5FAA85D9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4A703E-D27D-40EE-B741-C145782201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3C31A-33A4-4F28-B540-FFBEC9055C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6F2E73-99B8-4786-BF8E-9A0ED167F0EB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DB4675-943D-4DE3-B171-E28E60881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98514E6-A959-4799-9305-138CCAC16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DD400-B1FD-40D8-895F-008356E000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84786-F30F-40C4-BD6A-EAB8E7D21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06E27E-70D6-4928-9A61-67364193B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E536E4E-B76E-4317-8519-64057A143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EF5C803D-49FD-49F4-B9CA-0032EC419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/>
              <a:t>This slide lists several editorial corrections –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2019 NFHS Softball Rules Interpretation Power Point was recently updated to provide a clarification of information contained on slides 20 and 21. 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2019 NFHS Softball Case Book edits have been identified.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correction to the 2019 NFHS Rules By Topic are provided here as well.</a:t>
            </a:r>
            <a:endParaRPr lang="en-US" altLang="en-US" dirty="0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A731CA6C-226B-42F2-B23E-082BFA4992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996F22-5EDB-42A7-8072-ACE25A8D71A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0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87B34072-3135-45FE-A5DA-1A6FEACF1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AB5B76A2-6F1A-40B1-B99C-0BAEF1000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/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D7C1AFEE-3C37-442F-B351-34E9C8442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5D6DC9-DBB5-4B0D-974C-96A307DAB79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94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tudents.jpg">
            <a:extLst>
              <a:ext uri="{FF2B5EF4-FFF2-40B4-BE49-F238E27FC236}">
                <a16:creationId xmlns:a16="http://schemas.microsoft.com/office/drawing/2014/main" id="{4D94B0B4-F9EE-43AC-937C-3B50AD4EC2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443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5E5FC9-8382-495A-A281-98D70A09A376}"/>
              </a:ext>
            </a:extLst>
          </p:cNvPr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19961-2A23-42CE-873A-6EFC12283E13}"/>
              </a:ext>
            </a:extLst>
          </p:cNvPr>
          <p:cNvSpPr/>
          <p:nvPr userDrawn="1"/>
        </p:nvSpPr>
        <p:spPr>
          <a:xfrm>
            <a:off x="2057400" y="4416425"/>
            <a:ext cx="70866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E0625-0322-4F06-AA6F-523D07C5C42D}"/>
              </a:ext>
            </a:extLst>
          </p:cNvPr>
          <p:cNvSpPr/>
          <p:nvPr userDrawn="1"/>
        </p:nvSpPr>
        <p:spPr>
          <a:xfrm rot="10800000">
            <a:off x="1674813" y="4416425"/>
            <a:ext cx="381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75BB1-21D0-4268-BD54-F107C0856C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54738" y="4456113"/>
            <a:ext cx="284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</a:rPr>
              <a:t>Take Part. Get Set For Life.®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60B7E-8DE5-40DE-9803-CB472EB341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4150" y="4525963"/>
            <a:ext cx="168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>
                <a:solidFill>
                  <a:srgbClr val="003798"/>
                </a:solidFill>
                <a:latin typeface="Calibri" panose="020F0502020204030204" pitchFamily="34" charset="0"/>
              </a:rPr>
              <a:t>National Federation of State </a:t>
            </a:r>
          </a:p>
          <a:p>
            <a:pPr algn="ctr" eaLnBrk="1" hangingPunct="1">
              <a:defRPr/>
            </a:pPr>
            <a:r>
              <a:rPr lang="en-US" altLang="en-US" sz="1000">
                <a:solidFill>
                  <a:srgbClr val="003798"/>
                </a:solidFill>
                <a:latin typeface="Calibri" panose="020F0502020204030204" pitchFamily="34" charset="0"/>
              </a:rPr>
              <a:t>High School Associations</a:t>
            </a:r>
          </a:p>
        </p:txBody>
      </p:sp>
      <p:pic>
        <p:nvPicPr>
          <p:cNvPr id="10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AB55357-D0DE-4E57-BF62-A304E3276E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32608" r="36424" b="33617"/>
          <a:stretch>
            <a:fillRect/>
          </a:stretch>
        </p:blipFill>
        <p:spPr bwMode="auto">
          <a:xfrm>
            <a:off x="347663" y="4926013"/>
            <a:ext cx="13589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91815"/>
            <a:ext cx="847344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60" y="5034280"/>
            <a:ext cx="662178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0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tudents.jpg">
            <a:extLst>
              <a:ext uri="{FF2B5EF4-FFF2-40B4-BE49-F238E27FC236}">
                <a16:creationId xmlns:a16="http://schemas.microsoft.com/office/drawing/2014/main" id="{FCD4729D-19E2-4BAC-9FAA-550A3AF892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443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6147B8-2099-41F8-B081-48AAB907DB83}"/>
              </a:ext>
            </a:extLst>
          </p:cNvPr>
          <p:cNvSpPr/>
          <p:nvPr userDrawn="1"/>
        </p:nvSpPr>
        <p:spPr>
          <a:xfrm>
            <a:off x="0" y="4413250"/>
            <a:ext cx="9144000" cy="2452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6B71F-2E75-4513-BA37-FA9CF8DD5CA2}"/>
              </a:ext>
            </a:extLst>
          </p:cNvPr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54AFA0D-B147-45E5-9A8A-0EAF7BC68E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32608" r="36424" b="33617"/>
          <a:stretch>
            <a:fillRect/>
          </a:stretch>
        </p:blipFill>
        <p:spPr bwMode="auto">
          <a:xfrm>
            <a:off x="7489825" y="4532313"/>
            <a:ext cx="13604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65140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86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lide18.png">
            <a:extLst>
              <a:ext uri="{FF2B5EF4-FFF2-40B4-BE49-F238E27FC236}">
                <a16:creationId xmlns:a16="http://schemas.microsoft.com/office/drawing/2014/main" id="{41F04466-6542-4707-8D42-64C6D7A2F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 b="19963"/>
          <a:stretch>
            <a:fillRect/>
          </a:stretch>
        </p:blipFill>
        <p:spPr bwMode="auto">
          <a:xfrm>
            <a:off x="0" y="-7938"/>
            <a:ext cx="91440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44DA7A-C24E-43CD-9B19-596AF5AE2D93}"/>
              </a:ext>
            </a:extLst>
          </p:cNvPr>
          <p:cNvSpPr/>
          <p:nvPr userDrawn="1"/>
        </p:nvSpPr>
        <p:spPr>
          <a:xfrm>
            <a:off x="0" y="4413250"/>
            <a:ext cx="9144000" cy="2452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53E21D-E62E-4B07-BA34-200EA9845B84}"/>
              </a:ext>
            </a:extLst>
          </p:cNvPr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C4A955E-D24E-4A6E-9C4D-6AAE070671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32608" r="36424" b="33617"/>
          <a:stretch>
            <a:fillRect/>
          </a:stretch>
        </p:blipFill>
        <p:spPr bwMode="auto">
          <a:xfrm>
            <a:off x="7489825" y="4532313"/>
            <a:ext cx="13604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65140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25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142" y="19500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142" y="19500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3CEAB-F778-489F-88CE-0422117C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27C3-5DB6-42B1-AE1D-DB652A50ABC1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17B7F-294A-482A-A705-576B54B1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E1DF3-ACC2-4DA8-856F-268811BE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2A08-CB74-45EE-B6CA-225DE0C76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3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45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8DC0-8BED-4841-858E-48CED8FE4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737A9-5BA5-49DF-B98C-2956C086C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791DB-767A-48E3-9BCC-6E0789B4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4125-DD75-4A87-83C3-CFE67A0ACB79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D7C50-E70A-4FCC-A339-E4803002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33059-046D-488C-BE37-D6F9A310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9989-48BF-47F8-8594-6B6A11B81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5422-A21F-4556-AF1B-7F9B9E47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A9ED5-8736-4154-9017-230408418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687C6-E56F-4AB4-B72F-1B821D1F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0C19-0630-49A7-AB50-F2B9B1AD6C90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2D5C4-7B7A-4084-BEDC-5F9C4B24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FB64A-4CD3-46E2-8EC7-381912B8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B271-607F-4A06-90F5-56D6A3470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2FDD-C155-4D15-9688-03A90CF3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A7663-0259-4CD5-B2BE-7EDB99E05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A06CF-F6AD-430A-8948-143C03B4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95E8-037D-4316-BE7A-BDAE9796C5D8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63F75-11A4-4276-A7A6-6BC5110F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3B5EF-3180-4F04-AEF3-657C869F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DD62-31E0-49E8-BF38-A2A5FDAC5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8EA4-19BD-414D-A5CC-51C7C919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850CA-4E18-4D0E-87A2-F56362805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7EFF3-1594-4416-BC83-AC4983B4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626624-B8BB-47D2-B34F-03085CB5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13DC-BDB0-400B-993F-6DECF0941874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CCAD4-9828-44DF-983E-D9F69B85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D86D1E-E393-4586-BEBF-F4E5CBB5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57FE-6691-4BE8-9869-2FF41D4A8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12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A06E-F852-416A-9EB6-AB8B40B9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5114-3EA8-4AAC-90ED-8BBD8334F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96418-D4A1-45A0-9048-3E604502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737AD-F030-42C5-BAA7-EB007966F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CC300-7762-4BC6-9CF1-458F0AF3A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6EB7BD-8468-4994-924F-2CF01C46D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9387-D74D-48E3-967B-CD64887991EE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CA72ED-459A-4367-847B-4A13B017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079511-2CDF-47DA-99E4-BA67D272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A847-F78D-4B3A-A9C3-B8773F68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81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A4BA-7CE6-447E-9B9D-4CACBFED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50108B-3E0E-4BF4-9285-E6CF7A59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9BAE-053A-484F-906F-C9E96E8B1E15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6D2CC2-C7D6-4710-AED7-64DD05BD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DC9D51-2B15-4744-AEEC-47101CF7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EED9-B565-4248-8430-643D1969E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6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4141CED1-6D99-46E1-828C-FC0820AB49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3175"/>
            <a:ext cx="923607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C7C8BE-34D0-434D-AB70-35B2F07D2505}"/>
              </a:ext>
            </a:extLst>
          </p:cNvPr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714B8-9E10-446D-9DF4-3CF9EBDE52D0}"/>
              </a:ext>
            </a:extLst>
          </p:cNvPr>
          <p:cNvSpPr/>
          <p:nvPr userDrawn="1"/>
        </p:nvSpPr>
        <p:spPr>
          <a:xfrm>
            <a:off x="2057400" y="4416425"/>
            <a:ext cx="70866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B7E768-1AD0-41DB-B861-A8B2271BA44B}"/>
              </a:ext>
            </a:extLst>
          </p:cNvPr>
          <p:cNvSpPr/>
          <p:nvPr userDrawn="1"/>
        </p:nvSpPr>
        <p:spPr>
          <a:xfrm rot="10800000">
            <a:off x="1674813" y="4416425"/>
            <a:ext cx="381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8ACF40C7-45D9-40D0-B89C-B93C3F7804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54738" y="4456113"/>
            <a:ext cx="284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</a:rPr>
              <a:t>Take Part. Get Set For Life.®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6A65237C-F5BC-4B0A-92FA-F68F3BFE08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4150" y="4525963"/>
            <a:ext cx="168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>
                <a:solidFill>
                  <a:srgbClr val="003798"/>
                </a:solidFill>
                <a:latin typeface="Calibri" panose="020F0502020204030204" pitchFamily="34" charset="0"/>
              </a:rPr>
              <a:t>National Federation of State </a:t>
            </a:r>
          </a:p>
          <a:p>
            <a:pPr algn="ctr" eaLnBrk="1" hangingPunct="1">
              <a:defRPr/>
            </a:pPr>
            <a:r>
              <a:rPr lang="en-US" altLang="en-US" sz="1000">
                <a:solidFill>
                  <a:srgbClr val="003798"/>
                </a:solidFill>
                <a:latin typeface="Calibri" panose="020F0502020204030204" pitchFamily="34" charset="0"/>
              </a:rPr>
              <a:t>High School Associations</a:t>
            </a:r>
          </a:p>
        </p:txBody>
      </p:sp>
      <p:pic>
        <p:nvPicPr>
          <p:cNvPr id="10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1286CD-C8C6-41F1-9D8E-58D880F76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32608" r="36424" b="33617"/>
          <a:stretch>
            <a:fillRect/>
          </a:stretch>
        </p:blipFill>
        <p:spPr bwMode="auto">
          <a:xfrm>
            <a:off x="347663" y="4926013"/>
            <a:ext cx="13589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91815"/>
            <a:ext cx="847344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60" y="5034280"/>
            <a:ext cx="662178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71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F08D66-AD33-48F1-8E7D-26EA11CA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21DA-298C-4BC9-B2EB-EE227DF07472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9D86C8-3E17-4457-A2EE-69E49A41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9B39ED-230A-4C9F-B8F8-9F513F82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B678-A284-4F6B-BBE3-1BB05C5A7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DB51-BC07-4E39-970B-7FFD3DEB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4918-0CFE-4873-8939-843F3A086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0CCEC-4A21-44B4-859C-8D0D9666C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4AE9B2-CA37-4050-A97D-2831E4BF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6A8F-96E0-4929-B2FE-43E1A400E00D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F205F3-7ECE-4990-93A6-60B73019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F9CE1E-1E97-4FEF-B5D5-39D59368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0026-362F-4F8D-8400-7F79A530B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90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E794D-0B00-4D1F-A342-BBC8F20B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EF533-6DBF-4AD3-A195-A906116BC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4FBC3-2929-444B-A426-3D1E81419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4BFF01-0482-4E08-B5D8-DD2BBD71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7F9B-8B9A-49E1-93C2-BCFD6A348EC0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B7397E-BB8F-488C-AFEE-CB38C273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C624A4-6CAF-41AD-8557-E50433F4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B712-EE3B-45CB-8017-9A7B2BF87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28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9C66-7304-4C8D-82BF-A52DD2F1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C164C-E9BE-4785-AA7F-B363113A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8D5E1-D3C0-4DDD-A028-75178945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84E3-EC00-4D05-AF91-78FA3ED49559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EACD2-1809-4C81-B948-80D04591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16321-FE6B-4E35-AF94-F85974CC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8436-F004-471D-AC5F-C1D6D0343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39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1346B-EB7E-4CA4-8F0B-5D996A6D8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02DAE-435C-41AA-A25E-35F021C82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6734F-8861-4AB2-8865-08238364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D9C3-9C99-41B0-90AF-132DA78A7F52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3818A-C716-4AEF-B5DF-47296AEC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6BA4E-5F25-4731-AAA1-038A4DD4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4FAB-3A13-4362-AD9D-67EEF9723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6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8C9C4-E7B4-42C4-920F-972F2D9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864C-F8F4-4CE0-B894-7D109725A27D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3A686-5296-495E-B515-1237A4F5F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1B8C7-5A5C-49C8-ABD1-AD9274FA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78AB-E3AE-4E18-BBB5-41FAD9701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8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oints of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AA5386-ED50-4E1F-B39F-C7B00D0DA2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400" y="49213"/>
            <a:ext cx="301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Points of Emphasis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0E0D4D-678B-4360-A920-49E211AE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ADAE-B94E-4139-BB3C-B556C04FDD48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DBAFD9-3AEF-43AE-8A0A-C15BCAE3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6F2213-17D9-4235-B4CE-C8338FD2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CA26-A7AF-4464-8D3D-77E298D9DD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7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l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611D7F-C710-49E8-9AAD-1F69C1FBA1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400" y="49213"/>
            <a:ext cx="301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Rule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CDBA85-8F6D-42B3-9D24-496F0161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64CF-0A98-4C68-B573-34ABDED57935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3AFF-6FB6-4598-B399-0B7A715D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3A7DC6-328C-413F-86CB-649F266D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4BA5-C079-40A0-8D22-AD38126D7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3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Editori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12F25A-F578-4E8D-9906-7ED869935F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400" y="49213"/>
            <a:ext cx="301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Editorial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095E67-0A71-4B24-B5AB-60692521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0463-9057-40C7-BE10-CFF4499FCD4F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37B7B1-0E10-42B2-BACB-753FFCA9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97A1A5-FEEF-41D3-8C82-64503AF3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9F43-C845-44A9-AD2F-804A14106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Manu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E347DC-EB04-4EB8-B60F-449AA3FF2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400" y="49213"/>
            <a:ext cx="301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Manual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899E0E-6647-48AE-B72D-2D18CC6A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B9DF-976C-436A-AABB-094B0ECC9615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53953A-1D98-4EC7-AEC0-BD63B94F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2A96FA-2194-4448-B7BC-9E58E418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F4EC-4FD3-42CB-8148-A9C5B32C8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7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les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FF242A-8F70-41F4-982E-73BE0427D8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400" y="49213"/>
            <a:ext cx="301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Rules Reminder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508030-F76D-4FC7-9677-01263BC4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EA6B-6451-40AA-88B9-AAEE9B6A517C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908DB5-8CD8-40A2-8352-3E7A7865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C55A6C-DFA9-4FC6-A4CF-68C5E28E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E5D6-2F5A-4013-9C57-37CDE752D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5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1322521F-7937-4176-9EBE-1931D34832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763"/>
            <a:ext cx="91440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A2FD1C-A4CD-4E2E-BF56-9AD38C9C77D4}"/>
              </a:ext>
            </a:extLst>
          </p:cNvPr>
          <p:cNvSpPr/>
          <p:nvPr userDrawn="1"/>
        </p:nvSpPr>
        <p:spPr>
          <a:xfrm>
            <a:off x="-15875" y="4419600"/>
            <a:ext cx="9144000" cy="2452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112DD-B433-4391-B839-E19BDFF5D027}"/>
              </a:ext>
            </a:extLst>
          </p:cNvPr>
          <p:cNvSpPr/>
          <p:nvPr userDrawn="1"/>
        </p:nvSpPr>
        <p:spPr>
          <a:xfrm>
            <a:off x="0" y="2809875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DE8943A-5FF4-4BC9-AC07-642C4525CC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32608" r="36424" b="33617"/>
          <a:stretch>
            <a:fillRect/>
          </a:stretch>
        </p:blipFill>
        <p:spPr bwMode="auto">
          <a:xfrm>
            <a:off x="7489825" y="4532313"/>
            <a:ext cx="13604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65140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57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6F09B9-70A6-44F0-AAA9-913A4833FDB2}"/>
              </a:ext>
            </a:extLst>
          </p:cNvPr>
          <p:cNvSpPr/>
          <p:nvPr/>
        </p:nvSpPr>
        <p:spPr>
          <a:xfrm rot="10800000">
            <a:off x="273050" y="412750"/>
            <a:ext cx="381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8B097A30-7124-46A8-869A-35B5BA8A39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55738" y="525463"/>
            <a:ext cx="751998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2211149-C817-4DD7-94E2-346E97F20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0138" y="1989138"/>
            <a:ext cx="787558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B03D8-0446-46B4-82B3-6AF42EA28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2700" y="65166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AD8769-06BD-4FF1-9375-37F73B261D1A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562E1-7CA3-42B5-9412-73163C442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97763" y="6516688"/>
            <a:ext cx="14938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A5552-C72F-4641-A087-32BC0B4E6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7925" y="6516688"/>
            <a:ext cx="1041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CC46F9-50B8-47E6-877A-7DFBDB21F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0F9E50-4911-4E4E-85F4-804D214CE061}"/>
              </a:ext>
            </a:extLst>
          </p:cNvPr>
          <p:cNvSpPr/>
          <p:nvPr/>
        </p:nvSpPr>
        <p:spPr>
          <a:xfrm>
            <a:off x="0" y="0"/>
            <a:ext cx="9144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FA4501-DDB7-4A42-A673-C3C6D3ACC954}"/>
              </a:ext>
            </a:extLst>
          </p:cNvPr>
          <p:cNvSpPr/>
          <p:nvPr/>
        </p:nvSpPr>
        <p:spPr>
          <a:xfrm>
            <a:off x="655638" y="0"/>
            <a:ext cx="3017837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D3D5DA-5A09-41D4-9B94-795872729BAE}"/>
              </a:ext>
            </a:extLst>
          </p:cNvPr>
          <p:cNvCxnSpPr/>
          <p:nvPr/>
        </p:nvCxnSpPr>
        <p:spPr>
          <a:xfrm>
            <a:off x="655638" y="1874838"/>
            <a:ext cx="84883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6BEBD3-D231-438B-9EFE-59F40018CA9F}"/>
              </a:ext>
            </a:extLst>
          </p:cNvPr>
          <p:cNvCxnSpPr/>
          <p:nvPr/>
        </p:nvCxnSpPr>
        <p:spPr>
          <a:xfrm>
            <a:off x="655638" y="6524625"/>
            <a:ext cx="84883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>
            <a:extLst>
              <a:ext uri="{FF2B5EF4-FFF2-40B4-BE49-F238E27FC236}">
                <a16:creationId xmlns:a16="http://schemas.microsoft.com/office/drawing/2014/main" id="{0924616E-59FA-4A9D-8A22-C50014280B57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855663"/>
            <a:ext cx="849312" cy="650875"/>
            <a:chOff x="502921" y="856420"/>
            <a:chExt cx="850391" cy="649605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9F0B919-C9B8-4B93-906E-B4A8DCBD3C3C}"/>
                </a:ext>
              </a:extLst>
            </p:cNvPr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986A633-B220-4B1D-A99D-8174B1BD8767}"/>
                </a:ext>
              </a:extLst>
            </p:cNvPr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037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869AF92-D3B3-4C4D-B602-69210E65A6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32608" r="36424" b="33617"/>
          <a:stretch>
            <a:fillRect/>
          </a:stretch>
        </p:blipFill>
        <p:spPr bwMode="auto">
          <a:xfrm>
            <a:off x="157163" y="5900738"/>
            <a:ext cx="985837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85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  <p:sldLayoutId id="2147484907" r:id="rId12"/>
    <p:sldLayoutId id="2147484908" r:id="rId13"/>
  </p:sldLayoutIdLst>
  <p:hf sldNum="0" hd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E2478BE-B6B4-46EF-AA91-8618F343E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4223F6B-76C9-4B12-9E32-3C55FAAC6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EA419-5332-4215-A732-7A7759B35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0FFC4B-944D-46E3-9FA5-76D01B012BEE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6F28-0F13-4E66-A73E-659902DDC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E87E9-C2F3-45D1-B31A-96331228E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415CDE-F639-41AB-BD3C-41E98FF36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F4F3F1C7-4E10-423B-A2F7-01D401F08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504825"/>
            <a:ext cx="7519988" cy="1393825"/>
          </a:xfrm>
        </p:spPr>
        <p:txBody>
          <a:bodyPr/>
          <a:lstStyle/>
          <a:p>
            <a:r>
              <a:rPr lang="en-US" sz="3600" dirty="0"/>
              <a:t>Editorial Changes</a:t>
            </a:r>
            <a:endParaRPr lang="en-US" altLang="en-US" sz="3600" cap="none" dirty="0"/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43F9A728-43F7-464B-B2DB-89A8D53A2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8" y="2144713"/>
            <a:ext cx="8317042" cy="420846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r>
              <a:rPr lang="en-US" sz="2000" b="1" dirty="0"/>
              <a:t>2019 NFHS Softball Rules Interpretation Power Point</a:t>
            </a:r>
            <a:br>
              <a:rPr lang="en-US" sz="2000" dirty="0"/>
            </a:br>
            <a:r>
              <a:rPr lang="en-US" sz="2000" dirty="0"/>
              <a:t>Slides 21 and 22 addressing Rule 6-1-1 PENALTY EXCEPTION 3 and 4 were revised.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2019 NFHS Softball Case Book</a:t>
            </a:r>
          </a:p>
          <a:p>
            <a:pPr marL="0" indent="0">
              <a:buNone/>
              <a:tabLst>
                <a:tab pos="284163" algn="l"/>
              </a:tabLst>
            </a:pPr>
            <a:r>
              <a:rPr lang="en-US" sz="2000" dirty="0"/>
              <a:t>	 8.4.3 SITUATION N - rule reference 8-4-3</a:t>
            </a: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/>
              <a:t> PENALTY (p. 60)</a:t>
            </a:r>
          </a:p>
          <a:p>
            <a:pPr marL="0" indent="0">
              <a:buNone/>
              <a:tabLst>
                <a:tab pos="344488" algn="l"/>
              </a:tabLst>
            </a:pPr>
            <a:r>
              <a:rPr lang="en-US" sz="2000" dirty="0"/>
              <a:t> 	8.4.3 SITUATION O – rule reference 8-4-3</a:t>
            </a:r>
            <a:r>
              <a:rPr lang="en-US" sz="2000" dirty="0">
                <a:solidFill>
                  <a:srgbClr val="FF0000"/>
                </a:solidFill>
              </a:rPr>
              <a:t>e </a:t>
            </a:r>
            <a:r>
              <a:rPr lang="en-US" sz="2000" dirty="0"/>
              <a:t>(p. 61)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/>
              <a:t>2019 NFHS Softball Rules By Topic</a:t>
            </a:r>
            <a:br>
              <a:rPr lang="en-US" sz="2000" b="1" dirty="0"/>
            </a:br>
            <a:r>
              <a:rPr lang="en-US" sz="2000" dirty="0"/>
              <a:t>Dead Ball: Illegal Pitch – delete </a:t>
            </a:r>
            <a:r>
              <a:rPr lang="en-US" sz="2000" dirty="0">
                <a:solidFill>
                  <a:srgbClr val="FF0000"/>
                </a:solidFill>
              </a:rPr>
              <a:t>“baserunners are awarded one base”</a:t>
            </a:r>
            <a:r>
              <a:rPr lang="en-US" sz="2000" dirty="0"/>
              <a:t> (p. 62)</a:t>
            </a:r>
            <a:br>
              <a:rPr lang="en-US" sz="2000" dirty="0"/>
            </a:br>
            <a:r>
              <a:rPr lang="en-US" sz="2000" dirty="0"/>
              <a:t>Illegal Position: Penalty – delete </a:t>
            </a:r>
            <a:r>
              <a:rPr lang="en-US" sz="2000" dirty="0">
                <a:solidFill>
                  <a:srgbClr val="FF0000"/>
                </a:solidFill>
              </a:rPr>
              <a:t>“all runners advance one base” </a:t>
            </a:r>
            <a:r>
              <a:rPr lang="en-US" sz="2000" dirty="0"/>
              <a:t>(p. 68)</a:t>
            </a:r>
            <a:endParaRPr lang="en-US" sz="2000" b="1" dirty="0"/>
          </a:p>
          <a:p>
            <a:pPr>
              <a:defRPr/>
            </a:pPr>
            <a:endParaRPr lang="en-US" sz="2000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1AC14-110C-4E76-864C-855A5D7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399194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A143-E73F-487B-BB2C-95D7CD16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Field and equipment</a:t>
            </a:r>
            <a:br>
              <a:rPr lang="en-US" sz="4000" dirty="0"/>
            </a:br>
            <a:r>
              <a:rPr lang="en-US" sz="4000" dirty="0"/>
              <a:t>Rule 1-4-1</a:t>
            </a:r>
            <a:r>
              <a:rPr lang="en-US" cap="none" dirty="0"/>
              <a:t>a</a:t>
            </a:r>
            <a:endParaRPr lang="en-US" dirty="0"/>
          </a:p>
        </p:txBody>
      </p:sp>
      <p:sp>
        <p:nvSpPr>
          <p:cNvPr id="124931" name="Content Placeholder 4">
            <a:extLst>
              <a:ext uri="{FF2B5EF4-FFF2-40B4-BE49-F238E27FC236}">
                <a16:creationId xmlns:a16="http://schemas.microsoft.com/office/drawing/2014/main" id="{6564724F-4C54-492A-8D71-C1D154DEB0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9138"/>
            <a:ext cx="8289925" cy="4338637"/>
          </a:xfrm>
        </p:spPr>
        <p:txBody>
          <a:bodyPr/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800" b="1" dirty="0"/>
              <a:t>ART. 1 . . . </a:t>
            </a:r>
            <a:r>
              <a:rPr lang="en-US" sz="2800" dirty="0"/>
              <a:t>Gloves/mitts shall: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800" dirty="0"/>
              <a:t>a. 	Be a maximum of two colors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800" dirty="0"/>
              <a:t> 	excluding lacing and</a:t>
            </a:r>
            <a:br>
              <a:rPr lang="en-US" sz="2800" dirty="0"/>
            </a:br>
            <a:r>
              <a:rPr lang="en-US" sz="2800" dirty="0"/>
              <a:t> 	manufacturer's logo colors.</a:t>
            </a:r>
            <a:br>
              <a:rPr lang="en-US" sz="2800" dirty="0"/>
            </a:br>
            <a:r>
              <a:rPr lang="en-US" sz="2800" dirty="0"/>
              <a:t> 	Lacing shall not be the color</a:t>
            </a:r>
            <a:br>
              <a:rPr lang="en-US" sz="2800" dirty="0"/>
            </a:br>
            <a:r>
              <a:rPr lang="en-US" sz="2800" dirty="0"/>
              <a:t> 	of the ball.</a:t>
            </a:r>
          </a:p>
          <a:p>
            <a:endParaRPr lang="en-US" altLang="en-US" sz="1400" b="1" dirty="0"/>
          </a:p>
          <a:p>
            <a:pPr marL="0" indent="0">
              <a:buNone/>
            </a:pPr>
            <a:r>
              <a:rPr lang="en-US" altLang="en-US" sz="2800" b="1" dirty="0"/>
              <a:t>Clarification: </a:t>
            </a:r>
            <a:r>
              <a:rPr lang="en-US" altLang="en-US" sz="2800" dirty="0"/>
              <a:t>Piping is not </a:t>
            </a:r>
            <a:r>
              <a:rPr lang="en-US" altLang="en-US" sz="2800"/>
              <a:t>considered a part </a:t>
            </a:r>
            <a:r>
              <a:rPr lang="en-US" altLang="en-US" sz="2800" dirty="0"/>
              <a:t>as a color.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2D53401-B04F-42FC-B912-F08CB5BB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187344D-3E0E-482C-AC66-52CDCE110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473" y="1982834"/>
            <a:ext cx="2697058" cy="289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53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FHS Brand">
      <a:dk1>
        <a:srgbClr val="414B56"/>
      </a:dk1>
      <a:lt1>
        <a:sysClr val="window" lastClr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414B5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HS Company PowerPoint_Centennial 2018-19" id="{905B1BBC-E810-4D22-9EE2-D5C4592930DF}" vid="{114CA52D-9A4B-4D85-A5AC-BCB6CF41E53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NFHS Company PowerPoint_Centennial 2018-19</Template>
  <TotalTime>2344</TotalTime>
  <Words>68</Words>
  <Application>Microsoft Macintosh PowerPoint</Application>
  <PresentationFormat>On-screen Show (4:3)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Wingdings</vt:lpstr>
      <vt:lpstr>Office Theme</vt:lpstr>
      <vt:lpstr>Custom Design</vt:lpstr>
      <vt:lpstr>Editorial Changes</vt:lpstr>
      <vt:lpstr>Field and equipment Rule 1-4-1a</vt:lpstr>
    </vt:vector>
  </TitlesOfParts>
  <Company>NFHS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2018-19 NFHS SOCCER Rules PowerPoint</dc:title>
  <dc:creator>Lori Brown</dc:creator>
  <cp:lastModifiedBy>Microsoft Office User</cp:lastModifiedBy>
  <cp:revision>147</cp:revision>
  <cp:lastPrinted>2018-09-10T11:34:27Z</cp:lastPrinted>
  <dcterms:created xsi:type="dcterms:W3CDTF">2018-05-14T15:58:29Z</dcterms:created>
  <dcterms:modified xsi:type="dcterms:W3CDTF">2019-01-24T19:45:52Z</dcterms:modified>
</cp:coreProperties>
</file>