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704" r:id="rId1"/>
  </p:sldMasterIdLst>
  <p:notesMasterIdLst>
    <p:notesMasterId r:id="rId23"/>
  </p:notesMasterIdLst>
  <p:handoutMasterIdLst>
    <p:handoutMasterId r:id="rId24"/>
  </p:handoutMasterIdLst>
  <p:sldIdLst>
    <p:sldId id="539" r:id="rId2"/>
    <p:sldId id="763" r:id="rId3"/>
    <p:sldId id="573" r:id="rId4"/>
    <p:sldId id="785" r:id="rId5"/>
    <p:sldId id="743" r:id="rId6"/>
    <p:sldId id="765" r:id="rId7"/>
    <p:sldId id="768" r:id="rId8"/>
    <p:sldId id="769" r:id="rId9"/>
    <p:sldId id="772" r:id="rId10"/>
    <p:sldId id="775" r:id="rId11"/>
    <p:sldId id="762" r:id="rId12"/>
    <p:sldId id="776" r:id="rId13"/>
    <p:sldId id="779" r:id="rId14"/>
    <p:sldId id="780" r:id="rId15"/>
    <p:sldId id="778" r:id="rId16"/>
    <p:sldId id="750" r:id="rId17"/>
    <p:sldId id="741" r:id="rId18"/>
    <p:sldId id="781" r:id="rId19"/>
    <p:sldId id="622" r:id="rId20"/>
    <p:sldId id="784" r:id="rId21"/>
    <p:sldId id="610" r:id="rId22"/>
  </p:sldIdLst>
  <p:sldSz cx="9144000" cy="6858000" type="screen4x3"/>
  <p:notesSz cx="6883400" cy="9240838"/>
  <p:defaultTextStyle>
    <a:defPPr>
      <a:defRPr lang="en-US"/>
    </a:defPPr>
    <a:lvl1pPr algn="ctr" rtl="0" eaLnBrk="0" fontAlgn="base" hangingPunct="0">
      <a:spcBef>
        <a:spcPct val="0"/>
      </a:spcBef>
      <a:spcAft>
        <a:spcPct val="0"/>
      </a:spcAft>
      <a:defRPr sz="2400" kern="1200">
        <a:solidFill>
          <a:schemeClr val="tx1"/>
        </a:solidFill>
        <a:latin typeface="Arial" pitchFamily="32" charset="0"/>
        <a:ea typeface="MS PGothic" pitchFamily="34" charset="-128"/>
        <a:cs typeface="MS PGothic" pitchFamily="34" charset="-128"/>
      </a:defRPr>
    </a:lvl1pPr>
    <a:lvl2pPr marL="457200" algn="ctr" rtl="0" eaLnBrk="0" fontAlgn="base" hangingPunct="0">
      <a:spcBef>
        <a:spcPct val="0"/>
      </a:spcBef>
      <a:spcAft>
        <a:spcPct val="0"/>
      </a:spcAft>
      <a:defRPr sz="2400" kern="1200">
        <a:solidFill>
          <a:schemeClr val="tx1"/>
        </a:solidFill>
        <a:latin typeface="Arial" pitchFamily="32" charset="0"/>
        <a:ea typeface="MS PGothic" pitchFamily="34" charset="-128"/>
        <a:cs typeface="MS PGothic" pitchFamily="34" charset="-128"/>
      </a:defRPr>
    </a:lvl2pPr>
    <a:lvl3pPr marL="914400" algn="ctr" rtl="0" eaLnBrk="0" fontAlgn="base" hangingPunct="0">
      <a:spcBef>
        <a:spcPct val="0"/>
      </a:spcBef>
      <a:spcAft>
        <a:spcPct val="0"/>
      </a:spcAft>
      <a:defRPr sz="2400" kern="1200">
        <a:solidFill>
          <a:schemeClr val="tx1"/>
        </a:solidFill>
        <a:latin typeface="Arial" pitchFamily="32" charset="0"/>
        <a:ea typeface="MS PGothic" pitchFamily="34" charset="-128"/>
        <a:cs typeface="MS PGothic" pitchFamily="34" charset="-128"/>
      </a:defRPr>
    </a:lvl3pPr>
    <a:lvl4pPr marL="1371600" algn="ctr" rtl="0" eaLnBrk="0" fontAlgn="base" hangingPunct="0">
      <a:spcBef>
        <a:spcPct val="0"/>
      </a:spcBef>
      <a:spcAft>
        <a:spcPct val="0"/>
      </a:spcAft>
      <a:defRPr sz="2400" kern="1200">
        <a:solidFill>
          <a:schemeClr val="tx1"/>
        </a:solidFill>
        <a:latin typeface="Arial" pitchFamily="32" charset="0"/>
        <a:ea typeface="MS PGothic" pitchFamily="34" charset="-128"/>
        <a:cs typeface="MS PGothic" pitchFamily="34" charset="-128"/>
      </a:defRPr>
    </a:lvl4pPr>
    <a:lvl5pPr marL="1828800" algn="ctr" rtl="0" eaLnBrk="0" fontAlgn="base" hangingPunct="0">
      <a:spcBef>
        <a:spcPct val="0"/>
      </a:spcBef>
      <a:spcAft>
        <a:spcPct val="0"/>
      </a:spcAft>
      <a:defRPr sz="2400" kern="1200">
        <a:solidFill>
          <a:schemeClr val="tx1"/>
        </a:solidFill>
        <a:latin typeface="Arial" pitchFamily="32" charset="0"/>
        <a:ea typeface="MS PGothic" pitchFamily="34" charset="-128"/>
        <a:cs typeface="MS PGothic" pitchFamily="34" charset="-128"/>
      </a:defRPr>
    </a:lvl5pPr>
    <a:lvl6pPr marL="2286000" algn="l" defTabSz="457200" rtl="0" eaLnBrk="1" latinLnBrk="0" hangingPunct="1">
      <a:defRPr sz="2400" kern="1200">
        <a:solidFill>
          <a:schemeClr val="tx1"/>
        </a:solidFill>
        <a:latin typeface="Arial" pitchFamily="32" charset="0"/>
        <a:ea typeface="MS PGothic" pitchFamily="34" charset="-128"/>
        <a:cs typeface="MS PGothic" pitchFamily="34" charset="-128"/>
      </a:defRPr>
    </a:lvl6pPr>
    <a:lvl7pPr marL="2743200" algn="l" defTabSz="457200" rtl="0" eaLnBrk="1" latinLnBrk="0" hangingPunct="1">
      <a:defRPr sz="2400" kern="1200">
        <a:solidFill>
          <a:schemeClr val="tx1"/>
        </a:solidFill>
        <a:latin typeface="Arial" pitchFamily="32" charset="0"/>
        <a:ea typeface="MS PGothic" pitchFamily="34" charset="-128"/>
        <a:cs typeface="MS PGothic" pitchFamily="34" charset="-128"/>
      </a:defRPr>
    </a:lvl7pPr>
    <a:lvl8pPr marL="3200400" algn="l" defTabSz="457200" rtl="0" eaLnBrk="1" latinLnBrk="0" hangingPunct="1">
      <a:defRPr sz="2400" kern="1200">
        <a:solidFill>
          <a:schemeClr val="tx1"/>
        </a:solidFill>
        <a:latin typeface="Arial" pitchFamily="32" charset="0"/>
        <a:ea typeface="MS PGothic" pitchFamily="34" charset="-128"/>
        <a:cs typeface="MS PGothic" pitchFamily="34" charset="-128"/>
      </a:defRPr>
    </a:lvl8pPr>
    <a:lvl9pPr marL="3657600" algn="l" defTabSz="457200" rtl="0" eaLnBrk="1" latinLnBrk="0" hangingPunct="1">
      <a:defRPr sz="2400" kern="1200">
        <a:solidFill>
          <a:schemeClr val="tx1"/>
        </a:solidFill>
        <a:latin typeface="Arial" pitchFamily="32" charset="0"/>
        <a:ea typeface="MS PGothic" pitchFamily="34" charset="-128"/>
        <a:cs typeface="MS PGothic"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27FF6"/>
    <a:srgbClr val="3769CA"/>
    <a:srgbClr val="00000D"/>
    <a:srgbClr val="C4CAC5"/>
    <a:srgbClr val="789F94"/>
    <a:srgbClr val="9F8B9F"/>
    <a:srgbClr val="9F0000"/>
    <a:srgbClr val="FFF2BA"/>
    <a:srgbClr val="D5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3" autoAdjust="0"/>
    <p:restoredTop sz="84246" autoAdjust="0"/>
  </p:normalViewPr>
  <p:slideViewPr>
    <p:cSldViewPr>
      <p:cViewPr>
        <p:scale>
          <a:sx n="68" d="100"/>
          <a:sy n="68" d="100"/>
        </p:scale>
        <p:origin x="-2224" y="-8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0"/>
    </p:cViewPr>
  </p:sorterViewPr>
  <p:notesViewPr>
    <p:cSldViewPr>
      <p:cViewPr varScale="1">
        <p:scale>
          <a:sx n="117" d="100"/>
          <a:sy n="117" d="100"/>
        </p:scale>
        <p:origin x="-2968" y="-104"/>
      </p:cViewPr>
      <p:guideLst>
        <p:guide orient="horz" pos="2910"/>
        <p:guide pos="216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82913" cy="461963"/>
          </a:xfrm>
          <a:prstGeom prst="rect">
            <a:avLst/>
          </a:prstGeom>
          <a:noFill/>
          <a:ln w="9525">
            <a:noFill/>
            <a:miter lim="800000"/>
            <a:headEnd/>
            <a:tailEnd/>
          </a:ln>
        </p:spPr>
        <p:txBody>
          <a:bodyPr vert="horz" wrap="square" lIns="92133" tIns="46067" rIns="92133" bIns="46067" numCol="1" anchor="t"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44035" name="Rectangle 3"/>
          <p:cNvSpPr>
            <a:spLocks noGrp="1" noChangeArrowheads="1"/>
          </p:cNvSpPr>
          <p:nvPr>
            <p:ph type="dt" sz="quarter" idx="1"/>
          </p:nvPr>
        </p:nvSpPr>
        <p:spPr bwMode="auto">
          <a:xfrm>
            <a:off x="3900488" y="0"/>
            <a:ext cx="2982912" cy="461963"/>
          </a:xfrm>
          <a:prstGeom prst="rect">
            <a:avLst/>
          </a:prstGeom>
          <a:noFill/>
          <a:ln w="9525">
            <a:noFill/>
            <a:miter lim="800000"/>
            <a:headEnd/>
            <a:tailEnd/>
          </a:ln>
        </p:spPr>
        <p:txBody>
          <a:bodyPr vert="horz" wrap="square" lIns="92133" tIns="46067" rIns="92133" bIns="46067" numCol="1" anchor="t" anchorCtr="0" compatLnSpc="1">
            <a:prstTxWarp prst="textNoShape">
              <a:avLst/>
            </a:prstTxWarp>
          </a:bodyPr>
          <a:lstStyle>
            <a:lvl1pPr algn="r">
              <a:defRPr sz="1200">
                <a:latin typeface="Arial" charset="0"/>
                <a:ea typeface="ＭＳ Ｐゴシック" pitchFamily="1" charset="-128"/>
                <a:cs typeface="+mn-cs"/>
              </a:defRPr>
            </a:lvl1pPr>
          </a:lstStyle>
          <a:p>
            <a:pPr>
              <a:defRPr/>
            </a:pPr>
            <a:endParaRPr lang="en-US" dirty="0"/>
          </a:p>
        </p:txBody>
      </p:sp>
      <p:sp>
        <p:nvSpPr>
          <p:cNvPr id="44036" name="Rectangle 4"/>
          <p:cNvSpPr>
            <a:spLocks noGrp="1" noChangeArrowheads="1"/>
          </p:cNvSpPr>
          <p:nvPr>
            <p:ph type="ftr" sz="quarter" idx="2"/>
          </p:nvPr>
        </p:nvSpPr>
        <p:spPr bwMode="auto">
          <a:xfrm>
            <a:off x="0" y="8778875"/>
            <a:ext cx="2982913" cy="461963"/>
          </a:xfrm>
          <a:prstGeom prst="rect">
            <a:avLst/>
          </a:prstGeom>
          <a:noFill/>
          <a:ln w="9525">
            <a:noFill/>
            <a:miter lim="800000"/>
            <a:headEnd/>
            <a:tailEnd/>
          </a:ln>
        </p:spPr>
        <p:txBody>
          <a:bodyPr vert="horz" wrap="square" lIns="92133" tIns="46067" rIns="92133" bIns="46067" numCol="1" anchor="b"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44037" name="Rectangle 5"/>
          <p:cNvSpPr>
            <a:spLocks noGrp="1" noChangeArrowheads="1"/>
          </p:cNvSpPr>
          <p:nvPr>
            <p:ph type="sldNum" sz="quarter" idx="3"/>
          </p:nvPr>
        </p:nvSpPr>
        <p:spPr bwMode="auto">
          <a:xfrm>
            <a:off x="3900488" y="8778875"/>
            <a:ext cx="2982912" cy="461963"/>
          </a:xfrm>
          <a:prstGeom prst="rect">
            <a:avLst/>
          </a:prstGeom>
          <a:noFill/>
          <a:ln w="9525">
            <a:noFill/>
            <a:miter lim="800000"/>
            <a:headEnd/>
            <a:tailEnd/>
          </a:ln>
        </p:spPr>
        <p:txBody>
          <a:bodyPr vert="horz" wrap="square" lIns="92133" tIns="46067" rIns="92133" bIns="46067" numCol="1" anchor="b" anchorCtr="0" compatLnSpc="1">
            <a:prstTxWarp prst="textNoShape">
              <a:avLst/>
            </a:prstTxWarp>
          </a:bodyPr>
          <a:lstStyle>
            <a:lvl1pPr algn="r">
              <a:defRPr sz="1200"/>
            </a:lvl1pPr>
          </a:lstStyle>
          <a:p>
            <a:fld id="{9D9C3DE5-E080-694D-A59D-D66F964F0CD9}" type="slidenum">
              <a:rPr lang="en-US"/>
              <a:pPr/>
              <a:t>‹#›</a:t>
            </a:fld>
            <a:endParaRPr lang="en-US" dirty="0"/>
          </a:p>
        </p:txBody>
      </p:sp>
    </p:spTree>
    <p:extLst>
      <p:ext uri="{BB962C8B-B14F-4D97-AF65-F5344CB8AC3E}">
        <p14:creationId xmlns:p14="http://schemas.microsoft.com/office/powerpoint/2010/main" val="8685716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913" cy="461963"/>
          </a:xfrm>
          <a:prstGeom prst="rect">
            <a:avLst/>
          </a:prstGeom>
          <a:noFill/>
          <a:ln w="9525">
            <a:noFill/>
            <a:miter lim="800000"/>
            <a:headEnd/>
            <a:tailEnd/>
          </a:ln>
        </p:spPr>
        <p:txBody>
          <a:bodyPr vert="horz" wrap="square" lIns="92133" tIns="46067" rIns="92133" bIns="46067" numCol="1" anchor="t"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22531" name="Rectangle 3"/>
          <p:cNvSpPr>
            <a:spLocks noGrp="1" noChangeArrowheads="1"/>
          </p:cNvSpPr>
          <p:nvPr>
            <p:ph type="dt" idx="1"/>
          </p:nvPr>
        </p:nvSpPr>
        <p:spPr bwMode="auto">
          <a:xfrm>
            <a:off x="3900488" y="0"/>
            <a:ext cx="2982912" cy="461963"/>
          </a:xfrm>
          <a:prstGeom prst="rect">
            <a:avLst/>
          </a:prstGeom>
          <a:noFill/>
          <a:ln w="9525">
            <a:noFill/>
            <a:miter lim="800000"/>
            <a:headEnd/>
            <a:tailEnd/>
          </a:ln>
        </p:spPr>
        <p:txBody>
          <a:bodyPr vert="horz" wrap="square" lIns="92133" tIns="46067" rIns="92133" bIns="46067" numCol="1" anchor="t" anchorCtr="0" compatLnSpc="1">
            <a:prstTxWarp prst="textNoShape">
              <a:avLst/>
            </a:prstTxWarp>
          </a:bodyPr>
          <a:lstStyle>
            <a:lvl1pPr algn="r">
              <a:defRPr sz="1200">
                <a:latin typeface="Arial" charset="0"/>
                <a:ea typeface="ＭＳ Ｐゴシック" pitchFamily="1" charset="-128"/>
                <a:cs typeface="+mn-cs"/>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31888" y="692150"/>
            <a:ext cx="4619625" cy="346551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17575" y="4389438"/>
            <a:ext cx="5048250" cy="4159250"/>
          </a:xfrm>
          <a:prstGeom prst="rect">
            <a:avLst/>
          </a:prstGeom>
          <a:noFill/>
          <a:ln w="9525">
            <a:noFill/>
            <a:miter lim="800000"/>
            <a:headEnd/>
            <a:tailEnd/>
          </a:ln>
        </p:spPr>
        <p:txBody>
          <a:bodyPr vert="horz" wrap="square" lIns="92133" tIns="46067" rIns="92133" bIns="460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778875"/>
            <a:ext cx="2982913" cy="461963"/>
          </a:xfrm>
          <a:prstGeom prst="rect">
            <a:avLst/>
          </a:prstGeom>
          <a:noFill/>
          <a:ln w="9525">
            <a:noFill/>
            <a:miter lim="800000"/>
            <a:headEnd/>
            <a:tailEnd/>
          </a:ln>
        </p:spPr>
        <p:txBody>
          <a:bodyPr vert="horz" wrap="square" lIns="92133" tIns="46067" rIns="92133" bIns="46067" numCol="1" anchor="b" anchorCtr="0" compatLnSpc="1">
            <a:prstTxWarp prst="textNoShape">
              <a:avLst/>
            </a:prstTxWarp>
          </a:bodyPr>
          <a:lstStyle>
            <a:lvl1pPr algn="l">
              <a:defRPr sz="1200">
                <a:latin typeface="Arial" charset="0"/>
                <a:ea typeface="ＭＳ Ｐゴシック" pitchFamily="1" charset="-128"/>
                <a:cs typeface="+mn-cs"/>
              </a:defRPr>
            </a:lvl1pPr>
          </a:lstStyle>
          <a:p>
            <a:pPr>
              <a:defRPr/>
            </a:pPr>
            <a:endParaRPr lang="en-US" dirty="0"/>
          </a:p>
        </p:txBody>
      </p:sp>
      <p:sp>
        <p:nvSpPr>
          <p:cNvPr id="22535" name="Rectangle 7"/>
          <p:cNvSpPr>
            <a:spLocks noGrp="1" noChangeArrowheads="1"/>
          </p:cNvSpPr>
          <p:nvPr>
            <p:ph type="sldNum" sz="quarter" idx="5"/>
          </p:nvPr>
        </p:nvSpPr>
        <p:spPr bwMode="auto">
          <a:xfrm>
            <a:off x="3900488" y="8778875"/>
            <a:ext cx="2982912" cy="461963"/>
          </a:xfrm>
          <a:prstGeom prst="rect">
            <a:avLst/>
          </a:prstGeom>
          <a:noFill/>
          <a:ln w="9525">
            <a:noFill/>
            <a:miter lim="800000"/>
            <a:headEnd/>
            <a:tailEnd/>
          </a:ln>
        </p:spPr>
        <p:txBody>
          <a:bodyPr vert="horz" wrap="square" lIns="92133" tIns="46067" rIns="92133" bIns="46067" numCol="1" anchor="b" anchorCtr="0" compatLnSpc="1">
            <a:prstTxWarp prst="textNoShape">
              <a:avLst/>
            </a:prstTxWarp>
          </a:bodyPr>
          <a:lstStyle>
            <a:lvl1pPr algn="r">
              <a:defRPr sz="1200"/>
            </a:lvl1pPr>
          </a:lstStyle>
          <a:p>
            <a:fld id="{AF4C7A83-EF5C-2D42-A331-437439061519}" type="slidenum">
              <a:rPr lang="en-US"/>
              <a:pPr/>
              <a:t>‹#›</a:t>
            </a:fld>
            <a:endParaRPr lang="en-US" dirty="0"/>
          </a:p>
        </p:txBody>
      </p:sp>
    </p:spTree>
    <p:extLst>
      <p:ext uri="{BB962C8B-B14F-4D97-AF65-F5344CB8AC3E}">
        <p14:creationId xmlns:p14="http://schemas.microsoft.com/office/powerpoint/2010/main" val="406647321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a:xfrm>
            <a:off x="1133475" y="693738"/>
            <a:ext cx="4618038" cy="3463925"/>
          </a:xfrm>
          <a:solidFill>
            <a:srgbClr val="FFFFFF"/>
          </a:solidFill>
          <a:ln/>
        </p:spPr>
      </p:sp>
      <p:sp>
        <p:nvSpPr>
          <p:cNvPr id="22530" name="Rectangle 3"/>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r>
              <a:rPr kumimoji="1" lang="en-US" b="1" dirty="0">
                <a:latin typeface="Arial" pitchFamily="32" charset="0"/>
                <a:ea typeface="ＭＳ Ｐゴシック" pitchFamily="32" charset="-128"/>
                <a:cs typeface="ＭＳ Ｐゴシック" pitchFamily="32" charset="-128"/>
              </a:rPr>
              <a:t>WELCOME </a:t>
            </a:r>
          </a:p>
          <a:p>
            <a:endParaRPr kumimoji="1" lang="en-US" b="1" dirty="0" smtClean="0">
              <a:latin typeface="Arial" pitchFamily="32" charset="0"/>
              <a:ea typeface="ＭＳ Ｐゴシック" pitchFamily="32" charset="-128"/>
              <a:cs typeface="ＭＳ Ｐゴシック" pitchFamily="32" charset="-128"/>
            </a:endParaRPr>
          </a:p>
          <a:p>
            <a:endParaRPr kumimoji="1" lang="en-US" b="1"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a:xfrm>
            <a:off x="1133475" y="693738"/>
            <a:ext cx="4618038" cy="3463925"/>
          </a:xfrm>
          <a:solidFill>
            <a:srgbClr val="FFFFFF"/>
          </a:solidFill>
          <a:ln/>
        </p:spPr>
      </p:sp>
      <p:sp>
        <p:nvSpPr>
          <p:cNvPr id="22530" name="Rectangle 3"/>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r>
              <a:rPr kumimoji="1" lang="en-US" b="1" dirty="0">
                <a:latin typeface="Arial" pitchFamily="32" charset="0"/>
                <a:ea typeface="ＭＳ Ｐゴシック" pitchFamily="32" charset="-128"/>
                <a:cs typeface="ＭＳ Ｐゴシック" pitchFamily="32" charset="-128"/>
              </a:rPr>
              <a:t>WELCOME </a:t>
            </a:r>
          </a:p>
          <a:p>
            <a:endParaRPr kumimoji="1" lang="en-US" b="1" dirty="0" smtClean="0">
              <a:latin typeface="Arial" pitchFamily="32" charset="0"/>
              <a:ea typeface="ＭＳ Ｐゴシック" pitchFamily="32" charset="-128"/>
              <a:cs typeface="ＭＳ Ｐゴシック" pitchFamily="32" charset="-128"/>
            </a:endParaRPr>
          </a:p>
          <a:p>
            <a:endParaRPr kumimoji="1" lang="en-US" b="1"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Rot="1" noChangeAspect="1" noChangeArrowheads="1"/>
          </p:cNvSpPr>
          <p:nvPr>
            <p:ph type="sldImg"/>
          </p:nvPr>
        </p:nvSpPr>
        <p:spPr>
          <a:xfrm>
            <a:off x="1133475" y="693738"/>
            <a:ext cx="4618038" cy="3463925"/>
          </a:xfrm>
          <a:solidFill>
            <a:srgbClr val="FFFFFF"/>
          </a:solidFill>
          <a:ln/>
        </p:spPr>
      </p:sp>
      <p:sp>
        <p:nvSpPr>
          <p:cNvPr id="18434" name="Rectangle 1027"/>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endParaRPr lang="en-US" sz="1000"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Rot="1" noChangeAspect="1" noChangeArrowheads="1"/>
          </p:cNvSpPr>
          <p:nvPr>
            <p:ph type="sldImg"/>
          </p:nvPr>
        </p:nvSpPr>
        <p:spPr>
          <a:xfrm>
            <a:off x="1133475" y="693738"/>
            <a:ext cx="4618038" cy="3463925"/>
          </a:xfrm>
          <a:solidFill>
            <a:srgbClr val="FFFFFF"/>
          </a:solidFill>
          <a:ln/>
        </p:spPr>
      </p:sp>
      <p:sp>
        <p:nvSpPr>
          <p:cNvPr id="18434" name="Rectangle 1027"/>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endParaRPr lang="en-US" sz="1000"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Rot="1" noChangeAspect="1" noChangeArrowheads="1"/>
          </p:cNvSpPr>
          <p:nvPr>
            <p:ph type="sldImg"/>
          </p:nvPr>
        </p:nvSpPr>
        <p:spPr>
          <a:xfrm>
            <a:off x="1133475" y="693738"/>
            <a:ext cx="4618038" cy="3463925"/>
          </a:xfrm>
          <a:solidFill>
            <a:srgbClr val="FFFFFF"/>
          </a:solidFill>
          <a:ln/>
        </p:spPr>
      </p:sp>
      <p:sp>
        <p:nvSpPr>
          <p:cNvPr id="18434" name="Rectangle 1027"/>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endParaRPr lang="en-US" sz="1000"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Rot="1" noChangeAspect="1" noChangeArrowheads="1"/>
          </p:cNvSpPr>
          <p:nvPr>
            <p:ph type="sldImg"/>
          </p:nvPr>
        </p:nvSpPr>
        <p:spPr>
          <a:xfrm>
            <a:off x="1133475" y="693738"/>
            <a:ext cx="4618038" cy="3463925"/>
          </a:xfrm>
          <a:solidFill>
            <a:srgbClr val="FFFFFF"/>
          </a:solidFill>
          <a:ln/>
        </p:spPr>
      </p:sp>
      <p:sp>
        <p:nvSpPr>
          <p:cNvPr id="18434" name="Rectangle 1027"/>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endParaRPr lang="en-US" sz="1000"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Rot="1" noChangeAspect="1" noChangeArrowheads="1"/>
          </p:cNvSpPr>
          <p:nvPr>
            <p:ph type="sldImg"/>
          </p:nvPr>
        </p:nvSpPr>
        <p:spPr>
          <a:xfrm>
            <a:off x="1133475" y="693738"/>
            <a:ext cx="4618038" cy="3463925"/>
          </a:xfrm>
          <a:solidFill>
            <a:srgbClr val="FFFFFF"/>
          </a:solidFill>
          <a:ln/>
        </p:spPr>
      </p:sp>
      <p:sp>
        <p:nvSpPr>
          <p:cNvPr id="18434" name="Rectangle 1027"/>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endParaRPr lang="en-US" sz="1000"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Rot="1" noChangeAspect="1" noChangeArrowheads="1"/>
          </p:cNvSpPr>
          <p:nvPr>
            <p:ph type="sldImg"/>
          </p:nvPr>
        </p:nvSpPr>
        <p:spPr>
          <a:xfrm>
            <a:off x="1133475" y="693738"/>
            <a:ext cx="4618038" cy="3463925"/>
          </a:xfrm>
          <a:solidFill>
            <a:srgbClr val="FFFFFF"/>
          </a:solidFill>
          <a:ln/>
        </p:spPr>
      </p:sp>
      <p:sp>
        <p:nvSpPr>
          <p:cNvPr id="18434" name="Rectangle 1027"/>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endParaRPr lang="en-US" sz="1000" dirty="0">
              <a:latin typeface="Arial" pitchFamily="32" charset="0"/>
              <a:ea typeface="ＭＳ Ｐゴシック" pitchFamily="32" charset="-128"/>
              <a:cs typeface="ＭＳ Ｐゴシック" pitchFamily="3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Rot="1" noChangeAspect="1" noChangeArrowheads="1"/>
          </p:cNvSpPr>
          <p:nvPr>
            <p:ph type="sldImg"/>
          </p:nvPr>
        </p:nvSpPr>
        <p:spPr>
          <a:xfrm>
            <a:off x="1133475" y="693738"/>
            <a:ext cx="4618038" cy="3463925"/>
          </a:xfrm>
          <a:solidFill>
            <a:srgbClr val="FFFFFF"/>
          </a:solidFill>
          <a:ln/>
        </p:spPr>
      </p:sp>
      <p:sp>
        <p:nvSpPr>
          <p:cNvPr id="18434" name="Rectangle 1027"/>
          <p:cNvSpPr>
            <a:spLocks noGrp="1" noChangeArrowheads="1"/>
          </p:cNvSpPr>
          <p:nvPr>
            <p:ph type="body" idx="1"/>
          </p:nvPr>
        </p:nvSpPr>
        <p:spPr>
          <a:xfrm>
            <a:off x="917575" y="4389438"/>
            <a:ext cx="5048250" cy="4157662"/>
          </a:xfrm>
          <a:solidFill>
            <a:srgbClr val="FFFFFF"/>
          </a:solidFill>
          <a:ln>
            <a:solidFill>
              <a:srgbClr val="000000"/>
            </a:solidFill>
          </a:ln>
        </p:spPr>
        <p:txBody>
          <a:bodyPr lIns="92135" rIns="92135"/>
          <a:lstStyle/>
          <a:p>
            <a:endParaRPr lang="en-US" sz="1000" dirty="0">
              <a:latin typeface="Arial" pitchFamily="32" charset="0"/>
              <a:ea typeface="ＭＳ Ｐゴシック" pitchFamily="32" charset="-128"/>
              <a:cs typeface="ＭＳ Ｐゴシック" pitchFamily="3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CB7CC652-A623-41D2-B0ED-8F1D217186B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7FAE9-C0C0-DD48-9B5D-ADF248BEDE27}"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xmlns:p14="http://schemas.microsoft.com/office/powerpoint/2010/mai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7FAE9-C0C0-DD48-9B5D-ADF248BEDE27}"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xmlns:p14="http://schemas.microsoft.com/office/powerpoint/2010/main">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17B3FA-63A2-1141-B0C1-AB4197174A4A}"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A72AD4-1FBA-094B-85DD-5DA2D32B2CA6}"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9604F2-5FAC-E245-86A1-28CBE5AA7DD3}"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059FCD-EEB2-C447-9F04-0B696AE641A7}"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transition xmlns:p14="http://schemas.microsoft.com/office/powerpoint/2010/main">
    <p:diamon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7FAE9-C0C0-DD48-9B5D-ADF248BEDE27}"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7FAE9-C0C0-DD48-9B5D-ADF248BEDE27}"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transition xmlns:p14="http://schemas.microsoft.com/office/powerpoint/2010/main">
    <p:diamon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7FAE9-C0C0-DD48-9B5D-ADF248BEDE27}"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B982E8-860C-CC4B-92CC-564BE02CA063}"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E25B1E-0F7F-A340-AC5D-ACBD5E2C6F29}"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C139F7-1DDF-8641-883A-4B6724DA5701}"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E047FAE9-C0C0-DD48-9B5D-ADF248BEDE2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47FAE9-C0C0-DD48-9B5D-ADF248BEDE2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7FAE9-C0C0-DD48-9B5D-ADF248BEDE27}"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EC5139-11C0-3546-94F5-94D2B4AAF89E}" type="slidenum">
              <a:rPr lang="en-US" smtClean="0"/>
              <a:pPr/>
              <a:t>‹#›</a:t>
            </a:fld>
            <a:endParaRPr lang="en-US" dirty="0"/>
          </a:p>
        </p:txBody>
      </p:sp>
    </p:spTree>
  </p:cSld>
  <p:clrMapOvr>
    <a:masterClrMapping/>
  </p:clrMapOvr>
  <p:transition xmlns:p14="http://schemas.microsoft.com/office/powerpoint/2010/mai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9C9154-B98C-C047-889E-EC5FA7329463}"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transition xmlns:p14="http://schemas.microsoft.com/office/powerpoint/2010/mai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47FAE9-C0C0-DD48-9B5D-ADF248BEDE27}"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xmlns:p14="http://schemas.microsoft.com/office/powerpoint/2010/main">
    <p:diamond/>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5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E047FAE9-C0C0-DD48-9B5D-ADF248BEDE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705" r:id="rId1"/>
    <p:sldLayoutId id="2147485706" r:id="rId2"/>
    <p:sldLayoutId id="2147485707" r:id="rId3"/>
    <p:sldLayoutId id="2147485708" r:id="rId4"/>
    <p:sldLayoutId id="2147485709" r:id="rId5"/>
    <p:sldLayoutId id="2147485710" r:id="rId6"/>
    <p:sldLayoutId id="2147485711" r:id="rId7"/>
    <p:sldLayoutId id="2147485712" r:id="rId8"/>
    <p:sldLayoutId id="2147485713" r:id="rId9"/>
    <p:sldLayoutId id="2147485714" r:id="rId10"/>
    <p:sldLayoutId id="2147485715" r:id="rId11"/>
    <p:sldLayoutId id="2147485716" r:id="rId12"/>
    <p:sldLayoutId id="2147485717" r:id="rId13"/>
    <p:sldLayoutId id="2147485718" r:id="rId14"/>
    <p:sldLayoutId id="2147485719" r:id="rId15"/>
    <p:sldLayoutId id="2147485720" r:id="rId16"/>
    <p:sldLayoutId id="2147485721" r:id="rId17"/>
    <p:sldLayoutId id="2147485722" r:id="rId18"/>
    <p:sldLayoutId id="2147485723" r:id="rId19"/>
    <p:sldLayoutId id="2147485724" r:id="rId20"/>
  </p:sldLayoutIdLst>
  <p:transition xmlns:p14="http://schemas.microsoft.com/office/powerpoint/2010/main">
    <p:diamond/>
  </p:transition>
  <p:hf sldNum="0" hdr="0" ftr="0" dt="0"/>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emf"/><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wiaawi.org/Portals/0/PDF/AreaMeeting/2016/coopsrevised.pdf" TargetMode="Externa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685800" y="304800"/>
            <a:ext cx="7772400" cy="1066800"/>
          </a:xfrm>
        </p:spPr>
        <p:txBody>
          <a:bodyPr/>
          <a:lstStyle/>
          <a:p>
            <a:r>
              <a:rPr kumimoji="1" lang="en-US" sz="6000" b="1" dirty="0">
                <a:ea typeface="ＭＳ Ｐゴシック" pitchFamily="32" charset="-128"/>
                <a:cs typeface="ＭＳ Ｐゴシック" pitchFamily="32" charset="-128"/>
              </a:rPr>
              <a:t> </a:t>
            </a:r>
            <a:endParaRPr kumimoji="1" lang="en-US" sz="3200" dirty="0">
              <a:ea typeface="ＭＳ Ｐゴシック" pitchFamily="32" charset="-128"/>
              <a:cs typeface="ＭＳ Ｐゴシック" pitchFamily="32" charset="-128"/>
            </a:endParaRPr>
          </a:p>
        </p:txBody>
      </p:sp>
      <p:sp>
        <p:nvSpPr>
          <p:cNvPr id="15362" name="Rectangle 3"/>
          <p:cNvSpPr>
            <a:spLocks noGrp="1" noChangeArrowheads="1"/>
          </p:cNvSpPr>
          <p:nvPr>
            <p:ph idx="1"/>
          </p:nvPr>
        </p:nvSpPr>
        <p:spPr>
          <a:xfrm>
            <a:off x="685800" y="1600200"/>
            <a:ext cx="8229600" cy="4876800"/>
          </a:xfrm>
        </p:spPr>
        <p:txBody>
          <a:bodyPr>
            <a:normAutofit/>
          </a:bodyPr>
          <a:lstStyle/>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Pam Foegen, WIAA Board of Control President, Regis</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Dave Anderson, Executive Director</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Wade Labecki, Deputy Director</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Deb Hauser, Associate Director</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Todd Clark, Communications Director</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Tom Shafranski, Assistant Director</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Stephanie Hauser, Assistant Director</a:t>
            </a:r>
          </a:p>
          <a:p>
            <a:pPr algn="ctr">
              <a:buFont typeface="Wingdings" pitchFamily="32" charset="2"/>
              <a:buNone/>
            </a:pPr>
            <a:endParaRPr kumimoji="1" lang="en-US" sz="2800" dirty="0" smtClean="0">
              <a:solidFill>
                <a:srgbClr val="000000"/>
              </a:solidFill>
              <a:latin typeface="Arial Narrow"/>
              <a:ea typeface="ＭＳ Ｐゴシック" pitchFamily="32" charset="-128"/>
              <a:cs typeface="ＭＳ Ｐゴシック" pitchFamily="32" charset="-128"/>
            </a:endParaRPr>
          </a:p>
          <a:p>
            <a:pPr>
              <a:buFont typeface="Wingdings" pitchFamily="32" charset="2"/>
              <a:buNone/>
            </a:pPr>
            <a:endParaRPr kumimoji="1" lang="en-US" sz="2000" dirty="0" smtClean="0">
              <a:solidFill>
                <a:schemeClr val="tx2"/>
              </a:solidFill>
              <a:latin typeface="Abadi MT Condensed Extra Bold"/>
              <a:ea typeface="ＭＳ Ｐゴシック" pitchFamily="32" charset="-128"/>
              <a:cs typeface="ＭＳ Ｐゴシック" pitchFamily="32" charset="-128"/>
            </a:endParaRPr>
          </a:p>
          <a:p>
            <a:pPr>
              <a:buFont typeface="Wingdings" pitchFamily="32" charset="2"/>
              <a:buNone/>
            </a:pPr>
            <a:endParaRPr kumimoji="1" lang="en-US" dirty="0" smtClean="0">
              <a:solidFill>
                <a:schemeClr val="tx2"/>
              </a:solidFill>
              <a:latin typeface="Abadi MT Condensed Extra Bold"/>
              <a:ea typeface="ＭＳ Ｐゴシック" pitchFamily="32" charset="-128"/>
              <a:cs typeface="ＭＳ Ｐゴシック" pitchFamily="32" charset="-128"/>
            </a:endParaRPr>
          </a:p>
        </p:txBody>
      </p:sp>
      <p:sp>
        <p:nvSpPr>
          <p:cNvPr id="7" name="TextBox 6"/>
          <p:cNvSpPr txBox="1"/>
          <p:nvPr/>
        </p:nvSpPr>
        <p:spPr>
          <a:xfrm>
            <a:off x="609600" y="152400"/>
            <a:ext cx="8001000" cy="2062103"/>
          </a:xfrm>
          <a:prstGeom prst="rect">
            <a:avLst/>
          </a:prstGeom>
          <a:noFill/>
        </p:spPr>
        <p:txBody>
          <a:bodyPr wrap="square" rtlCol="0">
            <a:spAutoFit/>
          </a:bodyPr>
          <a:lstStyle/>
          <a:p>
            <a:r>
              <a:rPr lang="en-US" sz="3200" b="1" i="1" dirty="0" smtClean="0">
                <a:solidFill>
                  <a:srgbClr val="00000D"/>
                </a:solidFill>
                <a:latin typeface="Arial Narrow"/>
              </a:rPr>
              <a:t>WIAA AREA MEETINGS</a:t>
            </a:r>
          </a:p>
          <a:p>
            <a:r>
              <a:rPr lang="en-US" sz="3200" b="1" i="1" dirty="0" smtClean="0">
                <a:solidFill>
                  <a:srgbClr val="00000D"/>
                </a:solidFill>
                <a:latin typeface="Arial Narrow"/>
              </a:rPr>
              <a:t>SEPTEMBER 2016</a:t>
            </a:r>
          </a:p>
          <a:p>
            <a:endParaRPr lang="en-US" sz="3200" b="1" i="1" dirty="0">
              <a:solidFill>
                <a:srgbClr val="00000D"/>
              </a:solidFill>
              <a:latin typeface="Arial Narrow"/>
            </a:endParaRPr>
          </a:p>
          <a:p>
            <a:endParaRPr lang="en-US" sz="3200" b="1" i="1" dirty="0">
              <a:solidFill>
                <a:srgbClr val="00000D"/>
              </a:solidFill>
              <a:latin typeface="Arial Narrow"/>
            </a:endParaRPr>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93311"/>
            <a:ext cx="9144000" cy="15514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3613" cy="1219200"/>
          </a:xfrm>
        </p:spPr>
        <p:txBody>
          <a:bodyPr/>
          <a:lstStyle/>
          <a:p>
            <a:r>
              <a:rPr lang="en-US" b="1" dirty="0" smtClean="0">
                <a:solidFill>
                  <a:srgbClr val="00000D"/>
                </a:solidFill>
                <a:latin typeface="Arial"/>
                <a:cs typeface="Arial"/>
              </a:rPr>
              <a:t>Membership Survey</a:t>
            </a:r>
            <a:endParaRPr lang="en-US" b="1" dirty="0">
              <a:solidFill>
                <a:srgbClr val="00000D"/>
              </a:solidFill>
              <a:latin typeface="Arial"/>
              <a:cs typeface="Arial"/>
            </a:endParaRPr>
          </a:p>
        </p:txBody>
      </p:sp>
      <p:sp>
        <p:nvSpPr>
          <p:cNvPr id="9" name="TextBox 8"/>
          <p:cNvSpPr txBox="1"/>
          <p:nvPr/>
        </p:nvSpPr>
        <p:spPr>
          <a:xfrm>
            <a:off x="609600" y="1143000"/>
            <a:ext cx="8077200" cy="6894194"/>
          </a:xfrm>
          <a:prstGeom prst="rect">
            <a:avLst/>
          </a:prstGeom>
          <a:noFill/>
        </p:spPr>
        <p:txBody>
          <a:bodyPr wrap="square" rtlCol="0">
            <a:spAutoFit/>
          </a:bodyPr>
          <a:lstStyle/>
          <a:p>
            <a:pPr algn="l"/>
            <a:r>
              <a:rPr lang="en-US" sz="3200" b="1" dirty="0" smtClean="0">
                <a:solidFill>
                  <a:srgbClr val="00000D"/>
                </a:solidFill>
                <a:latin typeface="Arial"/>
                <a:cs typeface="Arial"/>
              </a:rPr>
              <a:t>Focus </a:t>
            </a:r>
            <a:r>
              <a:rPr lang="en-US" sz="3200" b="1" dirty="0" smtClean="0">
                <a:solidFill>
                  <a:srgbClr val="00000D"/>
                </a:solidFill>
                <a:latin typeface="Century Schoolbook"/>
                <a:cs typeface="Century Schoolbook"/>
              </a:rPr>
              <a:t>II</a:t>
            </a:r>
            <a:r>
              <a:rPr lang="en-US" sz="3200" b="1" dirty="0" smtClean="0">
                <a:solidFill>
                  <a:srgbClr val="00000D"/>
                </a:solidFill>
                <a:latin typeface="Arial"/>
                <a:cs typeface="Arial"/>
              </a:rPr>
              <a:t>—Seasonal Placement</a:t>
            </a:r>
          </a:p>
          <a:p>
            <a:pPr algn="l"/>
            <a:endParaRPr lang="en-US" sz="1000" b="1" dirty="0" smtClean="0">
              <a:solidFill>
                <a:srgbClr val="00000D"/>
              </a:solidFill>
              <a:latin typeface="Arial"/>
              <a:cs typeface="Arial"/>
            </a:endParaRPr>
          </a:p>
          <a:p>
            <a:pPr algn="l"/>
            <a:r>
              <a:rPr lang="en-US" b="1" dirty="0" smtClean="0">
                <a:solidFill>
                  <a:srgbClr val="00000D"/>
                </a:solidFill>
                <a:latin typeface="Arial"/>
                <a:cs typeface="Arial"/>
              </a:rPr>
              <a:t>Request--move girls soccer to fall; girls swim to winter and girls tennis to spring</a:t>
            </a:r>
            <a:endParaRPr lang="en-US" sz="1000" b="1" dirty="0" smtClean="0">
              <a:solidFill>
                <a:srgbClr val="00000D"/>
              </a:solidFill>
              <a:latin typeface="Arial"/>
              <a:cs typeface="Arial"/>
            </a:endParaRPr>
          </a:p>
          <a:p>
            <a:pPr algn="l"/>
            <a:r>
              <a:rPr lang="en-US" b="1" dirty="0" smtClean="0">
                <a:solidFill>
                  <a:srgbClr val="00000D"/>
                </a:solidFill>
                <a:latin typeface="Arial"/>
                <a:cs typeface="Arial"/>
              </a:rPr>
              <a:t>--Member Concerns</a:t>
            </a:r>
          </a:p>
          <a:p>
            <a:pPr algn="l"/>
            <a:r>
              <a:rPr lang="en-US" b="1" dirty="0" smtClean="0">
                <a:solidFill>
                  <a:srgbClr val="00000D"/>
                </a:solidFill>
                <a:latin typeface="Arial"/>
                <a:cs typeface="Arial"/>
              </a:rPr>
              <a:t>--Things to Think About</a:t>
            </a:r>
          </a:p>
          <a:p>
            <a:pPr algn="l"/>
            <a:r>
              <a:rPr lang="en-US" b="1" dirty="0">
                <a:solidFill>
                  <a:srgbClr val="00000D"/>
                </a:solidFill>
                <a:latin typeface="Arial"/>
                <a:cs typeface="Arial"/>
              </a:rPr>
              <a:t> </a:t>
            </a:r>
            <a:r>
              <a:rPr lang="en-US" b="1" dirty="0" smtClean="0">
                <a:solidFill>
                  <a:srgbClr val="00000D"/>
                </a:solidFill>
                <a:latin typeface="Arial"/>
                <a:cs typeface="Arial"/>
              </a:rPr>
              <a:t>   --Participation</a:t>
            </a:r>
          </a:p>
          <a:p>
            <a:pPr lvl="1" algn="l"/>
            <a:r>
              <a:rPr lang="en-US" b="1" dirty="0" smtClean="0">
                <a:solidFill>
                  <a:srgbClr val="00000D"/>
                </a:solidFill>
                <a:latin typeface="Arial"/>
                <a:cs typeface="Arial"/>
              </a:rPr>
              <a:t>--Facilities</a:t>
            </a:r>
          </a:p>
          <a:p>
            <a:pPr lvl="1" algn="l"/>
            <a:r>
              <a:rPr lang="en-US" b="1" dirty="0" smtClean="0">
                <a:solidFill>
                  <a:srgbClr val="00000D"/>
                </a:solidFill>
                <a:latin typeface="Arial"/>
                <a:cs typeface="Arial"/>
              </a:rPr>
              <a:t>--Officials</a:t>
            </a:r>
          </a:p>
          <a:p>
            <a:pPr lvl="1" algn="l"/>
            <a:r>
              <a:rPr lang="en-US" b="1" dirty="0" smtClean="0">
                <a:solidFill>
                  <a:srgbClr val="00000D"/>
                </a:solidFill>
                <a:latin typeface="Arial"/>
                <a:cs typeface="Arial"/>
              </a:rPr>
              <a:t>--Coaches</a:t>
            </a:r>
          </a:p>
          <a:p>
            <a:pPr lvl="1" algn="l"/>
            <a:r>
              <a:rPr lang="en-US" b="1" dirty="0" smtClean="0">
                <a:solidFill>
                  <a:srgbClr val="00000D"/>
                </a:solidFill>
                <a:latin typeface="Arial"/>
                <a:cs typeface="Arial"/>
              </a:rPr>
              <a:t>--Border States</a:t>
            </a:r>
          </a:p>
          <a:p>
            <a:pPr lvl="1" algn="l"/>
            <a:r>
              <a:rPr lang="en-US" b="1" dirty="0" smtClean="0">
                <a:solidFill>
                  <a:srgbClr val="00000D"/>
                </a:solidFill>
                <a:latin typeface="Arial"/>
                <a:cs typeface="Arial"/>
              </a:rPr>
              <a:t>--OCR</a:t>
            </a: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dirty="0">
              <a:solidFill>
                <a:srgbClr val="00000D"/>
              </a:solidFill>
              <a:latin typeface="Arial"/>
              <a:cs typeface="Arial"/>
            </a:endParaRPr>
          </a:p>
        </p:txBody>
      </p:sp>
      <p:pic>
        <p:nvPicPr>
          <p:cNvPr id="3" name="Picture 2"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3413534733"/>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3613" cy="1219200"/>
          </a:xfrm>
        </p:spPr>
        <p:txBody>
          <a:bodyPr/>
          <a:lstStyle/>
          <a:p>
            <a:r>
              <a:rPr lang="en-US" b="1" dirty="0" smtClean="0">
                <a:solidFill>
                  <a:srgbClr val="00000D"/>
                </a:solidFill>
                <a:latin typeface="Arial"/>
                <a:cs typeface="Arial"/>
              </a:rPr>
              <a:t>Season Comparison</a:t>
            </a:r>
            <a:endParaRPr lang="en-US" b="1" dirty="0">
              <a:solidFill>
                <a:srgbClr val="00000D"/>
              </a:solidFill>
              <a:latin typeface="Arial"/>
              <a:cs typeface="Arial"/>
            </a:endParaRPr>
          </a:p>
        </p:txBody>
      </p:sp>
      <p:pic>
        <p:nvPicPr>
          <p:cNvPr id="7" name="Picture 6" descr="Season Compariso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066800"/>
            <a:ext cx="9027460" cy="5420591"/>
          </a:xfrm>
          <a:prstGeom prst="rect">
            <a:avLst/>
          </a:prstGeom>
        </p:spPr>
      </p:pic>
      <p:pic>
        <p:nvPicPr>
          <p:cNvPr id="3" name="Picture 2"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257800"/>
            <a:ext cx="9144000" cy="1600200"/>
          </a:xfrm>
          <a:prstGeom prst="rect">
            <a:avLst/>
          </a:prstGeom>
        </p:spPr>
      </p:pic>
    </p:spTree>
    <p:extLst>
      <p:ext uri="{BB962C8B-B14F-4D97-AF65-F5344CB8AC3E}">
        <p14:creationId xmlns:p14="http://schemas.microsoft.com/office/powerpoint/2010/main" val="472390071"/>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1219200"/>
          </a:xfrm>
        </p:spPr>
        <p:txBody>
          <a:bodyPr/>
          <a:lstStyle/>
          <a:p>
            <a:r>
              <a:rPr lang="en-US" b="1" dirty="0" smtClean="0">
                <a:solidFill>
                  <a:srgbClr val="00000D"/>
                </a:solidFill>
                <a:latin typeface="Arial"/>
                <a:cs typeface="Arial"/>
              </a:rPr>
              <a:t>Membership Survey</a:t>
            </a:r>
            <a:endParaRPr lang="en-US" b="1" dirty="0">
              <a:solidFill>
                <a:srgbClr val="00000D"/>
              </a:solidFill>
              <a:latin typeface="Arial"/>
              <a:cs typeface="Arial"/>
            </a:endParaRPr>
          </a:p>
        </p:txBody>
      </p:sp>
      <p:sp>
        <p:nvSpPr>
          <p:cNvPr id="9" name="TextBox 8"/>
          <p:cNvSpPr txBox="1"/>
          <p:nvPr/>
        </p:nvSpPr>
        <p:spPr>
          <a:xfrm>
            <a:off x="457200" y="1219201"/>
            <a:ext cx="8534400" cy="6494085"/>
          </a:xfrm>
          <a:prstGeom prst="rect">
            <a:avLst/>
          </a:prstGeom>
          <a:noFill/>
        </p:spPr>
        <p:txBody>
          <a:bodyPr wrap="square" rtlCol="0">
            <a:spAutoFit/>
          </a:bodyPr>
          <a:lstStyle/>
          <a:p>
            <a:pPr algn="l"/>
            <a:r>
              <a:rPr lang="en-US" sz="3200" b="1" dirty="0" smtClean="0">
                <a:solidFill>
                  <a:srgbClr val="00000D"/>
                </a:solidFill>
                <a:latin typeface="Arial"/>
                <a:cs typeface="Arial"/>
              </a:rPr>
              <a:t>Release . . . . September 21</a:t>
            </a:r>
          </a:p>
          <a:p>
            <a:pPr algn="l"/>
            <a:r>
              <a:rPr lang="en-US" sz="3200" b="1" dirty="0" smtClean="0">
                <a:solidFill>
                  <a:srgbClr val="00000D"/>
                </a:solidFill>
                <a:latin typeface="Arial"/>
                <a:cs typeface="Arial"/>
              </a:rPr>
              <a:t>Close . . . . . . October 7</a:t>
            </a:r>
            <a:endParaRPr lang="en-US" sz="3200" b="1" dirty="0">
              <a:solidFill>
                <a:srgbClr val="00000D"/>
              </a:solidFill>
              <a:latin typeface="Arial"/>
              <a:cs typeface="Arial"/>
            </a:endParaRPr>
          </a:p>
          <a:p>
            <a:pPr algn="l"/>
            <a:r>
              <a:rPr lang="en-US" sz="3200" b="1" dirty="0" smtClean="0">
                <a:solidFill>
                  <a:srgbClr val="00000D"/>
                </a:solidFill>
                <a:latin typeface="Arial"/>
                <a:cs typeface="Arial"/>
              </a:rPr>
              <a:t>--Superintendents/Presidents</a:t>
            </a:r>
          </a:p>
          <a:p>
            <a:pPr algn="l"/>
            <a:r>
              <a:rPr lang="en-US" sz="3200" b="1" dirty="0" smtClean="0">
                <a:solidFill>
                  <a:srgbClr val="00000D"/>
                </a:solidFill>
                <a:latin typeface="Arial"/>
                <a:cs typeface="Arial"/>
              </a:rPr>
              <a:t>--Principals</a:t>
            </a:r>
          </a:p>
          <a:p>
            <a:pPr algn="l"/>
            <a:r>
              <a:rPr lang="en-US" sz="3200" b="1" dirty="0" smtClean="0">
                <a:solidFill>
                  <a:srgbClr val="00000D"/>
                </a:solidFill>
                <a:latin typeface="Arial"/>
                <a:cs typeface="Arial"/>
              </a:rPr>
              <a:t>--Athletic Directors</a:t>
            </a:r>
          </a:p>
          <a:p>
            <a:pPr algn="l"/>
            <a:endParaRPr lang="en-US" sz="3200" b="1" dirty="0" smtClean="0">
              <a:solidFill>
                <a:srgbClr val="00000D"/>
              </a:solidFill>
              <a:latin typeface="Arial"/>
              <a:cs typeface="Arial"/>
            </a:endParaRPr>
          </a:p>
          <a:p>
            <a:pPr algn="l"/>
            <a:r>
              <a:rPr lang="en-US" sz="3200" b="1" dirty="0" smtClean="0">
                <a:solidFill>
                  <a:srgbClr val="00000D"/>
                </a:solidFill>
                <a:latin typeface="Arial"/>
                <a:cs typeface="Arial"/>
              </a:rPr>
              <a:t>Results Reporting—WADA Convention</a:t>
            </a:r>
          </a:p>
          <a:p>
            <a:pPr algn="l"/>
            <a:r>
              <a:rPr lang="en-US" sz="3200" b="1" dirty="0" smtClean="0">
                <a:solidFill>
                  <a:srgbClr val="00000D"/>
                </a:solidFill>
                <a:latin typeface="Arial"/>
                <a:cs typeface="Arial"/>
              </a:rPr>
              <a:t>November 15 at 8:30 a.m.</a:t>
            </a: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dirty="0">
              <a:solidFill>
                <a:srgbClr val="00000D"/>
              </a:solidFill>
              <a:latin typeface="Arial"/>
              <a:cs typeface="Arial"/>
            </a:endParaRPr>
          </a:p>
        </p:txBody>
      </p:sp>
      <p:pic>
        <p:nvPicPr>
          <p:cNvPr id="3" name="Picture 2"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3862652725"/>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1219200"/>
          </a:xfrm>
        </p:spPr>
        <p:txBody>
          <a:bodyPr/>
          <a:lstStyle/>
          <a:p>
            <a:r>
              <a:rPr lang="en-US" b="1" dirty="0" smtClean="0">
                <a:solidFill>
                  <a:srgbClr val="00000D"/>
                </a:solidFill>
                <a:latin typeface="Arial"/>
                <a:cs typeface="Arial"/>
              </a:rPr>
              <a:t>Group Discussion</a:t>
            </a:r>
            <a:endParaRPr lang="en-US" b="1" dirty="0">
              <a:solidFill>
                <a:srgbClr val="00000D"/>
              </a:solidFill>
              <a:latin typeface="Arial"/>
              <a:cs typeface="Arial"/>
            </a:endParaRPr>
          </a:p>
        </p:txBody>
      </p:sp>
      <p:sp>
        <p:nvSpPr>
          <p:cNvPr id="9" name="TextBox 8"/>
          <p:cNvSpPr txBox="1"/>
          <p:nvPr/>
        </p:nvSpPr>
        <p:spPr>
          <a:xfrm>
            <a:off x="457200" y="1219201"/>
            <a:ext cx="8534400" cy="5509200"/>
          </a:xfrm>
          <a:prstGeom prst="rect">
            <a:avLst/>
          </a:prstGeom>
          <a:noFill/>
        </p:spPr>
        <p:txBody>
          <a:bodyPr wrap="square" rtlCol="0">
            <a:spAutoFit/>
          </a:bodyPr>
          <a:lstStyle/>
          <a:p>
            <a:pPr algn="l"/>
            <a:endParaRPr lang="en-US" sz="3200" b="1" dirty="0" smtClean="0">
              <a:solidFill>
                <a:srgbClr val="00000D"/>
              </a:solidFill>
              <a:latin typeface="Arial"/>
              <a:cs typeface="Arial"/>
            </a:endParaRPr>
          </a:p>
          <a:p>
            <a:pPr algn="l"/>
            <a:r>
              <a:rPr lang="en-US" sz="3200" b="1" dirty="0" smtClean="0">
                <a:solidFill>
                  <a:srgbClr val="00000D"/>
                </a:solidFill>
                <a:latin typeface="Arial"/>
                <a:cs typeface="Arial"/>
              </a:rPr>
              <a:t>Virtual </a:t>
            </a:r>
            <a:r>
              <a:rPr lang="en-US" sz="3200" b="1" dirty="0">
                <a:solidFill>
                  <a:srgbClr val="00000D"/>
                </a:solidFill>
                <a:latin typeface="Arial"/>
                <a:cs typeface="Arial"/>
              </a:rPr>
              <a:t>School Student Eligibility</a:t>
            </a:r>
          </a:p>
          <a:p>
            <a:pPr algn="l"/>
            <a:r>
              <a:rPr lang="en-US" sz="3200" b="1" dirty="0" smtClean="0">
                <a:solidFill>
                  <a:srgbClr val="00000D"/>
                </a:solidFill>
                <a:latin typeface="Arial"/>
                <a:cs typeface="Arial"/>
              </a:rPr>
              <a:t>Co-op Teams</a:t>
            </a:r>
            <a:endParaRPr lang="en-US" sz="3200" b="1" dirty="0">
              <a:solidFill>
                <a:srgbClr val="00000D"/>
              </a:solidFill>
              <a:latin typeface="Arial"/>
              <a:cs typeface="Arial"/>
            </a:endParaRPr>
          </a:p>
          <a:p>
            <a:pPr algn="l"/>
            <a:r>
              <a:rPr lang="en-US" sz="3200" b="1" dirty="0" smtClean="0">
                <a:solidFill>
                  <a:srgbClr val="00000D"/>
                </a:solidFill>
                <a:latin typeface="Arial"/>
                <a:cs typeface="Arial"/>
              </a:rPr>
              <a:t>Seasonal Placement</a:t>
            </a:r>
            <a:endParaRPr lang="en-US" sz="3200" b="1" dirty="0">
              <a:solidFill>
                <a:srgbClr val="00000D"/>
              </a:solidFill>
              <a:latin typeface="Arial"/>
              <a:cs typeface="Arial"/>
            </a:endParaRPr>
          </a:p>
          <a:p>
            <a:pPr algn="l"/>
            <a:r>
              <a:rPr lang="en-US" sz="3200" b="1" dirty="0" smtClean="0">
                <a:solidFill>
                  <a:srgbClr val="00000D"/>
                </a:solidFill>
                <a:latin typeface="Arial"/>
                <a:cs typeface="Arial"/>
              </a:rPr>
              <a:t>Communication Best Practices</a:t>
            </a:r>
          </a:p>
          <a:p>
            <a:pPr algn="l"/>
            <a:r>
              <a:rPr lang="en-US" sz="3200" b="1" dirty="0" smtClean="0">
                <a:solidFill>
                  <a:srgbClr val="00000D"/>
                </a:solidFill>
                <a:latin typeface="Arial"/>
                <a:cs typeface="Arial"/>
              </a:rPr>
              <a:t>(Promoting Education Based Athletics)</a:t>
            </a: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dirty="0">
              <a:solidFill>
                <a:srgbClr val="00000D"/>
              </a:solidFill>
              <a:latin typeface="Arial"/>
              <a:cs typeface="Arial"/>
            </a:endParaRPr>
          </a:p>
        </p:txBody>
      </p:sp>
      <p:pic>
        <p:nvPicPr>
          <p:cNvPr id="3" name="Picture 2"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293311"/>
            <a:ext cx="9144000" cy="1551432"/>
          </a:xfrm>
          <a:prstGeom prst="rect">
            <a:avLst/>
          </a:prstGeom>
        </p:spPr>
      </p:pic>
    </p:spTree>
    <p:extLst>
      <p:ext uri="{BB962C8B-B14F-4D97-AF65-F5344CB8AC3E}">
        <p14:creationId xmlns:p14="http://schemas.microsoft.com/office/powerpoint/2010/main" val="1885642663"/>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9144000" cy="6309419"/>
          </a:xfrm>
          <a:prstGeom prst="rect">
            <a:avLst/>
          </a:prstGeom>
          <a:noFill/>
        </p:spPr>
        <p:txBody>
          <a:bodyPr wrap="square" rtlCol="0">
            <a:spAutoFit/>
          </a:bodyPr>
          <a:lstStyle/>
          <a:p>
            <a:pPr algn="l"/>
            <a:r>
              <a:rPr lang="en-US" sz="3200" b="1" dirty="0" smtClean="0">
                <a:solidFill>
                  <a:srgbClr val="00000D"/>
                </a:solidFill>
                <a:latin typeface="Arial"/>
                <a:cs typeface="Arial"/>
              </a:rPr>
              <a:t>Group Discussion</a:t>
            </a:r>
          </a:p>
          <a:p>
            <a:pPr algn="l"/>
            <a:endParaRPr lang="en-US" b="1" dirty="0" smtClean="0">
              <a:solidFill>
                <a:srgbClr val="00000D"/>
              </a:solidFill>
              <a:latin typeface="Arial"/>
              <a:cs typeface="Arial"/>
            </a:endParaRPr>
          </a:p>
          <a:p>
            <a:pPr algn="l"/>
            <a:r>
              <a:rPr lang="en-US" b="1" u="sng" dirty="0" smtClean="0">
                <a:solidFill>
                  <a:srgbClr val="00000D"/>
                </a:solidFill>
                <a:latin typeface="Arial"/>
                <a:cs typeface="Arial"/>
              </a:rPr>
              <a:t>Virtual School Student Eligibility</a:t>
            </a:r>
          </a:p>
          <a:p>
            <a:pPr algn="l"/>
            <a:r>
              <a:rPr lang="en-US" b="1" dirty="0" smtClean="0">
                <a:solidFill>
                  <a:srgbClr val="00000D"/>
                </a:solidFill>
                <a:latin typeface="Arial"/>
                <a:cs typeface="Arial"/>
              </a:rPr>
              <a:t>--Why Discuss</a:t>
            </a:r>
            <a:endParaRPr lang="en-US" b="1" dirty="0">
              <a:solidFill>
                <a:srgbClr val="00000D"/>
              </a:solidFill>
              <a:latin typeface="Arial"/>
              <a:cs typeface="Arial"/>
            </a:endParaRPr>
          </a:p>
          <a:p>
            <a:pPr algn="l"/>
            <a:r>
              <a:rPr lang="en-US" b="1" dirty="0" smtClean="0">
                <a:solidFill>
                  <a:srgbClr val="00000D"/>
                </a:solidFill>
                <a:latin typeface="Arial"/>
                <a:cs typeface="Arial"/>
              </a:rPr>
              <a:t>--Other States</a:t>
            </a:r>
            <a:endParaRPr lang="en-US" b="1" dirty="0">
              <a:solidFill>
                <a:srgbClr val="00000D"/>
              </a:solidFill>
              <a:latin typeface="Arial"/>
              <a:cs typeface="Arial"/>
            </a:endParaRPr>
          </a:p>
          <a:p>
            <a:pPr algn="l"/>
            <a:r>
              <a:rPr lang="en-US" b="1" dirty="0" smtClean="0">
                <a:solidFill>
                  <a:srgbClr val="00000D"/>
                </a:solidFill>
                <a:latin typeface="Arial"/>
                <a:cs typeface="Arial"/>
              </a:rPr>
              <a:t>--Your Recommendations and Guidance</a:t>
            </a:r>
          </a:p>
          <a:p>
            <a:pPr algn="l"/>
            <a:endParaRPr lang="en-US" b="1" dirty="0" smtClean="0">
              <a:solidFill>
                <a:srgbClr val="00000D"/>
              </a:solidFill>
              <a:latin typeface="Arial"/>
              <a:cs typeface="Arial"/>
            </a:endParaRPr>
          </a:p>
          <a:p>
            <a:pPr algn="l"/>
            <a:r>
              <a:rPr lang="en-US" b="1" u="sng" dirty="0" smtClean="0">
                <a:solidFill>
                  <a:srgbClr val="00000D"/>
                </a:solidFill>
                <a:latin typeface="Arial"/>
                <a:cs typeface="Arial"/>
              </a:rPr>
              <a:t>Co-op Teams</a:t>
            </a:r>
          </a:p>
          <a:p>
            <a:pPr algn="l"/>
            <a:r>
              <a:rPr lang="en-US" b="1" dirty="0" smtClean="0">
                <a:solidFill>
                  <a:srgbClr val="00000D"/>
                </a:solidFill>
                <a:latin typeface="Arial"/>
                <a:cs typeface="Arial"/>
              </a:rPr>
              <a:t>--Girls Hockey/Gymnastics </a:t>
            </a:r>
          </a:p>
          <a:p>
            <a:pPr algn="l"/>
            <a:r>
              <a:rPr lang="en-US" b="1" dirty="0" smtClean="0">
                <a:solidFill>
                  <a:srgbClr val="00000D"/>
                </a:solidFill>
                <a:latin typeface="Arial"/>
                <a:cs typeface="Arial"/>
                <a:hlinkClick r:id="rId2"/>
              </a:rPr>
              <a:t>http://www.wiaawi.org/Portals/0/PDF/AreaMeeting/2016/coopsrevised.pdf</a:t>
            </a:r>
            <a:endParaRPr lang="en-US" b="1" dirty="0">
              <a:solidFill>
                <a:srgbClr val="00000D"/>
              </a:solidFill>
              <a:latin typeface="Arial"/>
              <a:cs typeface="Arial"/>
            </a:endParaRPr>
          </a:p>
          <a:p>
            <a:pPr algn="l"/>
            <a:r>
              <a:rPr lang="en-US" b="1" dirty="0" smtClean="0">
                <a:solidFill>
                  <a:srgbClr val="00000D"/>
                </a:solidFill>
                <a:latin typeface="Arial"/>
                <a:cs typeface="Arial"/>
              </a:rPr>
              <a:t>--Participation Focus vs. Success and Winning</a:t>
            </a:r>
          </a:p>
          <a:p>
            <a:pPr algn="l"/>
            <a:r>
              <a:rPr lang="en-US" b="1" dirty="0" smtClean="0">
                <a:solidFill>
                  <a:srgbClr val="00000D"/>
                </a:solidFill>
                <a:latin typeface="Arial"/>
                <a:cs typeface="Arial"/>
              </a:rPr>
              <a:t>--Enrollment and Financial Impact</a:t>
            </a:r>
          </a:p>
          <a:p>
            <a:pPr algn="l"/>
            <a:r>
              <a:rPr lang="en-US" b="1" dirty="0" smtClean="0">
                <a:solidFill>
                  <a:srgbClr val="00000D"/>
                </a:solidFill>
                <a:latin typeface="Arial"/>
                <a:cs typeface="Arial"/>
              </a:rPr>
              <a:t>--Is Change Needed?</a:t>
            </a:r>
          </a:p>
          <a:p>
            <a:pPr algn="l"/>
            <a:endParaRPr lang="en-US" sz="2800" b="1" dirty="0">
              <a:solidFill>
                <a:srgbClr val="00000D"/>
              </a:solidFill>
              <a:latin typeface="Arial"/>
              <a:cs typeface="Arial"/>
            </a:endParaRPr>
          </a:p>
          <a:p>
            <a:pPr algn="l"/>
            <a:r>
              <a:rPr lang="en-US" sz="3200" dirty="0" smtClean="0">
                <a:solidFill>
                  <a:srgbClr val="00000D"/>
                </a:solidFill>
                <a:latin typeface="Arial"/>
                <a:cs typeface="Arial"/>
              </a:rPr>
              <a:t>    </a:t>
            </a:r>
            <a:endParaRPr lang="en-US" sz="3200" dirty="0">
              <a:solidFill>
                <a:srgbClr val="00000D"/>
              </a:solidFill>
              <a:latin typeface="Arial"/>
              <a:cs typeface="Arial"/>
            </a:endParaRPr>
          </a:p>
        </p:txBody>
      </p:sp>
      <p:sp>
        <p:nvSpPr>
          <p:cNvPr id="3" name="Title 2"/>
          <p:cNvSpPr>
            <a:spLocks noGrp="1"/>
          </p:cNvSpPr>
          <p:nvPr>
            <p:ph type="title"/>
          </p:nvPr>
        </p:nvSpPr>
        <p:spPr>
          <a:xfrm flipV="1">
            <a:off x="914400" y="0"/>
            <a:ext cx="7313613" cy="228600"/>
          </a:xfrm>
        </p:spPr>
        <p:txBody>
          <a:bodyPr>
            <a:normAutofit fontScale="90000"/>
          </a:bodyPr>
          <a:lstStyle/>
          <a:p>
            <a:r>
              <a:rPr lang="en-US" dirty="0" smtClean="0"/>
              <a:t/>
            </a:r>
            <a:br>
              <a:rPr lang="en-US" dirty="0" smtClean="0"/>
            </a:br>
            <a:endParaRPr lang="en-US" dirty="0"/>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791200"/>
            <a:ext cx="9144000" cy="1066800"/>
          </a:xfrm>
          <a:prstGeom prst="rect">
            <a:avLst/>
          </a:prstGeom>
        </p:spPr>
      </p:pic>
    </p:spTree>
    <p:extLst>
      <p:ext uri="{BB962C8B-B14F-4D97-AF65-F5344CB8AC3E}">
        <p14:creationId xmlns:p14="http://schemas.microsoft.com/office/powerpoint/2010/main" val="1651107249"/>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9144000" cy="6217087"/>
          </a:xfrm>
          <a:prstGeom prst="rect">
            <a:avLst/>
          </a:prstGeom>
          <a:noFill/>
        </p:spPr>
        <p:txBody>
          <a:bodyPr wrap="square" rtlCol="0">
            <a:spAutoFit/>
          </a:bodyPr>
          <a:lstStyle/>
          <a:p>
            <a:pPr algn="l"/>
            <a:r>
              <a:rPr lang="en-US" sz="3200" b="1" dirty="0" smtClean="0">
                <a:solidFill>
                  <a:srgbClr val="00000D"/>
                </a:solidFill>
                <a:latin typeface="Arial"/>
                <a:cs typeface="Arial"/>
              </a:rPr>
              <a:t>Group Discussion</a:t>
            </a:r>
          </a:p>
          <a:p>
            <a:pPr algn="l"/>
            <a:endParaRPr lang="en-US" sz="1400" b="1" dirty="0">
              <a:solidFill>
                <a:srgbClr val="00000D"/>
              </a:solidFill>
              <a:latin typeface="Arial"/>
              <a:cs typeface="Arial"/>
            </a:endParaRPr>
          </a:p>
          <a:p>
            <a:pPr algn="l"/>
            <a:r>
              <a:rPr lang="en-US" sz="2000" b="1" u="sng" dirty="0" smtClean="0">
                <a:solidFill>
                  <a:srgbClr val="00000D"/>
                </a:solidFill>
                <a:latin typeface="Arial"/>
                <a:cs typeface="Arial"/>
              </a:rPr>
              <a:t>Seasonal Placement</a:t>
            </a:r>
          </a:p>
          <a:p>
            <a:pPr algn="l"/>
            <a:r>
              <a:rPr lang="en-US" sz="2000" b="1" dirty="0" smtClean="0">
                <a:solidFill>
                  <a:srgbClr val="00000D"/>
                </a:solidFill>
                <a:latin typeface="Arial"/>
                <a:cs typeface="Arial"/>
              </a:rPr>
              <a:t>--Move Girls Soccer—Girls Swim—Girls Tennis</a:t>
            </a:r>
          </a:p>
          <a:p>
            <a:pPr algn="l"/>
            <a:r>
              <a:rPr lang="en-US" sz="2000" b="1" dirty="0" smtClean="0">
                <a:solidFill>
                  <a:srgbClr val="00000D"/>
                </a:solidFill>
                <a:latin typeface="Arial"/>
                <a:cs typeface="Arial"/>
              </a:rPr>
              <a:t>--Does Something Else Work Better?</a:t>
            </a:r>
          </a:p>
          <a:p>
            <a:pPr algn="l"/>
            <a:r>
              <a:rPr lang="en-US" sz="2000" b="1" dirty="0" smtClean="0">
                <a:solidFill>
                  <a:srgbClr val="00000D"/>
                </a:solidFill>
                <a:latin typeface="Arial"/>
                <a:cs typeface="Arial"/>
              </a:rPr>
              <a:t>--Negative Impact on Young Women?</a:t>
            </a:r>
          </a:p>
          <a:p>
            <a:pPr algn="l"/>
            <a:r>
              <a:rPr lang="en-US" sz="2000" b="1" dirty="0" smtClean="0">
                <a:solidFill>
                  <a:srgbClr val="00000D"/>
                </a:solidFill>
                <a:latin typeface="Arial"/>
                <a:cs typeface="Arial"/>
              </a:rPr>
              <a:t>--Wisconsin and Neighboring States</a:t>
            </a:r>
          </a:p>
          <a:p>
            <a:pPr algn="l"/>
            <a:r>
              <a:rPr lang="en-US" sz="2000" b="1" dirty="0">
                <a:solidFill>
                  <a:srgbClr val="00000D"/>
                </a:solidFill>
                <a:latin typeface="Arial"/>
                <a:cs typeface="Arial"/>
              </a:rPr>
              <a:t> </a:t>
            </a:r>
            <a:r>
              <a:rPr lang="en-US" sz="2000" b="1" dirty="0" smtClean="0">
                <a:solidFill>
                  <a:srgbClr val="00000D"/>
                </a:solidFill>
                <a:latin typeface="Arial"/>
                <a:cs typeface="Arial"/>
              </a:rPr>
              <a:t> Focus:  Participation Opportunities, Facilities, Coaches, Officials, OCR</a:t>
            </a:r>
          </a:p>
          <a:p>
            <a:pPr algn="l"/>
            <a:endParaRPr lang="en-US" sz="1600" b="1" u="sng" dirty="0" smtClean="0">
              <a:solidFill>
                <a:srgbClr val="00000D"/>
              </a:solidFill>
              <a:latin typeface="Arial"/>
              <a:cs typeface="Arial"/>
            </a:endParaRPr>
          </a:p>
          <a:p>
            <a:pPr algn="l"/>
            <a:r>
              <a:rPr lang="en-US" sz="2000" b="1" u="sng" dirty="0" smtClean="0">
                <a:solidFill>
                  <a:srgbClr val="00000D"/>
                </a:solidFill>
                <a:latin typeface="Arial"/>
                <a:cs typeface="Arial"/>
              </a:rPr>
              <a:t>Communication</a:t>
            </a:r>
            <a:r>
              <a:rPr lang="en-US" sz="2000" b="1" u="sng" dirty="0">
                <a:solidFill>
                  <a:srgbClr val="00000D"/>
                </a:solidFill>
                <a:latin typeface="Arial"/>
                <a:cs typeface="Arial"/>
              </a:rPr>
              <a:t> </a:t>
            </a:r>
            <a:r>
              <a:rPr lang="en-US" sz="2000" b="1" u="sng" dirty="0" smtClean="0">
                <a:solidFill>
                  <a:srgbClr val="00000D"/>
                </a:solidFill>
                <a:latin typeface="Arial"/>
                <a:cs typeface="Arial"/>
              </a:rPr>
              <a:t>Best Practices (Promoting Education Based Athletics)</a:t>
            </a:r>
          </a:p>
          <a:p>
            <a:pPr algn="l"/>
            <a:r>
              <a:rPr lang="en-US" sz="2000" b="1" dirty="0" smtClean="0">
                <a:solidFill>
                  <a:srgbClr val="00000D"/>
                </a:solidFill>
                <a:latin typeface="Arial"/>
                <a:cs typeface="Arial"/>
              </a:rPr>
              <a:t>Communicating with:</a:t>
            </a:r>
          </a:p>
          <a:p>
            <a:pPr algn="l"/>
            <a:r>
              <a:rPr lang="en-US" sz="2000" b="1" dirty="0" smtClean="0">
                <a:solidFill>
                  <a:srgbClr val="00000D"/>
                </a:solidFill>
                <a:latin typeface="Arial"/>
                <a:cs typeface="Arial"/>
              </a:rPr>
              <a:t>  --Students</a:t>
            </a:r>
          </a:p>
          <a:p>
            <a:pPr algn="l"/>
            <a:r>
              <a:rPr lang="en-US" sz="2000" b="1" dirty="0" smtClean="0">
                <a:solidFill>
                  <a:srgbClr val="00000D"/>
                </a:solidFill>
                <a:latin typeface="Arial"/>
                <a:cs typeface="Arial"/>
              </a:rPr>
              <a:t>  --Parents</a:t>
            </a:r>
          </a:p>
          <a:p>
            <a:pPr algn="l"/>
            <a:r>
              <a:rPr lang="en-US" sz="2000" b="1" dirty="0" smtClean="0">
                <a:solidFill>
                  <a:srgbClr val="00000D"/>
                </a:solidFill>
                <a:latin typeface="Arial"/>
                <a:cs typeface="Arial"/>
              </a:rPr>
              <a:t>  --Coaches</a:t>
            </a:r>
          </a:p>
          <a:p>
            <a:pPr algn="l"/>
            <a:r>
              <a:rPr lang="en-US" sz="2000" b="1" dirty="0" smtClean="0">
                <a:solidFill>
                  <a:srgbClr val="00000D"/>
                </a:solidFill>
                <a:latin typeface="Arial"/>
                <a:cs typeface="Arial"/>
              </a:rPr>
              <a:t>  --Faculty</a:t>
            </a:r>
          </a:p>
          <a:p>
            <a:pPr algn="l"/>
            <a:r>
              <a:rPr lang="en-US" sz="2000" b="1" dirty="0" smtClean="0">
                <a:solidFill>
                  <a:srgbClr val="00000D"/>
                </a:solidFill>
                <a:latin typeface="Arial"/>
                <a:cs typeface="Arial"/>
              </a:rPr>
              <a:t>  --Administration</a:t>
            </a:r>
          </a:p>
          <a:p>
            <a:pPr algn="l"/>
            <a:r>
              <a:rPr lang="en-US" sz="2000" b="1" dirty="0" smtClean="0">
                <a:solidFill>
                  <a:srgbClr val="00000D"/>
                </a:solidFill>
                <a:latin typeface="Arial"/>
                <a:cs typeface="Arial"/>
              </a:rPr>
              <a:t>  --School Board</a:t>
            </a:r>
          </a:p>
          <a:p>
            <a:pPr algn="l"/>
            <a:r>
              <a:rPr lang="en-US" sz="2000" b="1" dirty="0" smtClean="0">
                <a:solidFill>
                  <a:srgbClr val="00000D"/>
                </a:solidFill>
                <a:latin typeface="Arial"/>
                <a:cs typeface="Arial"/>
              </a:rPr>
              <a:t>  --What’s Working for You?</a:t>
            </a:r>
          </a:p>
          <a:p>
            <a:pPr algn="l"/>
            <a:r>
              <a:rPr lang="en-US" sz="3200" dirty="0" smtClean="0">
                <a:solidFill>
                  <a:srgbClr val="00000D"/>
                </a:solidFill>
                <a:latin typeface="Arial"/>
                <a:cs typeface="Arial"/>
              </a:rPr>
              <a:t>    </a:t>
            </a:r>
            <a:endParaRPr lang="en-US" sz="3200" dirty="0">
              <a:solidFill>
                <a:srgbClr val="00000D"/>
              </a:solidFill>
              <a:latin typeface="Arial"/>
              <a:cs typeface="Arial"/>
            </a:endParaRPr>
          </a:p>
        </p:txBody>
      </p:sp>
      <p:sp>
        <p:nvSpPr>
          <p:cNvPr id="3" name="Title 2"/>
          <p:cNvSpPr>
            <a:spLocks noGrp="1"/>
          </p:cNvSpPr>
          <p:nvPr>
            <p:ph type="title"/>
          </p:nvPr>
        </p:nvSpPr>
        <p:spPr>
          <a:xfrm flipV="1">
            <a:off x="914400" y="0"/>
            <a:ext cx="7313613" cy="228600"/>
          </a:xfrm>
        </p:spPr>
        <p:txBody>
          <a:bodyPr>
            <a:normAutofit fontScale="90000"/>
          </a:bodyPr>
          <a:lstStyle/>
          <a:p>
            <a:r>
              <a:rPr lang="en-US" dirty="0" smtClean="0"/>
              <a:t/>
            </a:r>
            <a:br>
              <a:rPr lang="en-US" dirty="0" smtClean="0"/>
            </a:br>
            <a:endParaRPr lang="en-US" dirty="0"/>
          </a:p>
        </p:txBody>
      </p:sp>
      <p:pic>
        <p:nvPicPr>
          <p:cNvPr id="2" name="Picture 1"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486400"/>
            <a:ext cx="9144000" cy="1371600"/>
          </a:xfrm>
          <a:prstGeom prst="rect">
            <a:avLst/>
          </a:prstGeom>
        </p:spPr>
      </p:pic>
    </p:spTree>
    <p:extLst>
      <p:ext uri="{BB962C8B-B14F-4D97-AF65-F5344CB8AC3E}">
        <p14:creationId xmlns:p14="http://schemas.microsoft.com/office/powerpoint/2010/main" val="81273111"/>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533400"/>
          </a:xfrm>
        </p:spPr>
        <p:txBody>
          <a:bodyPr/>
          <a:lstStyle/>
          <a:p>
            <a:r>
              <a:rPr lang="en-US" sz="4400" b="1" dirty="0" smtClean="0">
                <a:solidFill>
                  <a:srgbClr val="00000D"/>
                </a:solidFill>
                <a:latin typeface="Arial"/>
                <a:cs typeface="Arial"/>
              </a:rPr>
              <a:t>Quick Hitters</a:t>
            </a:r>
            <a:endParaRPr lang="en-US" sz="4400" dirty="0"/>
          </a:p>
        </p:txBody>
      </p:sp>
      <p:sp>
        <p:nvSpPr>
          <p:cNvPr id="5" name="TextBox 4"/>
          <p:cNvSpPr txBox="1"/>
          <p:nvPr/>
        </p:nvSpPr>
        <p:spPr>
          <a:xfrm>
            <a:off x="533400" y="838200"/>
            <a:ext cx="8305800" cy="5755421"/>
          </a:xfrm>
          <a:prstGeom prst="rect">
            <a:avLst/>
          </a:prstGeom>
          <a:noFill/>
        </p:spPr>
        <p:txBody>
          <a:bodyPr wrap="square" rtlCol="0">
            <a:spAutoFit/>
          </a:bodyPr>
          <a:lstStyle/>
          <a:p>
            <a:pPr algn="l"/>
            <a:r>
              <a:rPr lang="en-US" b="1" dirty="0" smtClean="0">
                <a:solidFill>
                  <a:srgbClr val="00000D"/>
                </a:solidFill>
              </a:rPr>
              <a:t>•  Dues and Fees—Permanent Removal </a:t>
            </a:r>
          </a:p>
          <a:p>
            <a:pPr algn="l"/>
            <a:r>
              <a:rPr lang="en-US" b="1" dirty="0" smtClean="0">
                <a:solidFill>
                  <a:srgbClr val="00000D"/>
                </a:solidFill>
              </a:rPr>
              <a:t>•  Award of Excellence     </a:t>
            </a:r>
          </a:p>
          <a:p>
            <a:pPr algn="l"/>
            <a:r>
              <a:rPr lang="en-US" b="1" dirty="0" smtClean="0">
                <a:solidFill>
                  <a:srgbClr val="00000D"/>
                </a:solidFill>
              </a:rPr>
              <a:t>•  Dose of Reality—DOJ</a:t>
            </a:r>
          </a:p>
          <a:p>
            <a:pPr algn="l"/>
            <a:r>
              <a:rPr lang="en-US" b="1" dirty="0" smtClean="0">
                <a:solidFill>
                  <a:srgbClr val="00000D"/>
                </a:solidFill>
              </a:rPr>
              <a:t>•  Sportsmanship and Reference Material</a:t>
            </a:r>
          </a:p>
          <a:p>
            <a:pPr algn="l"/>
            <a:r>
              <a:rPr lang="en-US" b="1" dirty="0" smtClean="0">
                <a:solidFill>
                  <a:srgbClr val="00000D"/>
                </a:solidFill>
              </a:rPr>
              <a:t>•  Sportsmanship Summit—December 7, 2016  </a:t>
            </a:r>
          </a:p>
          <a:p>
            <a:pPr algn="l"/>
            <a:r>
              <a:rPr lang="en-US" b="1" dirty="0" smtClean="0">
                <a:solidFill>
                  <a:srgbClr val="00000D"/>
                </a:solidFill>
              </a:rPr>
              <a:t>•  Graphic Suite</a:t>
            </a:r>
          </a:p>
          <a:p>
            <a:pPr algn="l"/>
            <a:r>
              <a:rPr lang="en-US" b="1" dirty="0" smtClean="0">
                <a:solidFill>
                  <a:srgbClr val="00000D"/>
                </a:solidFill>
              </a:rPr>
              <a:t>•  NFHS “My Reason Why” Campaign #myreasonwhy</a:t>
            </a:r>
          </a:p>
          <a:p>
            <a:pPr algn="l"/>
            <a:r>
              <a:rPr lang="en-US" b="1" dirty="0" smtClean="0">
                <a:solidFill>
                  <a:srgbClr val="00000D"/>
                </a:solidFill>
              </a:rPr>
              <a:t>•  PSAs</a:t>
            </a:r>
          </a:p>
          <a:p>
            <a:pPr algn="l"/>
            <a:r>
              <a:rPr lang="en-US" b="1" dirty="0">
                <a:solidFill>
                  <a:srgbClr val="00000D"/>
                </a:solidFill>
              </a:rPr>
              <a:t>•  Prominent, successful people who were     </a:t>
            </a:r>
          </a:p>
          <a:p>
            <a:pPr algn="l"/>
            <a:r>
              <a:rPr lang="en-US" b="1" dirty="0">
                <a:solidFill>
                  <a:srgbClr val="00000D"/>
                </a:solidFill>
              </a:rPr>
              <a:t>     high school </a:t>
            </a:r>
            <a:r>
              <a:rPr lang="en-US" b="1" dirty="0" smtClean="0">
                <a:solidFill>
                  <a:srgbClr val="00000D"/>
                </a:solidFill>
              </a:rPr>
              <a:t>athletes</a:t>
            </a:r>
          </a:p>
          <a:p>
            <a:pPr algn="l"/>
            <a:r>
              <a:rPr lang="en-US" b="1" dirty="0" smtClean="0">
                <a:solidFill>
                  <a:srgbClr val="00000D"/>
                </a:solidFill>
              </a:rPr>
              <a:t>•  Scholar Athlete Program—Registration   </a:t>
            </a:r>
          </a:p>
          <a:p>
            <a:pPr algn="l"/>
            <a:r>
              <a:rPr lang="en-US" b="1" dirty="0">
                <a:solidFill>
                  <a:srgbClr val="00000D"/>
                </a:solidFill>
              </a:rPr>
              <a:t> </a:t>
            </a:r>
            <a:r>
              <a:rPr lang="en-US" b="1" dirty="0" smtClean="0">
                <a:solidFill>
                  <a:srgbClr val="00000D"/>
                </a:solidFill>
              </a:rPr>
              <a:t>  begins the first week of January</a:t>
            </a:r>
          </a:p>
          <a:p>
            <a:pPr algn="l"/>
            <a:r>
              <a:rPr lang="en-US" b="1" dirty="0" smtClean="0">
                <a:solidFill>
                  <a:srgbClr val="00000D"/>
                </a:solidFill>
              </a:rPr>
              <a:t>•  AED and Coaches Education Opportunity </a:t>
            </a:r>
          </a:p>
          <a:p>
            <a:pPr algn="l"/>
            <a:r>
              <a:rPr lang="en-US" sz="2800" b="1" dirty="0" smtClean="0">
                <a:solidFill>
                  <a:srgbClr val="00000D"/>
                </a:solidFill>
              </a:rPr>
              <a:t>  </a:t>
            </a:r>
          </a:p>
          <a:p>
            <a:pPr algn="l"/>
            <a:endParaRPr lang="en-US" sz="2800" b="1" dirty="0" smtClean="0">
              <a:solidFill>
                <a:srgbClr val="00000D"/>
              </a:solidFill>
            </a:endParaRPr>
          </a:p>
        </p:txBody>
      </p:sp>
      <p:pic>
        <p:nvPicPr>
          <p:cNvPr id="4" name="Picture 3"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80" y="5638800"/>
            <a:ext cx="9144000" cy="1219200"/>
          </a:xfrm>
          <a:prstGeom prst="rect">
            <a:avLst/>
          </a:prstGeom>
        </p:spPr>
      </p:pic>
    </p:spTree>
    <p:extLst>
      <p:ext uri="{BB962C8B-B14F-4D97-AF65-F5344CB8AC3E}">
        <p14:creationId xmlns:p14="http://schemas.microsoft.com/office/powerpoint/2010/main" val="1513989545"/>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0"/>
            <a:ext cx="7313613" cy="533400"/>
          </a:xfrm>
        </p:spPr>
        <p:txBody>
          <a:bodyPr/>
          <a:lstStyle/>
          <a:p>
            <a:r>
              <a:rPr lang="en-US" sz="3200" b="1" dirty="0" smtClean="0">
                <a:solidFill>
                  <a:srgbClr val="00000D"/>
                </a:solidFill>
                <a:latin typeface="Arial Narrow"/>
              </a:rPr>
              <a:t>2016 Constitutional Changes</a:t>
            </a:r>
            <a:endParaRPr lang="en-US" sz="3200" b="1" dirty="0">
              <a:solidFill>
                <a:srgbClr val="00000D"/>
              </a:solidFill>
              <a:latin typeface="Arial Narrow"/>
            </a:endParaRPr>
          </a:p>
        </p:txBody>
      </p:sp>
      <p:sp>
        <p:nvSpPr>
          <p:cNvPr id="171012" name="Rectangle 4"/>
          <p:cNvSpPr>
            <a:spLocks noChangeArrowheads="1"/>
          </p:cNvSpPr>
          <p:nvPr/>
        </p:nvSpPr>
        <p:spPr bwMode="auto">
          <a:xfrm>
            <a:off x="609600" y="1828800"/>
            <a:ext cx="8305800" cy="1066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endParaRPr kumimoji="1" lang="en-US" sz="2800" dirty="0">
              <a:solidFill>
                <a:schemeClr val="bg1"/>
              </a:solidFill>
              <a:latin typeface="Arial Black" charset="0"/>
              <a:ea typeface="MS PGothic" charset="0"/>
              <a:cs typeface="MS PGothic" charset="0"/>
            </a:endParaRPr>
          </a:p>
        </p:txBody>
      </p:sp>
      <p:sp>
        <p:nvSpPr>
          <p:cNvPr id="8" name="TextBox 7"/>
          <p:cNvSpPr txBox="1"/>
          <p:nvPr/>
        </p:nvSpPr>
        <p:spPr>
          <a:xfrm>
            <a:off x="228600" y="609600"/>
            <a:ext cx="8686800" cy="4416593"/>
          </a:xfrm>
          <a:prstGeom prst="rect">
            <a:avLst/>
          </a:prstGeom>
          <a:noFill/>
        </p:spPr>
        <p:txBody>
          <a:bodyPr wrap="square" rtlCol="0">
            <a:spAutoFit/>
          </a:bodyPr>
          <a:lstStyle/>
          <a:p>
            <a:pPr algn="l"/>
            <a:endParaRPr lang="en-US" dirty="0" smtClean="0">
              <a:solidFill>
                <a:srgbClr val="00000D"/>
              </a:solidFill>
              <a:latin typeface="Arial Narrow"/>
            </a:endParaRPr>
          </a:p>
          <a:p>
            <a:pPr algn="l"/>
            <a:r>
              <a:rPr lang="en-US" dirty="0" smtClean="0">
                <a:solidFill>
                  <a:srgbClr val="00000D"/>
                </a:solidFill>
                <a:latin typeface="Arial Narrow"/>
              </a:rPr>
              <a:t>• </a:t>
            </a:r>
            <a:r>
              <a:rPr lang="en-US" dirty="0">
                <a:solidFill>
                  <a:srgbClr val="00000D"/>
                </a:solidFill>
                <a:latin typeface="Arial Narrow"/>
              </a:rPr>
              <a:t>Member school to maintain administrative control and oversight of at least one independently sponsored interscholastic athletic program or co-op athletic program throughout the duration of membership. (417-4)</a:t>
            </a:r>
            <a:endParaRPr lang="en-US" b="1" dirty="0">
              <a:solidFill>
                <a:srgbClr val="FF0000"/>
              </a:solidFill>
              <a:latin typeface="Arial Narrow"/>
            </a:endParaRPr>
          </a:p>
          <a:p>
            <a:pPr algn="l">
              <a:buFont typeface="Wingdings" charset="2"/>
              <a:buChar char="§"/>
            </a:pPr>
            <a:endParaRPr lang="en-US" sz="2800" dirty="0">
              <a:solidFill>
                <a:srgbClr val="00000D"/>
              </a:solidFill>
              <a:latin typeface="Arial Narrow"/>
            </a:endParaRPr>
          </a:p>
          <a:p>
            <a:pPr algn="l"/>
            <a:r>
              <a:rPr lang="en-US" dirty="0">
                <a:solidFill>
                  <a:srgbClr val="00000D"/>
                </a:solidFill>
                <a:latin typeface="Arial Narrow"/>
              </a:rPr>
              <a:t>• Board of Control member could be employed in a full-time or a part-time position in one of the eligible positions at a member school. (256-155)</a:t>
            </a:r>
          </a:p>
          <a:p>
            <a:pPr algn="l"/>
            <a:endParaRPr lang="en-US" sz="2800" dirty="0">
              <a:solidFill>
                <a:srgbClr val="00000D"/>
              </a:solidFill>
              <a:latin typeface="Arial Narrow"/>
            </a:endParaRPr>
          </a:p>
          <a:p>
            <a:pPr algn="l"/>
            <a:r>
              <a:rPr lang="en-US" dirty="0">
                <a:solidFill>
                  <a:srgbClr val="00000D"/>
                </a:solidFill>
                <a:latin typeface="Arial Narrow"/>
              </a:rPr>
              <a:t>• Advisory Council member could be employed in a full-time or a part-time position in one of the eligible positions at a member school. (366-47)</a:t>
            </a:r>
          </a:p>
          <a:p>
            <a:pPr algn="l"/>
            <a:endParaRPr lang="en-US" sz="900" dirty="0">
              <a:solidFill>
                <a:srgbClr val="00000D"/>
              </a:solidFill>
              <a:latin typeface="Arial Narrow"/>
            </a:endParaRPr>
          </a:p>
          <a:p>
            <a:pPr algn="l"/>
            <a:endParaRPr lang="en-US" dirty="0"/>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4116565053"/>
      </p:ext>
    </p:extLst>
  </p:cSld>
  <p:clrMapOvr>
    <a:masterClrMapping/>
  </p:clrMapOvr>
  <p:transition xmlns:p14="http://schemas.microsoft.com/office/powerpoint/2010/main">
    <p:circl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0"/>
            <a:ext cx="7313613" cy="533400"/>
          </a:xfrm>
        </p:spPr>
        <p:txBody>
          <a:bodyPr/>
          <a:lstStyle/>
          <a:p>
            <a:r>
              <a:rPr lang="en-US" sz="3200" b="1" dirty="0" smtClean="0">
                <a:solidFill>
                  <a:srgbClr val="00000D"/>
                </a:solidFill>
                <a:latin typeface="Arial Narrow"/>
              </a:rPr>
              <a:t>2016 Constitutional Changes</a:t>
            </a:r>
            <a:endParaRPr lang="en-US" sz="3200" b="1" dirty="0">
              <a:solidFill>
                <a:srgbClr val="00000D"/>
              </a:solidFill>
              <a:latin typeface="Arial Narrow"/>
            </a:endParaRPr>
          </a:p>
        </p:txBody>
      </p:sp>
      <p:sp>
        <p:nvSpPr>
          <p:cNvPr id="171012" name="Rectangle 4"/>
          <p:cNvSpPr>
            <a:spLocks noChangeArrowheads="1"/>
          </p:cNvSpPr>
          <p:nvPr/>
        </p:nvSpPr>
        <p:spPr bwMode="auto">
          <a:xfrm>
            <a:off x="609600" y="1828800"/>
            <a:ext cx="8305800" cy="1066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endParaRPr kumimoji="1" lang="en-US" sz="2800" dirty="0">
              <a:solidFill>
                <a:schemeClr val="bg1"/>
              </a:solidFill>
              <a:latin typeface="Arial Black" charset="0"/>
              <a:ea typeface="MS PGothic" charset="0"/>
              <a:cs typeface="MS PGothic" charset="0"/>
            </a:endParaRPr>
          </a:p>
        </p:txBody>
      </p:sp>
      <p:sp>
        <p:nvSpPr>
          <p:cNvPr id="8" name="TextBox 7"/>
          <p:cNvSpPr txBox="1"/>
          <p:nvPr/>
        </p:nvSpPr>
        <p:spPr>
          <a:xfrm>
            <a:off x="228600" y="609600"/>
            <a:ext cx="8686800" cy="4893647"/>
          </a:xfrm>
          <a:prstGeom prst="rect">
            <a:avLst/>
          </a:prstGeom>
          <a:noFill/>
        </p:spPr>
        <p:txBody>
          <a:bodyPr wrap="square" rtlCol="0">
            <a:spAutoFit/>
          </a:bodyPr>
          <a:lstStyle/>
          <a:p>
            <a:pPr algn="l"/>
            <a:endParaRPr lang="en-US" dirty="0">
              <a:solidFill>
                <a:srgbClr val="00000D"/>
              </a:solidFill>
              <a:latin typeface="Arial Narrow"/>
            </a:endParaRPr>
          </a:p>
          <a:p>
            <a:pPr algn="l"/>
            <a:r>
              <a:rPr lang="en-US" dirty="0">
                <a:solidFill>
                  <a:srgbClr val="00000D"/>
                </a:solidFill>
                <a:latin typeface="Arial Narrow"/>
              </a:rPr>
              <a:t>•Students are provided the opportunity for non-varsity eligibility for transfers during their 5</a:t>
            </a:r>
            <a:r>
              <a:rPr lang="en-US" baseline="30000" dirty="0">
                <a:solidFill>
                  <a:srgbClr val="00000D"/>
                </a:solidFill>
                <a:latin typeface="Arial Narrow"/>
              </a:rPr>
              <a:t>th</a:t>
            </a:r>
            <a:r>
              <a:rPr lang="en-US" dirty="0">
                <a:solidFill>
                  <a:srgbClr val="00000D"/>
                </a:solidFill>
                <a:latin typeface="Arial Narrow"/>
              </a:rPr>
              <a:t> or 6</a:t>
            </a:r>
            <a:r>
              <a:rPr lang="en-US" baseline="30000" dirty="0">
                <a:solidFill>
                  <a:srgbClr val="00000D"/>
                </a:solidFill>
                <a:latin typeface="Arial Narrow"/>
              </a:rPr>
              <a:t>th</a:t>
            </a:r>
            <a:r>
              <a:rPr lang="en-US" dirty="0">
                <a:solidFill>
                  <a:srgbClr val="00000D"/>
                </a:solidFill>
                <a:latin typeface="Arial Narrow"/>
              </a:rPr>
              <a:t> semester following entry into 9</a:t>
            </a:r>
            <a:r>
              <a:rPr lang="en-US" baseline="30000" dirty="0">
                <a:solidFill>
                  <a:srgbClr val="00000D"/>
                </a:solidFill>
                <a:latin typeface="Arial Narrow"/>
              </a:rPr>
              <a:t>th</a:t>
            </a:r>
            <a:r>
              <a:rPr lang="en-US" dirty="0">
                <a:solidFill>
                  <a:srgbClr val="00000D"/>
                </a:solidFill>
                <a:latin typeface="Arial Narrow"/>
              </a:rPr>
              <a:t> grade. (384-40)</a:t>
            </a:r>
          </a:p>
          <a:p>
            <a:pPr algn="l"/>
            <a:endParaRPr lang="en-US" dirty="0">
              <a:solidFill>
                <a:srgbClr val="00000D"/>
              </a:solidFill>
              <a:latin typeface="Arial Narrow"/>
            </a:endParaRPr>
          </a:p>
          <a:p>
            <a:pPr algn="l"/>
            <a:r>
              <a:rPr lang="en-US" dirty="0">
                <a:solidFill>
                  <a:srgbClr val="00000D"/>
                </a:solidFill>
                <a:latin typeface="Arial Narrow"/>
              </a:rPr>
              <a:t>• Athlete may participate in up to two nonschool contests during the regular school sport season in the same sport with school approval.  It will NOT count against the athlete’s individual participation limit.  (271-153</a:t>
            </a:r>
            <a:r>
              <a:rPr lang="en-US" dirty="0" smtClean="0">
                <a:solidFill>
                  <a:srgbClr val="00000D"/>
                </a:solidFill>
                <a:latin typeface="Arial Narrow"/>
              </a:rPr>
              <a:t>) </a:t>
            </a:r>
            <a:endParaRPr lang="en-US" dirty="0">
              <a:solidFill>
                <a:srgbClr val="00000D"/>
              </a:solidFill>
              <a:latin typeface="Arial Narrow"/>
            </a:endParaRPr>
          </a:p>
          <a:p>
            <a:pPr algn="l"/>
            <a:endParaRPr lang="en-US" dirty="0">
              <a:solidFill>
                <a:srgbClr val="00000D"/>
              </a:solidFill>
              <a:latin typeface="Arial Narrow"/>
            </a:endParaRPr>
          </a:p>
          <a:p>
            <a:pPr algn="l"/>
            <a:r>
              <a:rPr lang="en-US" dirty="0">
                <a:solidFill>
                  <a:srgbClr val="00000D"/>
                </a:solidFill>
                <a:latin typeface="Arial Narrow"/>
              </a:rPr>
              <a:t>•Updating exceptional athlete provision to reflect National Governing Bodies (NGB) and Olympic Development Program (ODP).  It allows exceptional athletes to participate in NGB or ODP competitions during WIAA tournaments. (410-13)</a:t>
            </a:r>
          </a:p>
          <a:p>
            <a:pPr algn="l"/>
            <a:endParaRPr lang="en-US" dirty="0"/>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2874373272"/>
      </p:ext>
    </p:extLst>
  </p:cSld>
  <p:clrMapOvr>
    <a:masterClrMapping/>
  </p:clrMapOvr>
  <p:transition xmlns:p14="http://schemas.microsoft.com/office/powerpoint/2010/main">
    <p:circl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152400"/>
            <a:ext cx="8610600" cy="1219200"/>
          </a:xfrm>
        </p:spPr>
        <p:txBody>
          <a:bodyPr/>
          <a:lstStyle/>
          <a:p>
            <a:r>
              <a:rPr lang="en-US" sz="3600" b="1" dirty="0" smtClean="0">
                <a:solidFill>
                  <a:srgbClr val="00000D"/>
                </a:solidFill>
                <a:latin typeface="Arial Narrow"/>
                <a:cs typeface="Arial Narrow"/>
              </a:rPr>
              <a:t>2017 Proposed Constitutional Amendments</a:t>
            </a:r>
            <a:endParaRPr lang="en-US" sz="3600" b="1" dirty="0">
              <a:solidFill>
                <a:srgbClr val="00000D"/>
              </a:solidFill>
              <a:latin typeface="Arial Narrow"/>
              <a:cs typeface="Arial Narrow"/>
            </a:endParaRPr>
          </a:p>
        </p:txBody>
      </p:sp>
      <p:sp>
        <p:nvSpPr>
          <p:cNvPr id="171012" name="Rectangle 4"/>
          <p:cNvSpPr>
            <a:spLocks noChangeArrowheads="1"/>
          </p:cNvSpPr>
          <p:nvPr/>
        </p:nvSpPr>
        <p:spPr bwMode="auto">
          <a:xfrm>
            <a:off x="609600" y="1828800"/>
            <a:ext cx="8305800" cy="1066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endParaRPr kumimoji="1" lang="en-US" sz="2800" dirty="0">
              <a:solidFill>
                <a:schemeClr val="bg1"/>
              </a:solidFill>
              <a:latin typeface="Arial Black" charset="0"/>
              <a:ea typeface="MS PGothic" charset="0"/>
              <a:cs typeface="MS PGothic" charset="0"/>
            </a:endParaRPr>
          </a:p>
        </p:txBody>
      </p:sp>
      <p:sp>
        <p:nvSpPr>
          <p:cNvPr id="17412" name="Rectangle 3"/>
          <p:cNvSpPr txBox="1">
            <a:spLocks noChangeArrowheads="1"/>
          </p:cNvSpPr>
          <p:nvPr/>
        </p:nvSpPr>
        <p:spPr bwMode="auto">
          <a:xfrm>
            <a:off x="1600200" y="1447800"/>
            <a:ext cx="6858000" cy="4953000"/>
          </a:xfrm>
          <a:prstGeom prst="rect">
            <a:avLst/>
          </a:prstGeom>
          <a:noFill/>
          <a:ln w="9525">
            <a:noFill/>
            <a:miter lim="800000"/>
            <a:headEnd/>
            <a:tailEnd/>
          </a:ln>
        </p:spPr>
        <p:txBody>
          <a:bodyPr>
            <a:prstTxWarp prst="textNoShape">
              <a:avLst/>
            </a:prstTxWarp>
          </a:bodyPr>
          <a:lstStyle/>
          <a:p>
            <a:pPr marL="284163" indent="-284163" algn="l">
              <a:spcBef>
                <a:spcPct val="20000"/>
              </a:spcBef>
              <a:buClr>
                <a:srgbClr val="003798"/>
              </a:buClr>
              <a:buFont typeface="Wingdings" pitchFamily="32" charset="2"/>
              <a:buNone/>
            </a:pPr>
            <a:endParaRPr kumimoji="1" lang="en-US" sz="2800" dirty="0">
              <a:solidFill>
                <a:schemeClr val="tx2"/>
              </a:solidFill>
              <a:ea typeface="ＭＳ Ｐゴシック" pitchFamily="32" charset="-128"/>
              <a:cs typeface="ＭＳ Ｐゴシック" pitchFamily="32" charset="-128"/>
            </a:endParaRPr>
          </a:p>
        </p:txBody>
      </p:sp>
      <p:sp>
        <p:nvSpPr>
          <p:cNvPr id="8" name="TextBox 7"/>
          <p:cNvSpPr txBox="1"/>
          <p:nvPr/>
        </p:nvSpPr>
        <p:spPr>
          <a:xfrm>
            <a:off x="533400" y="1295400"/>
            <a:ext cx="8229600" cy="5755421"/>
          </a:xfrm>
          <a:prstGeom prst="rect">
            <a:avLst/>
          </a:prstGeom>
          <a:noFill/>
        </p:spPr>
        <p:txBody>
          <a:bodyPr wrap="square" rtlCol="0">
            <a:spAutoFit/>
          </a:bodyPr>
          <a:lstStyle/>
          <a:p>
            <a:pPr algn="l"/>
            <a:r>
              <a:rPr lang="en-US" sz="2800" dirty="0" smtClean="0">
                <a:solidFill>
                  <a:srgbClr val="00000D"/>
                </a:solidFill>
                <a:latin typeface="Arial Narrow"/>
                <a:cs typeface="Arial Narrow"/>
              </a:rPr>
              <a:t>• Membership Dues</a:t>
            </a:r>
          </a:p>
          <a:p>
            <a:pPr algn="l"/>
            <a:endParaRPr lang="en-US" dirty="0" smtClean="0">
              <a:solidFill>
                <a:srgbClr val="00000D"/>
              </a:solidFill>
              <a:latin typeface="Arial Narrow"/>
              <a:cs typeface="Arial Narrow"/>
            </a:endParaRPr>
          </a:p>
          <a:p>
            <a:pPr algn="l"/>
            <a:r>
              <a:rPr lang="en-US" sz="2800" dirty="0" smtClean="0">
                <a:solidFill>
                  <a:srgbClr val="00000D"/>
                </a:solidFill>
                <a:latin typeface="Arial Narrow"/>
                <a:cs typeface="Arial Narrow"/>
              </a:rPr>
              <a:t>• Effective Date of New Amendments</a:t>
            </a:r>
          </a:p>
          <a:p>
            <a:pPr algn="l"/>
            <a:endParaRPr lang="en-US" dirty="0" smtClean="0">
              <a:solidFill>
                <a:srgbClr val="00000D"/>
              </a:solidFill>
              <a:latin typeface="Arial Narrow"/>
              <a:cs typeface="Arial Narrow"/>
            </a:endParaRPr>
          </a:p>
          <a:p>
            <a:pPr algn="l"/>
            <a:r>
              <a:rPr lang="en-US" sz="2800" dirty="0" smtClean="0">
                <a:solidFill>
                  <a:srgbClr val="00000D"/>
                </a:solidFill>
                <a:latin typeface="Arial Narrow"/>
                <a:cs typeface="Arial Narrow"/>
              </a:rPr>
              <a:t>• School Equipment Common Date</a:t>
            </a:r>
          </a:p>
          <a:p>
            <a:pPr algn="l"/>
            <a:endParaRPr lang="en-US" sz="2800" dirty="0" smtClean="0">
              <a:solidFill>
                <a:srgbClr val="00000D"/>
              </a:solidFill>
              <a:latin typeface="Arial Narrow"/>
              <a:cs typeface="Arial Narrow"/>
            </a:endParaRPr>
          </a:p>
          <a:p>
            <a:pPr algn="l"/>
            <a:r>
              <a:rPr lang="en-US" sz="2800" dirty="0" smtClean="0">
                <a:solidFill>
                  <a:srgbClr val="00000D"/>
                </a:solidFill>
                <a:latin typeface="Arial Narrow"/>
                <a:cs typeface="Arial Narrow"/>
              </a:rPr>
              <a:t>• Amateur Status—Replacing the List with a </a:t>
            </a:r>
            <a:r>
              <a:rPr lang="en-US" sz="2800" dirty="0">
                <a:solidFill>
                  <a:srgbClr val="00000D"/>
                </a:solidFill>
                <a:latin typeface="Arial Narrow"/>
                <a:cs typeface="Arial Narrow"/>
              </a:rPr>
              <a:t>D</a:t>
            </a:r>
            <a:r>
              <a:rPr lang="en-US" sz="2800" dirty="0" smtClean="0">
                <a:solidFill>
                  <a:srgbClr val="00000D"/>
                </a:solidFill>
                <a:latin typeface="Arial Narrow"/>
                <a:cs typeface="Arial Narrow"/>
              </a:rPr>
              <a:t>ollar </a:t>
            </a:r>
            <a:r>
              <a:rPr lang="en-US" sz="2800" dirty="0">
                <a:solidFill>
                  <a:srgbClr val="00000D"/>
                </a:solidFill>
                <a:latin typeface="Arial Narrow"/>
                <a:cs typeface="Arial Narrow"/>
              </a:rPr>
              <a:t>V</a:t>
            </a:r>
            <a:r>
              <a:rPr lang="en-US" sz="2800" dirty="0" smtClean="0">
                <a:solidFill>
                  <a:srgbClr val="00000D"/>
                </a:solidFill>
                <a:latin typeface="Arial Narrow"/>
                <a:cs typeface="Arial Narrow"/>
              </a:rPr>
              <a:t>alue </a:t>
            </a:r>
          </a:p>
          <a:p>
            <a:pPr algn="l"/>
            <a:r>
              <a:rPr lang="en-US" sz="2800" dirty="0">
                <a:solidFill>
                  <a:srgbClr val="00000D"/>
                </a:solidFill>
                <a:latin typeface="Arial Narrow"/>
                <a:cs typeface="Arial Narrow"/>
              </a:rPr>
              <a:t> </a:t>
            </a:r>
            <a:r>
              <a:rPr lang="en-US" sz="2800" dirty="0" smtClean="0">
                <a:solidFill>
                  <a:srgbClr val="00000D"/>
                </a:solidFill>
                <a:latin typeface="Arial Narrow"/>
                <a:cs typeface="Arial Narrow"/>
              </a:rPr>
              <a:t> ($150 or $400)</a:t>
            </a:r>
          </a:p>
          <a:p>
            <a:pPr algn="l"/>
            <a:endParaRPr lang="en-US" sz="2800" dirty="0" smtClean="0">
              <a:solidFill>
                <a:srgbClr val="00000D"/>
              </a:solidFill>
              <a:latin typeface="Arial Narrow"/>
              <a:cs typeface="Arial Narrow"/>
            </a:endParaRPr>
          </a:p>
          <a:p>
            <a:pPr algn="l"/>
            <a:r>
              <a:rPr lang="en-US" sz="2800" dirty="0" smtClean="0">
                <a:solidFill>
                  <a:srgbClr val="00000D"/>
                </a:solidFill>
                <a:latin typeface="Arial Narrow"/>
                <a:cs typeface="Arial Narrow"/>
              </a:rPr>
              <a:t>• Sexual Assault--Amnesty</a:t>
            </a:r>
            <a:endParaRPr lang="en-US" dirty="0" smtClean="0">
              <a:latin typeface="Arial Narrow"/>
              <a:cs typeface="Arial Narrow"/>
            </a:endParaRPr>
          </a:p>
          <a:p>
            <a:pPr algn="l"/>
            <a:endParaRPr lang="en-US" dirty="0" smtClean="0">
              <a:latin typeface="Arial Narrow"/>
              <a:cs typeface="Arial Narrow"/>
            </a:endParaRPr>
          </a:p>
          <a:p>
            <a:pPr algn="l"/>
            <a:endParaRPr lang="en-US" dirty="0">
              <a:latin typeface="Arial Narrow"/>
              <a:cs typeface="Arial Narrow"/>
            </a:endParaRPr>
          </a:p>
          <a:p>
            <a:pPr algn="l"/>
            <a:endParaRPr lang="en-US" dirty="0" smtClean="0">
              <a:latin typeface="Arial Narrow"/>
              <a:cs typeface="Arial Narrow"/>
            </a:endParaRPr>
          </a:p>
          <a:p>
            <a:pPr algn="l"/>
            <a:r>
              <a:rPr lang="en-US" dirty="0" smtClean="0">
                <a:latin typeface="Arial Narrow"/>
                <a:cs typeface="Arial Narrow"/>
              </a:rPr>
              <a:t>  </a:t>
            </a:r>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410200"/>
            <a:ext cx="9144000" cy="1551432"/>
          </a:xfrm>
          <a:prstGeom prst="rect">
            <a:avLst/>
          </a:prstGeom>
        </p:spPr>
      </p:pic>
    </p:spTree>
  </p:cSld>
  <p:clrMapOvr>
    <a:masterClrMapping/>
  </p:clrMapOvr>
  <p:transition xmlns:p14="http://schemas.microsoft.com/office/powerpoint/2010/main">
    <p:circl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685800" y="304800"/>
            <a:ext cx="7772400" cy="1066800"/>
          </a:xfrm>
        </p:spPr>
        <p:txBody>
          <a:bodyPr/>
          <a:lstStyle/>
          <a:p>
            <a:r>
              <a:rPr kumimoji="1" lang="en-US" sz="6000" b="1" dirty="0">
                <a:ea typeface="ＭＳ Ｐゴシック" pitchFamily="32" charset="-128"/>
                <a:cs typeface="ＭＳ Ｐゴシック" pitchFamily="32" charset="-128"/>
              </a:rPr>
              <a:t> </a:t>
            </a:r>
            <a:endParaRPr kumimoji="1" lang="en-US" sz="3200" dirty="0">
              <a:ea typeface="ＭＳ Ｐゴシック" pitchFamily="32" charset="-128"/>
              <a:cs typeface="ＭＳ Ｐゴシック" pitchFamily="32" charset="-128"/>
            </a:endParaRPr>
          </a:p>
        </p:txBody>
      </p:sp>
      <p:sp>
        <p:nvSpPr>
          <p:cNvPr id="15362" name="Rectangle 3"/>
          <p:cNvSpPr>
            <a:spLocks noGrp="1" noChangeArrowheads="1"/>
          </p:cNvSpPr>
          <p:nvPr>
            <p:ph idx="1"/>
          </p:nvPr>
        </p:nvSpPr>
        <p:spPr>
          <a:xfrm>
            <a:off x="685800" y="1752600"/>
            <a:ext cx="8229600" cy="4724400"/>
          </a:xfrm>
        </p:spPr>
        <p:txBody>
          <a:bodyPr>
            <a:normAutofit/>
          </a:bodyPr>
          <a:lstStyle/>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Joan Gralla, Office Manager</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Eric Dziak, Technology Coordinator</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Kassie McGettigan, Director of Business Operations &amp; Ticketing</a:t>
            </a:r>
          </a:p>
          <a:p>
            <a:pPr algn="ctr">
              <a:buFont typeface="Wingdings" pitchFamily="32" charset="2"/>
              <a:buNone/>
            </a:pPr>
            <a:r>
              <a:rPr kumimoji="1" lang="en-US" sz="2200" dirty="0" smtClean="0">
                <a:solidFill>
                  <a:srgbClr val="000000"/>
                </a:solidFill>
                <a:latin typeface="Arial Narrow"/>
                <a:ea typeface="ＭＳ Ｐゴシック" pitchFamily="32" charset="-128"/>
                <a:cs typeface="ＭＳ Ｐゴシック" pitchFamily="32" charset="-128"/>
              </a:rPr>
              <a:t>Megan Pollack, Social Media/Graphic Design Specialist</a:t>
            </a:r>
          </a:p>
          <a:p>
            <a:pPr algn="ctr">
              <a:buFont typeface="Wingdings" pitchFamily="32" charset="2"/>
              <a:buNone/>
            </a:pPr>
            <a:endParaRPr kumimoji="1" lang="en-US" sz="2800" dirty="0" smtClean="0">
              <a:solidFill>
                <a:srgbClr val="000000"/>
              </a:solidFill>
              <a:latin typeface="Arial Narrow"/>
              <a:ea typeface="ＭＳ Ｐゴシック" pitchFamily="32" charset="-128"/>
              <a:cs typeface="ＭＳ Ｐゴシック" pitchFamily="32" charset="-128"/>
            </a:endParaRPr>
          </a:p>
          <a:p>
            <a:pPr>
              <a:buFont typeface="Wingdings" pitchFamily="32" charset="2"/>
              <a:buNone/>
            </a:pPr>
            <a:endParaRPr kumimoji="1" lang="en-US" sz="2000" dirty="0" smtClean="0">
              <a:solidFill>
                <a:schemeClr val="tx2"/>
              </a:solidFill>
              <a:latin typeface="Abadi MT Condensed Extra Bold"/>
              <a:ea typeface="ＭＳ Ｐゴシック" pitchFamily="32" charset="-128"/>
              <a:cs typeface="ＭＳ Ｐゴシック" pitchFamily="32" charset="-128"/>
            </a:endParaRPr>
          </a:p>
          <a:p>
            <a:pPr>
              <a:buFont typeface="Wingdings" pitchFamily="32" charset="2"/>
              <a:buNone/>
            </a:pPr>
            <a:endParaRPr kumimoji="1" lang="en-US" dirty="0" smtClean="0">
              <a:solidFill>
                <a:schemeClr val="tx2"/>
              </a:solidFill>
              <a:latin typeface="Abadi MT Condensed Extra Bold"/>
              <a:ea typeface="ＭＳ Ｐゴシック" pitchFamily="32" charset="-128"/>
              <a:cs typeface="ＭＳ Ｐゴシック" pitchFamily="32" charset="-128"/>
            </a:endParaRPr>
          </a:p>
        </p:txBody>
      </p:sp>
      <p:sp>
        <p:nvSpPr>
          <p:cNvPr id="7" name="TextBox 6"/>
          <p:cNvSpPr txBox="1"/>
          <p:nvPr/>
        </p:nvSpPr>
        <p:spPr>
          <a:xfrm>
            <a:off x="609600" y="152400"/>
            <a:ext cx="8001000" cy="1077218"/>
          </a:xfrm>
          <a:prstGeom prst="rect">
            <a:avLst/>
          </a:prstGeom>
          <a:noFill/>
        </p:spPr>
        <p:txBody>
          <a:bodyPr wrap="square" rtlCol="0">
            <a:spAutoFit/>
          </a:bodyPr>
          <a:lstStyle/>
          <a:p>
            <a:r>
              <a:rPr lang="en-US" sz="3200" b="1" i="1" dirty="0" smtClean="0">
                <a:solidFill>
                  <a:srgbClr val="00000D"/>
                </a:solidFill>
                <a:latin typeface="Arial Narrow"/>
              </a:rPr>
              <a:t>WIAA AREA MEETINGS</a:t>
            </a:r>
          </a:p>
          <a:p>
            <a:r>
              <a:rPr lang="en-US" sz="3200" b="1" i="1" dirty="0" smtClean="0">
                <a:solidFill>
                  <a:srgbClr val="00000D"/>
                </a:solidFill>
                <a:latin typeface="Arial Narrow"/>
              </a:rPr>
              <a:t>SEPTEMBER 2016</a:t>
            </a:r>
            <a:endParaRPr lang="en-US" sz="3200" b="1" i="1" dirty="0">
              <a:solidFill>
                <a:srgbClr val="00000D"/>
              </a:solidFill>
              <a:latin typeface="Arial Narrow"/>
            </a:endParaRPr>
          </a:p>
        </p:txBody>
      </p:sp>
      <p:pic>
        <p:nvPicPr>
          <p:cNvPr id="3" name="Picture 2"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8604484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152400"/>
            <a:ext cx="8610600" cy="1219200"/>
          </a:xfrm>
        </p:spPr>
        <p:txBody>
          <a:bodyPr/>
          <a:lstStyle/>
          <a:p>
            <a:r>
              <a:rPr lang="en-US" sz="4800" b="1" dirty="0" smtClean="0">
                <a:solidFill>
                  <a:srgbClr val="00000D"/>
                </a:solidFill>
                <a:latin typeface="Arial Narrow"/>
                <a:cs typeface="Arial Narrow"/>
              </a:rPr>
              <a:t>Video</a:t>
            </a:r>
            <a:endParaRPr lang="en-US" sz="4800" b="1" dirty="0">
              <a:solidFill>
                <a:srgbClr val="00000D"/>
              </a:solidFill>
              <a:latin typeface="Arial Narrow"/>
              <a:cs typeface="Arial Narrow"/>
            </a:endParaRPr>
          </a:p>
        </p:txBody>
      </p:sp>
      <p:sp>
        <p:nvSpPr>
          <p:cNvPr id="171012" name="Rectangle 4"/>
          <p:cNvSpPr>
            <a:spLocks noChangeArrowheads="1"/>
          </p:cNvSpPr>
          <p:nvPr/>
        </p:nvSpPr>
        <p:spPr bwMode="auto">
          <a:xfrm>
            <a:off x="609600" y="1828800"/>
            <a:ext cx="8305800" cy="1066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endParaRPr kumimoji="1" lang="en-US" sz="2800" dirty="0">
              <a:solidFill>
                <a:schemeClr val="bg1"/>
              </a:solidFill>
              <a:latin typeface="Arial Black" charset="0"/>
              <a:ea typeface="MS PGothic" charset="0"/>
              <a:cs typeface="MS PGothic" charset="0"/>
            </a:endParaRPr>
          </a:p>
        </p:txBody>
      </p:sp>
      <p:sp>
        <p:nvSpPr>
          <p:cNvPr id="17412" name="Rectangle 3"/>
          <p:cNvSpPr txBox="1">
            <a:spLocks noChangeArrowheads="1"/>
          </p:cNvSpPr>
          <p:nvPr/>
        </p:nvSpPr>
        <p:spPr bwMode="auto">
          <a:xfrm>
            <a:off x="1600200" y="1447800"/>
            <a:ext cx="6858000" cy="4953000"/>
          </a:xfrm>
          <a:prstGeom prst="rect">
            <a:avLst/>
          </a:prstGeom>
          <a:noFill/>
          <a:ln w="9525">
            <a:noFill/>
            <a:miter lim="800000"/>
            <a:headEnd/>
            <a:tailEnd/>
          </a:ln>
        </p:spPr>
        <p:txBody>
          <a:bodyPr>
            <a:prstTxWarp prst="textNoShape">
              <a:avLst/>
            </a:prstTxWarp>
          </a:bodyPr>
          <a:lstStyle/>
          <a:p>
            <a:pPr marL="284163" indent="-284163" algn="l">
              <a:spcBef>
                <a:spcPct val="20000"/>
              </a:spcBef>
              <a:buClr>
                <a:srgbClr val="003798"/>
              </a:buClr>
              <a:buFont typeface="Wingdings" pitchFamily="32" charset="2"/>
              <a:buNone/>
            </a:pPr>
            <a:endParaRPr kumimoji="1" lang="en-US" sz="2800" dirty="0">
              <a:solidFill>
                <a:schemeClr val="tx2"/>
              </a:solidFill>
              <a:ea typeface="ＭＳ Ｐゴシック" pitchFamily="32" charset="-128"/>
              <a:cs typeface="ＭＳ Ｐゴシック" pitchFamily="32" charset="-128"/>
            </a:endParaRPr>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2022949815"/>
      </p:ext>
    </p:extLst>
  </p:cSld>
  <p:clrMapOvr>
    <a:masterClrMapping/>
  </p:clrMapOvr>
  <p:transition xmlns:p14="http://schemas.microsoft.com/office/powerpoint/2010/main">
    <p:circl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2057400"/>
            <a:ext cx="8382000" cy="1600200"/>
          </a:xfrm>
        </p:spPr>
        <p:txBody>
          <a:bodyPr/>
          <a:lstStyle/>
          <a:p>
            <a:r>
              <a:rPr lang="en-US" sz="8000" b="1" i="1" dirty="0" smtClean="0">
                <a:solidFill>
                  <a:srgbClr val="151413"/>
                </a:solidFill>
                <a:latin typeface="Arial Narrow"/>
              </a:rPr>
              <a:t>Thank You! </a:t>
            </a:r>
            <a:br>
              <a:rPr lang="en-US" sz="8000" b="1" i="1" dirty="0" smtClean="0">
                <a:solidFill>
                  <a:srgbClr val="151413"/>
                </a:solidFill>
                <a:latin typeface="Arial Narrow"/>
              </a:rPr>
            </a:br>
            <a:r>
              <a:rPr lang="en-US" sz="8000" b="1" i="1" dirty="0" smtClean="0">
                <a:solidFill>
                  <a:srgbClr val="151413"/>
                </a:solidFill>
                <a:latin typeface="Arial Narrow"/>
              </a:rPr>
              <a:t>Have a Great Year!</a:t>
            </a:r>
            <a:endParaRPr lang="en-US" sz="8000" b="1" i="1" dirty="0">
              <a:solidFill>
                <a:srgbClr val="151413"/>
              </a:solidFill>
              <a:latin typeface="Arial Narrow"/>
            </a:endParaRPr>
          </a:p>
        </p:txBody>
      </p:sp>
      <p:sp>
        <p:nvSpPr>
          <p:cNvPr id="171012" name="Rectangle 4"/>
          <p:cNvSpPr>
            <a:spLocks noChangeArrowheads="1"/>
          </p:cNvSpPr>
          <p:nvPr/>
        </p:nvSpPr>
        <p:spPr bwMode="auto">
          <a:xfrm>
            <a:off x="609600" y="1828800"/>
            <a:ext cx="8305800" cy="1066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endParaRPr kumimoji="1" lang="en-US" sz="2800" dirty="0">
              <a:solidFill>
                <a:schemeClr val="bg1"/>
              </a:solidFill>
              <a:latin typeface="Arial Black" charset="0"/>
              <a:ea typeface="MS PGothic" charset="0"/>
              <a:cs typeface="MS PGothic" charset="0"/>
            </a:endParaRPr>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8000" b="1" dirty="0" smtClean="0">
                <a:solidFill>
                  <a:srgbClr val="00000D"/>
                </a:solidFill>
                <a:latin typeface="Arial Narrow"/>
              </a:rPr>
              <a:t>Welcome!</a:t>
            </a:r>
            <a:endParaRPr lang="en-US" sz="8000" b="1" dirty="0">
              <a:solidFill>
                <a:srgbClr val="00000D"/>
              </a:solidFill>
              <a:latin typeface="Arial Narrow"/>
            </a:endParaRPr>
          </a:p>
        </p:txBody>
      </p:sp>
      <p:sp>
        <p:nvSpPr>
          <p:cNvPr id="171012" name="Rectangle 4"/>
          <p:cNvSpPr>
            <a:spLocks noChangeArrowheads="1"/>
          </p:cNvSpPr>
          <p:nvPr/>
        </p:nvSpPr>
        <p:spPr bwMode="auto">
          <a:xfrm>
            <a:off x="609600" y="1828800"/>
            <a:ext cx="8305800" cy="1066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endParaRPr kumimoji="1" lang="en-US" sz="2800" dirty="0">
              <a:solidFill>
                <a:schemeClr val="bg1"/>
              </a:solidFill>
              <a:latin typeface="Arial Black" charset="0"/>
              <a:ea typeface="MS PGothic" charset="0"/>
              <a:cs typeface="MS PGothic" charset="0"/>
            </a:endParaRPr>
          </a:p>
        </p:txBody>
      </p:sp>
      <p:sp>
        <p:nvSpPr>
          <p:cNvPr id="7" name="TextBox 6"/>
          <p:cNvSpPr txBox="1"/>
          <p:nvPr/>
        </p:nvSpPr>
        <p:spPr>
          <a:xfrm>
            <a:off x="0" y="1905000"/>
            <a:ext cx="9144000" cy="4524315"/>
          </a:xfrm>
          <a:prstGeom prst="rect">
            <a:avLst/>
          </a:prstGeom>
          <a:noFill/>
        </p:spPr>
        <p:txBody>
          <a:bodyPr wrap="square" rtlCol="0">
            <a:spAutoFit/>
          </a:bodyPr>
          <a:lstStyle/>
          <a:p>
            <a:r>
              <a:rPr lang="en-US" sz="4400" dirty="0" smtClean="0">
                <a:solidFill>
                  <a:srgbClr val="00000D"/>
                </a:solidFill>
                <a:latin typeface="Arial Narrow"/>
              </a:rPr>
              <a:t>New Athletic Directors</a:t>
            </a:r>
          </a:p>
          <a:p>
            <a:r>
              <a:rPr lang="en-US" sz="4400" dirty="0" smtClean="0">
                <a:solidFill>
                  <a:srgbClr val="00000D"/>
                </a:solidFill>
                <a:latin typeface="Arial Narrow"/>
              </a:rPr>
              <a:t>State Champions</a:t>
            </a:r>
          </a:p>
          <a:p>
            <a:r>
              <a:rPr lang="en-US" sz="4400" dirty="0" smtClean="0">
                <a:solidFill>
                  <a:srgbClr val="00000D"/>
                </a:solidFill>
                <a:latin typeface="Arial Narrow"/>
              </a:rPr>
              <a:t>State Tournament Officials</a:t>
            </a:r>
          </a:p>
          <a:p>
            <a:endParaRPr lang="en-US" sz="4400" dirty="0" smtClean="0">
              <a:solidFill>
                <a:srgbClr val="00000D"/>
              </a:solidFill>
              <a:latin typeface="Arial Narrow"/>
            </a:endParaRPr>
          </a:p>
          <a:p>
            <a:r>
              <a:rPr lang="en-US" sz="4400" dirty="0" smtClean="0">
                <a:solidFill>
                  <a:srgbClr val="00000D"/>
                </a:solidFill>
                <a:latin typeface="Arial Narrow"/>
              </a:rPr>
              <a:t>Open Forum</a:t>
            </a:r>
          </a:p>
          <a:p>
            <a:r>
              <a:rPr lang="en-US" sz="4400" dirty="0" smtClean="0">
                <a:solidFill>
                  <a:srgbClr val="00000D"/>
                </a:solidFill>
                <a:latin typeface="Arial Narrow"/>
              </a:rPr>
              <a:t>Your Questions/Concerns</a:t>
            </a:r>
          </a:p>
          <a:p>
            <a:endParaRPr lang="en-US" dirty="0" smtClean="0">
              <a:solidFill>
                <a:srgbClr val="00000D"/>
              </a:solidFill>
            </a:endParaRPr>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b="1" dirty="0" smtClean="0">
                <a:solidFill>
                  <a:srgbClr val="00000D"/>
                </a:solidFill>
                <a:latin typeface="Arial Narrow"/>
              </a:rPr>
              <a:t>Conference Realignment</a:t>
            </a:r>
            <a:endParaRPr lang="en-US" sz="3600" b="1" dirty="0">
              <a:solidFill>
                <a:srgbClr val="00000D"/>
              </a:solidFill>
              <a:latin typeface="Arial Narrow"/>
            </a:endParaRPr>
          </a:p>
        </p:txBody>
      </p:sp>
      <p:sp>
        <p:nvSpPr>
          <p:cNvPr id="171012" name="Rectangle 4"/>
          <p:cNvSpPr>
            <a:spLocks noChangeArrowheads="1"/>
          </p:cNvSpPr>
          <p:nvPr/>
        </p:nvSpPr>
        <p:spPr bwMode="auto">
          <a:xfrm>
            <a:off x="609600" y="1828800"/>
            <a:ext cx="8305800" cy="1066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endParaRPr kumimoji="1" lang="en-US" sz="2800" dirty="0">
              <a:solidFill>
                <a:schemeClr val="bg1"/>
              </a:solidFill>
              <a:latin typeface="Arial Black" charset="0"/>
              <a:ea typeface="MS PGothic" charset="0"/>
              <a:cs typeface="MS PGothic" charset="0"/>
            </a:endParaRPr>
          </a:p>
        </p:txBody>
      </p:sp>
      <p:pic>
        <p:nvPicPr>
          <p:cNvPr id="2" name="Picture 1" descr="PptFooter_SocialMedia.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1521152519"/>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3613" cy="1143000"/>
          </a:xfrm>
        </p:spPr>
        <p:txBody>
          <a:bodyPr/>
          <a:lstStyle/>
          <a:p>
            <a:r>
              <a:rPr lang="en-US" sz="2800" b="1" dirty="0" smtClean="0">
                <a:solidFill>
                  <a:srgbClr val="00000D"/>
                </a:solidFill>
                <a:latin typeface="Arial"/>
                <a:cs typeface="Arial"/>
              </a:rPr>
              <a:t>Membership Survey</a:t>
            </a:r>
            <a:endParaRPr lang="en-US" sz="2800" b="1" dirty="0">
              <a:solidFill>
                <a:srgbClr val="00000D"/>
              </a:solidFill>
              <a:latin typeface="Arial"/>
              <a:cs typeface="Arial"/>
            </a:endParaRPr>
          </a:p>
        </p:txBody>
      </p:sp>
      <p:sp>
        <p:nvSpPr>
          <p:cNvPr id="9" name="TextBox 8"/>
          <p:cNvSpPr txBox="1"/>
          <p:nvPr/>
        </p:nvSpPr>
        <p:spPr>
          <a:xfrm>
            <a:off x="990600" y="762000"/>
            <a:ext cx="8153400" cy="6848029"/>
          </a:xfrm>
          <a:prstGeom prst="rect">
            <a:avLst/>
          </a:prstGeom>
          <a:noFill/>
        </p:spPr>
        <p:txBody>
          <a:bodyPr wrap="square" rtlCol="0">
            <a:spAutoFit/>
          </a:bodyPr>
          <a:lstStyle/>
          <a:p>
            <a:pPr algn="l"/>
            <a:r>
              <a:rPr lang="en-US" sz="2000" b="1" dirty="0" smtClean="0">
                <a:solidFill>
                  <a:srgbClr val="00000D"/>
                </a:solidFill>
                <a:latin typeface="Arial"/>
                <a:cs typeface="Arial"/>
              </a:rPr>
              <a:t>Competitive Equity—Seasonal Placement</a:t>
            </a:r>
          </a:p>
          <a:p>
            <a:pPr algn="l"/>
            <a:endParaRPr lang="en-US" sz="900" b="1" dirty="0">
              <a:solidFill>
                <a:srgbClr val="00000D"/>
              </a:solidFill>
              <a:latin typeface="Arial"/>
              <a:cs typeface="Arial"/>
            </a:endParaRPr>
          </a:p>
          <a:p>
            <a:pPr algn="l"/>
            <a:r>
              <a:rPr lang="en-US" sz="2000" b="1" u="sng" dirty="0" smtClean="0">
                <a:solidFill>
                  <a:srgbClr val="00000D"/>
                </a:solidFill>
                <a:latin typeface="Arial"/>
                <a:cs typeface="Arial"/>
              </a:rPr>
              <a:t>Background</a:t>
            </a:r>
          </a:p>
          <a:p>
            <a:pPr algn="l"/>
            <a:r>
              <a:rPr lang="en-US" sz="2000" b="1" i="1" dirty="0" smtClean="0">
                <a:solidFill>
                  <a:srgbClr val="00000D"/>
                </a:solidFill>
                <a:latin typeface="Arial"/>
                <a:cs typeface="Arial"/>
              </a:rPr>
              <a:t>2014 Annual Meeting</a:t>
            </a:r>
            <a:endParaRPr lang="en-US" sz="900" b="1" dirty="0" smtClean="0">
              <a:solidFill>
                <a:srgbClr val="00000D"/>
              </a:solidFill>
              <a:latin typeface="Arial"/>
              <a:cs typeface="Arial"/>
            </a:endParaRPr>
          </a:p>
          <a:p>
            <a:pPr algn="l"/>
            <a:r>
              <a:rPr lang="en-US" sz="2000" b="1" dirty="0" smtClean="0">
                <a:solidFill>
                  <a:srgbClr val="00000D"/>
                </a:solidFill>
                <a:latin typeface="Arial"/>
                <a:cs typeface="Arial"/>
              </a:rPr>
              <a:t>  Multiplier to Ad Hoc Committee—352-77</a:t>
            </a:r>
          </a:p>
          <a:p>
            <a:pPr algn="l"/>
            <a:endParaRPr lang="en-US" sz="1400" b="1" dirty="0" smtClean="0">
              <a:solidFill>
                <a:srgbClr val="00000D"/>
              </a:solidFill>
              <a:latin typeface="Arial"/>
              <a:cs typeface="Arial"/>
            </a:endParaRPr>
          </a:p>
          <a:p>
            <a:pPr algn="l"/>
            <a:r>
              <a:rPr lang="en-US" sz="2000" b="1" i="1" dirty="0">
                <a:solidFill>
                  <a:srgbClr val="00000D"/>
                </a:solidFill>
                <a:latin typeface="Arial"/>
                <a:cs typeface="Arial"/>
              </a:rPr>
              <a:t>2015 Annual </a:t>
            </a:r>
            <a:r>
              <a:rPr lang="en-US" sz="2000" b="1" i="1" dirty="0" smtClean="0">
                <a:solidFill>
                  <a:srgbClr val="00000D"/>
                </a:solidFill>
                <a:latin typeface="Arial"/>
                <a:cs typeface="Arial"/>
              </a:rPr>
              <a:t>Meeting</a:t>
            </a:r>
            <a:endParaRPr lang="en-US" sz="900" b="1" dirty="0">
              <a:solidFill>
                <a:srgbClr val="00000D"/>
              </a:solidFill>
              <a:latin typeface="Arial"/>
              <a:cs typeface="Arial"/>
            </a:endParaRPr>
          </a:p>
          <a:p>
            <a:pPr algn="l"/>
            <a:r>
              <a:rPr lang="en-US" sz="2000" b="1" dirty="0" smtClean="0">
                <a:solidFill>
                  <a:srgbClr val="00000D"/>
                </a:solidFill>
                <a:latin typeface="Arial"/>
                <a:cs typeface="Arial"/>
              </a:rPr>
              <a:t>  Success </a:t>
            </a:r>
            <a:r>
              <a:rPr lang="en-US" sz="2000" b="1" dirty="0">
                <a:solidFill>
                  <a:srgbClr val="00000D"/>
                </a:solidFill>
                <a:latin typeface="Arial"/>
                <a:cs typeface="Arial"/>
              </a:rPr>
              <a:t>Factor Substitute Multiplier-231-202</a:t>
            </a:r>
          </a:p>
          <a:p>
            <a:pPr algn="l"/>
            <a:r>
              <a:rPr lang="en-US" sz="2000" b="1" dirty="0" smtClean="0">
                <a:solidFill>
                  <a:srgbClr val="00000D"/>
                </a:solidFill>
                <a:latin typeface="Arial"/>
                <a:cs typeface="Arial"/>
              </a:rPr>
              <a:t>  Multiplier</a:t>
            </a:r>
            <a:r>
              <a:rPr lang="en-US" sz="2000" b="1" dirty="0">
                <a:solidFill>
                  <a:srgbClr val="00000D"/>
                </a:solidFill>
                <a:latin typeface="Arial"/>
                <a:cs typeface="Arial"/>
              </a:rPr>
              <a:t>-141-293</a:t>
            </a:r>
          </a:p>
          <a:p>
            <a:pPr algn="l"/>
            <a:r>
              <a:rPr lang="en-US" sz="2000" b="1" dirty="0" smtClean="0">
                <a:solidFill>
                  <a:srgbClr val="00000D"/>
                </a:solidFill>
                <a:latin typeface="Arial"/>
                <a:cs typeface="Arial"/>
              </a:rPr>
              <a:t>  Reducer</a:t>
            </a:r>
            <a:r>
              <a:rPr lang="en-US" sz="2000" b="1" dirty="0">
                <a:solidFill>
                  <a:srgbClr val="00000D"/>
                </a:solidFill>
                <a:latin typeface="Arial"/>
                <a:cs typeface="Arial"/>
              </a:rPr>
              <a:t>-167-</a:t>
            </a:r>
            <a:r>
              <a:rPr lang="en-US" sz="2000" b="1" dirty="0" smtClean="0">
                <a:solidFill>
                  <a:srgbClr val="00000D"/>
                </a:solidFill>
                <a:latin typeface="Arial"/>
                <a:cs typeface="Arial"/>
              </a:rPr>
              <a:t>265</a:t>
            </a:r>
          </a:p>
          <a:p>
            <a:pPr algn="l"/>
            <a:endParaRPr lang="en-US" sz="1400" b="1" dirty="0">
              <a:solidFill>
                <a:srgbClr val="00000D"/>
              </a:solidFill>
              <a:latin typeface="Arial"/>
              <a:cs typeface="Arial"/>
            </a:endParaRPr>
          </a:p>
          <a:p>
            <a:pPr algn="l"/>
            <a:r>
              <a:rPr lang="en-US" sz="2000" b="1" i="1" dirty="0">
                <a:solidFill>
                  <a:srgbClr val="00000D"/>
                </a:solidFill>
                <a:latin typeface="Arial"/>
                <a:cs typeface="Arial"/>
              </a:rPr>
              <a:t>2016 Annual </a:t>
            </a:r>
            <a:r>
              <a:rPr lang="en-US" sz="2000" b="1" i="1" dirty="0" smtClean="0">
                <a:solidFill>
                  <a:srgbClr val="00000D"/>
                </a:solidFill>
                <a:latin typeface="Arial"/>
                <a:cs typeface="Arial"/>
              </a:rPr>
              <a:t>Meeting</a:t>
            </a:r>
            <a:endParaRPr lang="en-US" sz="2000" b="1" dirty="0">
              <a:solidFill>
                <a:srgbClr val="00000D"/>
              </a:solidFill>
              <a:latin typeface="Arial"/>
              <a:cs typeface="Arial"/>
            </a:endParaRPr>
          </a:p>
          <a:p>
            <a:pPr algn="l"/>
            <a:r>
              <a:rPr lang="en-US" sz="2000" b="1" dirty="0" smtClean="0">
                <a:solidFill>
                  <a:srgbClr val="00000D"/>
                </a:solidFill>
                <a:latin typeface="Arial"/>
                <a:cs typeface="Arial"/>
              </a:rPr>
              <a:t>  Success </a:t>
            </a:r>
            <a:r>
              <a:rPr lang="en-US" sz="2000" b="1" dirty="0">
                <a:solidFill>
                  <a:srgbClr val="00000D"/>
                </a:solidFill>
                <a:latin typeface="Arial"/>
                <a:cs typeface="Arial"/>
              </a:rPr>
              <a:t>Factor—198-221</a:t>
            </a:r>
          </a:p>
          <a:p>
            <a:pPr algn="l"/>
            <a:endParaRPr lang="en-US" sz="1400" b="1" dirty="0">
              <a:solidFill>
                <a:srgbClr val="00000D"/>
              </a:solidFill>
              <a:latin typeface="Arial"/>
              <a:cs typeface="Arial"/>
            </a:endParaRPr>
          </a:p>
          <a:p>
            <a:pPr algn="l"/>
            <a:r>
              <a:rPr lang="en-US" sz="2000" b="1" i="1" dirty="0">
                <a:solidFill>
                  <a:srgbClr val="00000D"/>
                </a:solidFill>
                <a:latin typeface="Arial"/>
                <a:cs typeface="Arial"/>
              </a:rPr>
              <a:t>December </a:t>
            </a:r>
            <a:r>
              <a:rPr lang="en-US" sz="2000" b="1" i="1" dirty="0" smtClean="0">
                <a:solidFill>
                  <a:srgbClr val="00000D"/>
                </a:solidFill>
                <a:latin typeface="Arial"/>
                <a:cs typeface="Arial"/>
              </a:rPr>
              <a:t>2015</a:t>
            </a:r>
            <a:endParaRPr lang="en-US" sz="2000" b="1" dirty="0">
              <a:solidFill>
                <a:srgbClr val="00000D"/>
              </a:solidFill>
              <a:latin typeface="Arial"/>
              <a:cs typeface="Arial"/>
            </a:endParaRPr>
          </a:p>
          <a:p>
            <a:pPr algn="l"/>
            <a:r>
              <a:rPr lang="en-US" sz="2000" b="1" dirty="0" smtClean="0">
                <a:solidFill>
                  <a:srgbClr val="00000D"/>
                </a:solidFill>
                <a:latin typeface="Arial"/>
                <a:cs typeface="Arial"/>
              </a:rPr>
              <a:t>  Board </a:t>
            </a:r>
            <a:r>
              <a:rPr lang="en-US" sz="2000" b="1" dirty="0">
                <a:solidFill>
                  <a:srgbClr val="00000D"/>
                </a:solidFill>
                <a:latin typeface="Arial"/>
                <a:cs typeface="Arial"/>
              </a:rPr>
              <a:t>Directs All-Member Survey</a:t>
            </a:r>
          </a:p>
          <a:p>
            <a:pPr algn="l"/>
            <a:r>
              <a:rPr lang="en-US" sz="2000" b="1" dirty="0" smtClean="0">
                <a:solidFill>
                  <a:srgbClr val="00000D"/>
                </a:solidFill>
                <a:latin typeface="Arial"/>
                <a:cs typeface="Arial"/>
              </a:rPr>
              <a:t>  School </a:t>
            </a:r>
            <a:r>
              <a:rPr lang="en-US" sz="2000" b="1" dirty="0">
                <a:solidFill>
                  <a:srgbClr val="00000D"/>
                </a:solidFill>
                <a:latin typeface="Arial"/>
                <a:cs typeface="Arial"/>
              </a:rPr>
              <a:t>Perceptions</a:t>
            </a:r>
          </a:p>
          <a:p>
            <a:pPr algn="l"/>
            <a:endParaRPr lang="en-US" sz="3200" b="1" dirty="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r>
              <a:rPr lang="en-US" sz="3200" dirty="0" smtClean="0">
                <a:solidFill>
                  <a:srgbClr val="00000D"/>
                </a:solidFill>
                <a:latin typeface="Arial"/>
                <a:cs typeface="Arial"/>
              </a:rPr>
              <a:t>    </a:t>
            </a:r>
            <a:endParaRPr lang="en-US" sz="3200" dirty="0">
              <a:solidFill>
                <a:srgbClr val="00000D"/>
              </a:solidFill>
              <a:latin typeface="Arial"/>
              <a:cs typeface="Arial"/>
            </a:endParaRPr>
          </a:p>
        </p:txBody>
      </p:sp>
      <p:pic>
        <p:nvPicPr>
          <p:cNvPr id="3" name="Picture 2"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1838267410"/>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3613" cy="1219200"/>
          </a:xfrm>
        </p:spPr>
        <p:txBody>
          <a:bodyPr/>
          <a:lstStyle/>
          <a:p>
            <a:r>
              <a:rPr lang="en-US" b="1" dirty="0" smtClean="0">
                <a:solidFill>
                  <a:srgbClr val="00000D"/>
                </a:solidFill>
                <a:latin typeface="Arial"/>
                <a:cs typeface="Arial"/>
              </a:rPr>
              <a:t>Membership Survey</a:t>
            </a:r>
            <a:endParaRPr lang="en-US" b="1" dirty="0">
              <a:solidFill>
                <a:srgbClr val="00000D"/>
              </a:solidFill>
              <a:latin typeface="Arial"/>
              <a:cs typeface="Arial"/>
            </a:endParaRPr>
          </a:p>
        </p:txBody>
      </p:sp>
      <p:sp>
        <p:nvSpPr>
          <p:cNvPr id="9" name="TextBox 8"/>
          <p:cNvSpPr txBox="1"/>
          <p:nvPr/>
        </p:nvSpPr>
        <p:spPr>
          <a:xfrm>
            <a:off x="457200" y="1219200"/>
            <a:ext cx="8534400" cy="6247864"/>
          </a:xfrm>
          <a:prstGeom prst="rect">
            <a:avLst/>
          </a:prstGeom>
          <a:noFill/>
        </p:spPr>
        <p:txBody>
          <a:bodyPr wrap="square" rtlCol="0">
            <a:spAutoFit/>
          </a:bodyPr>
          <a:lstStyle/>
          <a:p>
            <a:pPr algn="l"/>
            <a:r>
              <a:rPr lang="en-US" b="1" dirty="0" smtClean="0">
                <a:solidFill>
                  <a:srgbClr val="00000D"/>
                </a:solidFill>
                <a:latin typeface="Arial"/>
                <a:cs typeface="Arial"/>
              </a:rPr>
              <a:t>Focus </a:t>
            </a:r>
            <a:r>
              <a:rPr lang="en-US" b="1" dirty="0" smtClean="0">
                <a:solidFill>
                  <a:srgbClr val="00000D"/>
                </a:solidFill>
                <a:latin typeface="Century Schoolbook"/>
                <a:cs typeface="Century Schoolbook"/>
              </a:rPr>
              <a:t>I</a:t>
            </a:r>
            <a:r>
              <a:rPr lang="en-US" b="1" dirty="0" smtClean="0">
                <a:solidFill>
                  <a:srgbClr val="00000D"/>
                </a:solidFill>
                <a:latin typeface="Arial"/>
                <a:cs typeface="Arial"/>
              </a:rPr>
              <a:t>—Competition</a:t>
            </a:r>
          </a:p>
          <a:p>
            <a:pPr algn="l"/>
            <a:r>
              <a:rPr lang="en-US" b="1" dirty="0" smtClean="0">
                <a:solidFill>
                  <a:srgbClr val="00000D"/>
                </a:solidFill>
                <a:latin typeface="Arial"/>
                <a:cs typeface="Arial"/>
              </a:rPr>
              <a:t>--Your School</a:t>
            </a:r>
          </a:p>
          <a:p>
            <a:pPr algn="l"/>
            <a:r>
              <a:rPr lang="en-US" b="1" dirty="0" smtClean="0">
                <a:solidFill>
                  <a:srgbClr val="00000D"/>
                </a:solidFill>
                <a:latin typeface="Arial"/>
                <a:cs typeface="Arial"/>
              </a:rPr>
              <a:t>--Is There a Problem?</a:t>
            </a:r>
          </a:p>
          <a:p>
            <a:pPr algn="l"/>
            <a:r>
              <a:rPr lang="en-US" b="1" dirty="0" smtClean="0">
                <a:solidFill>
                  <a:srgbClr val="00000D"/>
                </a:solidFill>
                <a:latin typeface="Arial"/>
                <a:cs typeface="Arial"/>
              </a:rPr>
              <a:t>--If so, What?</a:t>
            </a:r>
          </a:p>
          <a:p>
            <a:pPr algn="l"/>
            <a:r>
              <a:rPr lang="en-US" b="1" dirty="0" smtClean="0">
                <a:solidFill>
                  <a:srgbClr val="00000D"/>
                </a:solidFill>
                <a:latin typeface="Arial"/>
                <a:cs typeface="Arial"/>
              </a:rPr>
              <a:t>--If so, Where?</a:t>
            </a:r>
          </a:p>
          <a:p>
            <a:pPr algn="l"/>
            <a:r>
              <a:rPr lang="en-US" b="1" dirty="0" smtClean="0">
                <a:solidFill>
                  <a:srgbClr val="00000D"/>
                </a:solidFill>
                <a:latin typeface="Arial"/>
                <a:cs typeface="Arial"/>
              </a:rPr>
              <a:t>--If so, How to Address?</a:t>
            </a:r>
          </a:p>
          <a:p>
            <a:pPr algn="l"/>
            <a:endParaRPr lang="en-US" b="1" dirty="0" smtClean="0">
              <a:solidFill>
                <a:srgbClr val="00000D"/>
              </a:solidFill>
              <a:latin typeface="Arial"/>
              <a:cs typeface="Arial"/>
            </a:endParaRPr>
          </a:p>
          <a:p>
            <a:pPr algn="l"/>
            <a:r>
              <a:rPr lang="en-US" b="1" dirty="0">
                <a:solidFill>
                  <a:srgbClr val="00000D"/>
                </a:solidFill>
                <a:latin typeface="Century Schoolbook"/>
                <a:cs typeface="Century Schoolbook"/>
              </a:rPr>
              <a:t>I</a:t>
            </a:r>
            <a:r>
              <a:rPr lang="en-US" b="1" dirty="0">
                <a:solidFill>
                  <a:srgbClr val="00000D"/>
                </a:solidFill>
                <a:latin typeface="Arial"/>
                <a:cs typeface="Arial"/>
              </a:rPr>
              <a:t>. a.	Co-op </a:t>
            </a:r>
            <a:r>
              <a:rPr lang="en-US" b="1" dirty="0" smtClean="0">
                <a:solidFill>
                  <a:srgbClr val="00000D"/>
                </a:solidFill>
                <a:latin typeface="Arial"/>
                <a:cs typeface="Arial"/>
              </a:rPr>
              <a:t>Teams</a:t>
            </a:r>
            <a:endParaRPr lang="en-US" b="1" dirty="0">
              <a:solidFill>
                <a:srgbClr val="00000D"/>
              </a:solidFill>
              <a:latin typeface="Arial"/>
              <a:cs typeface="Arial"/>
            </a:endParaRPr>
          </a:p>
          <a:p>
            <a:pPr algn="l"/>
            <a:r>
              <a:rPr lang="en-US" b="1" dirty="0" smtClean="0">
                <a:solidFill>
                  <a:srgbClr val="00000D"/>
                </a:solidFill>
                <a:latin typeface="Arial"/>
                <a:cs typeface="Arial"/>
              </a:rPr>
              <a:t>--Meeting </a:t>
            </a:r>
            <a:r>
              <a:rPr lang="en-US" b="1" dirty="0">
                <a:solidFill>
                  <a:srgbClr val="00000D"/>
                </a:solidFill>
                <a:latin typeface="Arial"/>
                <a:cs typeface="Arial"/>
              </a:rPr>
              <a:t>Member Needs?</a:t>
            </a:r>
          </a:p>
          <a:p>
            <a:pPr algn="l"/>
            <a:r>
              <a:rPr lang="en-US" b="1" dirty="0" smtClean="0">
                <a:solidFill>
                  <a:srgbClr val="00000D"/>
                </a:solidFill>
                <a:latin typeface="Arial"/>
                <a:cs typeface="Arial"/>
              </a:rPr>
              <a:t>--Part </a:t>
            </a:r>
            <a:r>
              <a:rPr lang="en-US" b="1" dirty="0">
                <a:solidFill>
                  <a:srgbClr val="00000D"/>
                </a:solidFill>
                <a:latin typeface="Arial"/>
                <a:cs typeface="Arial"/>
              </a:rPr>
              <a:t>of Competition Concerns?</a:t>
            </a:r>
          </a:p>
          <a:p>
            <a:pPr algn="l"/>
            <a:r>
              <a:rPr lang="en-US" b="1" dirty="0">
                <a:solidFill>
                  <a:srgbClr val="00000D"/>
                </a:solidFill>
                <a:latin typeface="Arial"/>
                <a:cs typeface="Arial"/>
              </a:rPr>
              <a:t>	</a:t>
            </a:r>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b="1" dirty="0" smtClean="0">
              <a:solidFill>
                <a:srgbClr val="00000D"/>
              </a:solidFill>
              <a:latin typeface="Arial"/>
              <a:cs typeface="Arial"/>
            </a:endParaRPr>
          </a:p>
          <a:p>
            <a:pPr algn="l"/>
            <a:endParaRPr lang="en-US" sz="3200" dirty="0">
              <a:solidFill>
                <a:srgbClr val="00000D"/>
              </a:solidFill>
              <a:latin typeface="Arial"/>
              <a:cs typeface="Arial"/>
            </a:endParaRPr>
          </a:p>
        </p:txBody>
      </p:sp>
      <p:pic>
        <p:nvPicPr>
          <p:cNvPr id="3" name="Picture 2"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2876026426"/>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3613" cy="1371600"/>
          </a:xfrm>
        </p:spPr>
        <p:txBody>
          <a:bodyPr/>
          <a:lstStyle/>
          <a:p>
            <a:r>
              <a:rPr lang="en-US" b="1" dirty="0" smtClean="0">
                <a:solidFill>
                  <a:srgbClr val="00000D"/>
                </a:solidFill>
                <a:latin typeface="Arial"/>
                <a:cs typeface="Arial"/>
              </a:rPr>
              <a:t>Co-op Teams</a:t>
            </a:r>
            <a:endParaRPr lang="en-US" b="1" dirty="0">
              <a:solidFill>
                <a:srgbClr val="00000D"/>
              </a:solidFill>
              <a:latin typeface="Arial"/>
              <a:cs typeface="Arial"/>
            </a:endParaRPr>
          </a:p>
        </p:txBody>
      </p:sp>
      <p:sp>
        <p:nvSpPr>
          <p:cNvPr id="9" name="TextBox 8"/>
          <p:cNvSpPr txBox="1"/>
          <p:nvPr/>
        </p:nvSpPr>
        <p:spPr>
          <a:xfrm>
            <a:off x="457200" y="1219200"/>
            <a:ext cx="8686800" cy="2800767"/>
          </a:xfrm>
          <a:prstGeom prst="rect">
            <a:avLst/>
          </a:prstGeom>
          <a:noFill/>
        </p:spPr>
        <p:txBody>
          <a:bodyPr wrap="square" rtlCol="0">
            <a:spAutoFit/>
          </a:bodyPr>
          <a:lstStyle/>
          <a:p>
            <a:pPr algn="l"/>
            <a:r>
              <a:rPr lang="en-US" sz="3200" b="1" dirty="0">
                <a:solidFill>
                  <a:srgbClr val="00000D"/>
                </a:solidFill>
              </a:rPr>
              <a:t> </a:t>
            </a:r>
          </a:p>
          <a:p>
            <a:pPr algn="l"/>
            <a:r>
              <a:rPr lang="en-US" sz="3600" b="1" dirty="0" smtClean="0">
                <a:solidFill>
                  <a:srgbClr val="00000D"/>
                </a:solidFill>
              </a:rPr>
              <a:t>Co-ops Began 1982</a:t>
            </a:r>
          </a:p>
          <a:p>
            <a:pPr algn="l"/>
            <a:endParaRPr lang="en-US" sz="3600" b="1" dirty="0">
              <a:solidFill>
                <a:srgbClr val="00000D"/>
              </a:solidFill>
              <a:latin typeface="Arial"/>
              <a:cs typeface="Arial"/>
            </a:endParaRPr>
          </a:p>
          <a:p>
            <a:pPr algn="l"/>
            <a:r>
              <a:rPr lang="en-US" sz="3600" b="1" dirty="0" smtClean="0">
                <a:solidFill>
                  <a:srgbClr val="00000D"/>
                </a:solidFill>
                <a:latin typeface="Arial"/>
                <a:cs typeface="Arial"/>
              </a:rPr>
              <a:t>Total Number of Co-op Teams 556</a:t>
            </a:r>
          </a:p>
          <a:p>
            <a:pPr algn="l"/>
            <a:endParaRPr lang="en-US" sz="3600" b="1" dirty="0">
              <a:solidFill>
                <a:srgbClr val="00000D"/>
              </a:solidFill>
              <a:latin typeface="Arial"/>
              <a:cs typeface="Arial"/>
            </a:endParaRPr>
          </a:p>
        </p:txBody>
      </p:sp>
      <p:pic>
        <p:nvPicPr>
          <p:cNvPr id="3" name="Picture 2"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3264471781"/>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1066800"/>
          </a:xfrm>
        </p:spPr>
        <p:txBody>
          <a:bodyPr/>
          <a:lstStyle/>
          <a:p>
            <a:r>
              <a:rPr lang="en-US" b="1" dirty="0">
                <a:solidFill>
                  <a:srgbClr val="00000D"/>
                </a:solidFill>
                <a:latin typeface="Arial"/>
                <a:cs typeface="Arial"/>
              </a:rPr>
              <a:t>Co-op Teams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74710226"/>
              </p:ext>
            </p:extLst>
          </p:nvPr>
        </p:nvGraphicFramePr>
        <p:xfrm>
          <a:off x="381000" y="914395"/>
          <a:ext cx="8458199" cy="4419604"/>
        </p:xfrm>
        <a:graphic>
          <a:graphicData uri="http://schemas.openxmlformats.org/drawingml/2006/table">
            <a:tbl>
              <a:tblPr/>
              <a:tblGrid>
                <a:gridCol w="3451154"/>
                <a:gridCol w="1669015"/>
                <a:gridCol w="1669015"/>
                <a:gridCol w="1669015"/>
              </a:tblGrid>
              <a:tr h="315686">
                <a:tc>
                  <a:txBody>
                    <a:bodyPr/>
                    <a:lstStyle/>
                    <a:p>
                      <a:pPr algn="l" fontAlgn="b"/>
                      <a:endParaRPr lang="en-US" sz="1800" b="1" i="0" u="none" strike="noStrike" kern="900"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kern="900" dirty="0">
                          <a:solidFill>
                            <a:srgbClr val="000000"/>
                          </a:solidFill>
                          <a:effectLst/>
                          <a:latin typeface="Calibri"/>
                        </a:rPr>
                        <a:t>Total #</a:t>
                      </a:r>
                    </a:p>
                  </a:txBody>
                  <a:tcPr marL="12700" marR="12700" marT="12700" marB="0" anchor="b">
                    <a:lnL>
                      <a:noFill/>
                    </a:lnL>
                    <a:lnR>
                      <a:noFill/>
                    </a:lnR>
                    <a:lnT>
                      <a:noFill/>
                    </a:lnT>
                    <a:lnB>
                      <a:noFill/>
                    </a:lnB>
                  </a:tcPr>
                </a:tc>
                <a:tc>
                  <a:txBody>
                    <a:bodyPr/>
                    <a:lstStyle/>
                    <a:p>
                      <a:pPr algn="ctr" fontAlgn="b"/>
                      <a:r>
                        <a:rPr lang="en-US" sz="1800" b="1" i="0" u="none" strike="noStrike" kern="900" dirty="0">
                          <a:solidFill>
                            <a:srgbClr val="000000"/>
                          </a:solidFill>
                          <a:effectLst/>
                          <a:latin typeface="Calibri"/>
                        </a:rPr>
                        <a:t>Total #</a:t>
                      </a:r>
                    </a:p>
                  </a:txBody>
                  <a:tcPr marL="12700" marR="12700" marT="12700" marB="0" anchor="b">
                    <a:lnL>
                      <a:noFill/>
                    </a:lnL>
                    <a:lnR>
                      <a:noFill/>
                    </a:lnR>
                    <a:lnT>
                      <a:noFill/>
                    </a:lnT>
                    <a:lnB>
                      <a:noFill/>
                    </a:lnB>
                  </a:tcPr>
                </a:tc>
                <a:tc>
                  <a:txBody>
                    <a:bodyPr/>
                    <a:lstStyle/>
                    <a:p>
                      <a:pPr algn="l" fontAlgn="b"/>
                      <a:endParaRPr lang="en-US" sz="1800" b="1" i="0" u="none" strike="noStrike" kern="900" dirty="0">
                        <a:solidFill>
                          <a:srgbClr val="000000"/>
                        </a:solidFill>
                        <a:effectLst/>
                        <a:latin typeface="Calibri"/>
                      </a:endParaRPr>
                    </a:p>
                  </a:txBody>
                  <a:tcPr marL="12700" marR="12700" marT="12700" marB="0" anchor="b">
                    <a:lnL>
                      <a:noFill/>
                    </a:lnL>
                    <a:lnR>
                      <a:noFill/>
                    </a:lnR>
                    <a:lnT>
                      <a:noFill/>
                    </a:lnT>
                    <a:lnB>
                      <a:noFill/>
                    </a:lnB>
                  </a:tcPr>
                </a:tc>
              </a:tr>
              <a:tr h="315686">
                <a:tc>
                  <a:txBody>
                    <a:bodyPr/>
                    <a:lstStyle/>
                    <a:p>
                      <a:pPr algn="l" fontAlgn="b"/>
                      <a:r>
                        <a:rPr lang="en-US" sz="1800" b="1" i="0" u="sng" strike="noStrike" kern="900" dirty="0">
                          <a:solidFill>
                            <a:srgbClr val="000000"/>
                          </a:solidFill>
                          <a:effectLst/>
                          <a:latin typeface="Calibri"/>
                        </a:rPr>
                        <a:t>Sport</a:t>
                      </a:r>
                    </a:p>
                  </a:txBody>
                  <a:tcPr marL="12700" marR="12700" marT="12700" marB="0" anchor="b">
                    <a:lnL>
                      <a:noFill/>
                    </a:lnL>
                    <a:lnR>
                      <a:noFill/>
                    </a:lnR>
                    <a:lnT>
                      <a:noFill/>
                    </a:lnT>
                    <a:lnB>
                      <a:noFill/>
                    </a:lnB>
                  </a:tcPr>
                </a:tc>
                <a:tc>
                  <a:txBody>
                    <a:bodyPr/>
                    <a:lstStyle/>
                    <a:p>
                      <a:pPr algn="ctr" fontAlgn="b"/>
                      <a:r>
                        <a:rPr lang="en-US" sz="1800" b="1" i="0" u="sng" strike="noStrike" kern="900" dirty="0">
                          <a:solidFill>
                            <a:srgbClr val="000000"/>
                          </a:solidFill>
                          <a:effectLst/>
                          <a:latin typeface="Calibri"/>
                        </a:rPr>
                        <a:t>Teams</a:t>
                      </a:r>
                    </a:p>
                  </a:txBody>
                  <a:tcPr marL="12700" marR="12700" marT="12700" marB="0" anchor="b">
                    <a:lnL>
                      <a:noFill/>
                    </a:lnL>
                    <a:lnR>
                      <a:noFill/>
                    </a:lnR>
                    <a:lnT>
                      <a:noFill/>
                    </a:lnT>
                    <a:lnB>
                      <a:noFill/>
                    </a:lnB>
                  </a:tcPr>
                </a:tc>
                <a:tc>
                  <a:txBody>
                    <a:bodyPr/>
                    <a:lstStyle/>
                    <a:p>
                      <a:pPr algn="ctr" fontAlgn="b"/>
                      <a:r>
                        <a:rPr lang="en-US" sz="1800" b="1" i="0" u="sng" strike="noStrike" kern="900" dirty="0">
                          <a:solidFill>
                            <a:srgbClr val="000000"/>
                          </a:solidFill>
                          <a:effectLst/>
                          <a:latin typeface="Calibri"/>
                        </a:rPr>
                        <a:t>Co-ops</a:t>
                      </a:r>
                    </a:p>
                  </a:txBody>
                  <a:tcPr marL="12700" marR="12700" marT="12700" marB="0" anchor="b">
                    <a:lnL>
                      <a:noFill/>
                    </a:lnL>
                    <a:lnR>
                      <a:noFill/>
                    </a:lnR>
                    <a:lnT>
                      <a:noFill/>
                    </a:lnT>
                    <a:lnB>
                      <a:noFill/>
                    </a:lnB>
                  </a:tcPr>
                </a:tc>
                <a:tc>
                  <a:txBody>
                    <a:bodyPr/>
                    <a:lstStyle/>
                    <a:p>
                      <a:pPr algn="ctr" fontAlgn="b"/>
                      <a:r>
                        <a:rPr lang="en-US" sz="1800" b="1" i="0" u="sng" strike="noStrike" kern="900" dirty="0">
                          <a:solidFill>
                            <a:srgbClr val="000000"/>
                          </a:solidFill>
                          <a:effectLst/>
                          <a:latin typeface="Calibri"/>
                        </a:rPr>
                        <a:t>%</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Hockey Girls </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33</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28</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85%</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Hockey Boys </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89</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43</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49%</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Gymnastics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79</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29</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37%</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Swim &amp; Dive Boys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112</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38</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34%</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Swim &amp; Dive Girls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138</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39</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28.5%</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8 Player Football</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22</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19%</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Wrestling</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334</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61</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18.5%</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Volleyball Boys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55</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6</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11%</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Boys Soccer</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263</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27</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10.3%</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Soccer Girls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256</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25</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10%</a:t>
                      </a: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Cross Country</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400</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38</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9.5%</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315686">
                <a:tc>
                  <a:txBody>
                    <a:bodyPr/>
                    <a:lstStyle/>
                    <a:p>
                      <a:pPr algn="l" fontAlgn="b"/>
                      <a:r>
                        <a:rPr lang="en-US" sz="1800" b="1" i="0" u="none" strike="noStrike" dirty="0">
                          <a:solidFill>
                            <a:srgbClr val="000000"/>
                          </a:solidFill>
                          <a:effectLst/>
                          <a:latin typeface="Calibri"/>
                        </a:rPr>
                        <a:t>Girls Golf</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154</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14</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9.2%</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pic>
        <p:nvPicPr>
          <p:cNvPr id="4" name="Picture 3"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482057165"/>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3613" cy="1371600"/>
          </a:xfrm>
        </p:spPr>
        <p:txBody>
          <a:bodyPr/>
          <a:lstStyle/>
          <a:p>
            <a:r>
              <a:rPr lang="en-US" b="1" dirty="0" smtClean="0">
                <a:solidFill>
                  <a:srgbClr val="00000D"/>
                </a:solidFill>
                <a:latin typeface="Arial"/>
                <a:cs typeface="Arial"/>
              </a:rPr>
              <a:t>Co-op Teams</a:t>
            </a:r>
            <a:endParaRPr lang="en-US" b="1" dirty="0">
              <a:solidFill>
                <a:srgbClr val="00000D"/>
              </a:solidFill>
              <a:latin typeface="Arial"/>
              <a:cs typeface="Arial"/>
            </a:endParaRPr>
          </a:p>
        </p:txBody>
      </p:sp>
      <p:sp>
        <p:nvSpPr>
          <p:cNvPr id="9" name="TextBox 8"/>
          <p:cNvSpPr txBox="1"/>
          <p:nvPr/>
        </p:nvSpPr>
        <p:spPr>
          <a:xfrm>
            <a:off x="457200" y="1219200"/>
            <a:ext cx="8686800" cy="1138773"/>
          </a:xfrm>
          <a:prstGeom prst="rect">
            <a:avLst/>
          </a:prstGeom>
          <a:noFill/>
        </p:spPr>
        <p:txBody>
          <a:bodyPr wrap="square" rtlCol="0">
            <a:spAutoFit/>
          </a:bodyPr>
          <a:lstStyle/>
          <a:p>
            <a:pPr algn="l"/>
            <a:r>
              <a:rPr lang="en-US" sz="3200" b="1" dirty="0">
                <a:solidFill>
                  <a:srgbClr val="00000D"/>
                </a:solidFill>
              </a:rPr>
              <a:t> </a:t>
            </a:r>
          </a:p>
          <a:p>
            <a:pPr algn="l"/>
            <a:endParaRPr lang="en-US" sz="3600" b="1" dirty="0">
              <a:solidFill>
                <a:srgbClr val="00000D"/>
              </a:solidFill>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2123490425"/>
              </p:ext>
            </p:extLst>
          </p:nvPr>
        </p:nvGraphicFramePr>
        <p:xfrm>
          <a:off x="457200" y="1600200"/>
          <a:ext cx="8077198" cy="3733808"/>
        </p:xfrm>
        <a:graphic>
          <a:graphicData uri="http://schemas.openxmlformats.org/drawingml/2006/table">
            <a:tbl>
              <a:tblPr/>
              <a:tblGrid>
                <a:gridCol w="3431023"/>
                <a:gridCol w="1548725"/>
                <a:gridCol w="1548725"/>
                <a:gridCol w="1548725"/>
              </a:tblGrid>
              <a:tr h="287216">
                <a:tc>
                  <a:txBody>
                    <a:bodyPr/>
                    <a:lstStyle/>
                    <a:p>
                      <a:pPr algn="l" fontAlgn="b"/>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Total #</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Total #</a:t>
                      </a:r>
                    </a:p>
                  </a:txBody>
                  <a:tcPr marL="12700" marR="12700" marT="12700" marB="0" anchor="b">
                    <a:lnL>
                      <a:noFill/>
                    </a:lnL>
                    <a:lnR>
                      <a:noFill/>
                    </a:lnR>
                    <a:lnT>
                      <a:noFill/>
                    </a:lnT>
                    <a:lnB>
                      <a:noFill/>
                    </a:lnB>
                  </a:tcPr>
                </a:tc>
                <a:tc>
                  <a:txBody>
                    <a:bodyPr/>
                    <a:lstStyle/>
                    <a:p>
                      <a:pPr algn="l" fontAlgn="b"/>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sng" strike="noStrike" dirty="0">
                          <a:solidFill>
                            <a:srgbClr val="000000"/>
                          </a:solidFill>
                          <a:effectLst/>
                          <a:latin typeface="Calibri"/>
                        </a:rPr>
                        <a:t>Sport</a:t>
                      </a:r>
                    </a:p>
                  </a:txBody>
                  <a:tcPr marL="12700" marR="12700" marT="12700" marB="0" anchor="b">
                    <a:lnL>
                      <a:noFill/>
                    </a:lnL>
                    <a:lnR>
                      <a:noFill/>
                    </a:lnR>
                    <a:lnT>
                      <a:noFill/>
                    </a:lnT>
                    <a:lnB>
                      <a:noFill/>
                    </a:lnB>
                  </a:tcPr>
                </a:tc>
                <a:tc>
                  <a:txBody>
                    <a:bodyPr/>
                    <a:lstStyle/>
                    <a:p>
                      <a:pPr algn="ctr" fontAlgn="b"/>
                      <a:r>
                        <a:rPr lang="en-US" sz="1800" b="1" i="0" u="sng" strike="noStrike" dirty="0">
                          <a:solidFill>
                            <a:srgbClr val="000000"/>
                          </a:solidFill>
                          <a:effectLst/>
                          <a:latin typeface="Calibri"/>
                        </a:rPr>
                        <a:t>Teams</a:t>
                      </a:r>
                    </a:p>
                  </a:txBody>
                  <a:tcPr marL="12700" marR="12700" marT="12700" marB="0" anchor="b">
                    <a:lnL>
                      <a:noFill/>
                    </a:lnL>
                    <a:lnR>
                      <a:noFill/>
                    </a:lnR>
                    <a:lnT>
                      <a:noFill/>
                    </a:lnT>
                    <a:lnB>
                      <a:noFill/>
                    </a:lnB>
                  </a:tcPr>
                </a:tc>
                <a:tc>
                  <a:txBody>
                    <a:bodyPr/>
                    <a:lstStyle/>
                    <a:p>
                      <a:pPr algn="ctr" fontAlgn="b"/>
                      <a:r>
                        <a:rPr lang="en-US" sz="1800" b="1" i="0" u="sng" strike="noStrike" dirty="0">
                          <a:solidFill>
                            <a:srgbClr val="000000"/>
                          </a:solidFill>
                          <a:effectLst/>
                          <a:latin typeface="Calibri"/>
                        </a:rPr>
                        <a:t>Co-ops</a:t>
                      </a:r>
                    </a:p>
                  </a:txBody>
                  <a:tcPr marL="12700" marR="12700" marT="12700" marB="0" anchor="b">
                    <a:lnL>
                      <a:noFill/>
                    </a:lnL>
                    <a:lnR>
                      <a:noFill/>
                    </a:lnR>
                    <a:lnT>
                      <a:noFill/>
                    </a:lnT>
                    <a:lnB>
                      <a:noFill/>
                    </a:lnB>
                  </a:tcPr>
                </a:tc>
                <a:tc>
                  <a:txBody>
                    <a:bodyPr/>
                    <a:lstStyle/>
                    <a:p>
                      <a:pPr algn="ctr" fontAlgn="b"/>
                      <a:r>
                        <a:rPr lang="en-US" sz="1800" b="1" i="0" u="sng" strike="noStrike" dirty="0">
                          <a:solidFill>
                            <a:srgbClr val="000000"/>
                          </a:solidFill>
                          <a:effectLst/>
                          <a:latin typeface="Calibri"/>
                        </a:rPr>
                        <a:t>%</a:t>
                      </a: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Football</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408</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35</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8.6%</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Track</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436</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37</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8.5%</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Baseball Spring</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389</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28</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7.5%</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Golf Boys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365</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23</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6.5%</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Softball</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430</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27</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6.2%</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Tennis Boys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188</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10</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5.2%</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Tennis Girls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207</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10</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5%</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Volleyball Girls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471</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14</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3%</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a:solidFill>
                            <a:srgbClr val="000000"/>
                          </a:solidFill>
                          <a:effectLst/>
                          <a:latin typeface="Calibri"/>
                        </a:rPr>
                        <a:t>Basketball Boys</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482</a:t>
                      </a:r>
                    </a:p>
                  </a:txBody>
                  <a:tcPr marL="12700" marR="12700" marT="12700"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a:rPr>
                        <a:t>10</a:t>
                      </a: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2.2%</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smtClean="0">
                          <a:solidFill>
                            <a:srgbClr val="000000"/>
                          </a:solidFill>
                          <a:effectLst/>
                          <a:latin typeface="Calibri"/>
                        </a:rPr>
                        <a:t>Basketball Girls</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469</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9</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2%</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r h="287216">
                <a:tc>
                  <a:txBody>
                    <a:bodyPr/>
                    <a:lstStyle/>
                    <a:p>
                      <a:pPr algn="l" fontAlgn="b"/>
                      <a:r>
                        <a:rPr lang="en-US" sz="1800" b="1" i="0" u="none" strike="noStrike" dirty="0" smtClean="0">
                          <a:solidFill>
                            <a:srgbClr val="000000"/>
                          </a:solidFill>
                          <a:effectLst/>
                          <a:latin typeface="Calibri"/>
                        </a:rPr>
                        <a:t>Baseball Summer</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50</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1</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en-US" sz="1800" b="1" i="0" u="none" strike="noStrike" dirty="0" smtClean="0">
                          <a:solidFill>
                            <a:srgbClr val="000000"/>
                          </a:solidFill>
                          <a:effectLst/>
                          <a:latin typeface="Calibri"/>
                        </a:rPr>
                        <a:t>2%</a:t>
                      </a:r>
                      <a:endParaRPr lang="en-US" sz="1800" b="1"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pic>
        <p:nvPicPr>
          <p:cNvPr id="3" name="Picture 2" descr="PptFooter_SocialMed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06568"/>
            <a:ext cx="9144000" cy="1551432"/>
          </a:xfrm>
          <a:prstGeom prst="rect">
            <a:avLst/>
          </a:prstGeom>
        </p:spPr>
      </p:pic>
    </p:spTree>
    <p:extLst>
      <p:ext uri="{BB962C8B-B14F-4D97-AF65-F5344CB8AC3E}">
        <p14:creationId xmlns:p14="http://schemas.microsoft.com/office/powerpoint/2010/main" val="3701878301"/>
      </p:ext>
    </p:extLst>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Custom 8">
      <a:dk1>
        <a:srgbClr val="0000FF"/>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2541</TotalTime>
  <Words>1015</Words>
  <Application>Microsoft Macintosh PowerPoint</Application>
  <PresentationFormat>On-screen Show (4:3)</PresentationFormat>
  <Paragraphs>297</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Inkwell</vt:lpstr>
      <vt:lpstr> </vt:lpstr>
      <vt:lpstr> </vt:lpstr>
      <vt:lpstr>Welcome!</vt:lpstr>
      <vt:lpstr>Conference Realignment</vt:lpstr>
      <vt:lpstr>Membership Survey</vt:lpstr>
      <vt:lpstr>Membership Survey</vt:lpstr>
      <vt:lpstr>Co-op Teams</vt:lpstr>
      <vt:lpstr>Co-op Teams</vt:lpstr>
      <vt:lpstr>Co-op Teams</vt:lpstr>
      <vt:lpstr>Membership Survey</vt:lpstr>
      <vt:lpstr>Season Comparison</vt:lpstr>
      <vt:lpstr>Membership Survey</vt:lpstr>
      <vt:lpstr>Group Discussion</vt:lpstr>
      <vt:lpstr> </vt:lpstr>
      <vt:lpstr> </vt:lpstr>
      <vt:lpstr>Quick Hitters</vt:lpstr>
      <vt:lpstr>2016 Constitutional Changes</vt:lpstr>
      <vt:lpstr>2016 Constitutional Changes</vt:lpstr>
      <vt:lpstr>2017 Proposed Constitutional Amendments</vt:lpstr>
      <vt:lpstr>Video</vt:lpstr>
      <vt:lpstr>Thank You!  Have a Great Year!</vt:lpstr>
    </vt:vector>
  </TitlesOfParts>
  <Company>WIAA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Julie Kage</dc:creator>
  <cp:lastModifiedBy>Julie Kage</cp:lastModifiedBy>
  <cp:revision>541</cp:revision>
  <cp:lastPrinted>2016-09-06T19:36:16Z</cp:lastPrinted>
  <dcterms:created xsi:type="dcterms:W3CDTF">2013-09-16T12:37:22Z</dcterms:created>
  <dcterms:modified xsi:type="dcterms:W3CDTF">2016-09-06T19:42:38Z</dcterms:modified>
</cp:coreProperties>
</file>