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60"/>
  </p:notesMasterIdLst>
  <p:handoutMasterIdLst>
    <p:handoutMasterId r:id="rId61"/>
  </p:handoutMasterIdLst>
  <p:sldIdLst>
    <p:sldId id="256" r:id="rId6"/>
    <p:sldId id="288" r:id="rId7"/>
    <p:sldId id="289" r:id="rId8"/>
    <p:sldId id="290" r:id="rId9"/>
    <p:sldId id="291" r:id="rId10"/>
    <p:sldId id="292" r:id="rId11"/>
    <p:sldId id="293" r:id="rId12"/>
    <p:sldId id="294" r:id="rId13"/>
    <p:sldId id="295" r:id="rId14"/>
    <p:sldId id="296" r:id="rId15"/>
    <p:sldId id="297" r:id="rId16"/>
    <p:sldId id="530" r:id="rId17"/>
    <p:sldId id="531" r:id="rId18"/>
    <p:sldId id="532" r:id="rId19"/>
    <p:sldId id="301" r:id="rId20"/>
    <p:sldId id="338" r:id="rId21"/>
    <p:sldId id="536" r:id="rId22"/>
    <p:sldId id="336" r:id="rId23"/>
    <p:sldId id="335" r:id="rId24"/>
    <p:sldId id="539" r:id="rId25"/>
    <p:sldId id="540" r:id="rId26"/>
    <p:sldId id="541" r:id="rId27"/>
    <p:sldId id="331" r:id="rId28"/>
    <p:sldId id="543" r:id="rId29"/>
    <p:sldId id="544" r:id="rId30"/>
    <p:sldId id="328" r:id="rId31"/>
    <p:sldId id="327" r:id="rId32"/>
    <p:sldId id="326" r:id="rId33"/>
    <p:sldId id="325" r:id="rId34"/>
    <p:sldId id="324" r:id="rId35"/>
    <p:sldId id="323" r:id="rId36"/>
    <p:sldId id="322" r:id="rId37"/>
    <p:sldId id="321" r:id="rId38"/>
    <p:sldId id="320" r:id="rId39"/>
    <p:sldId id="319" r:id="rId40"/>
    <p:sldId id="318" r:id="rId41"/>
    <p:sldId id="317" r:id="rId42"/>
    <p:sldId id="316" r:id="rId43"/>
    <p:sldId id="315" r:id="rId44"/>
    <p:sldId id="314" r:id="rId45"/>
    <p:sldId id="311" r:id="rId46"/>
    <p:sldId id="313" r:id="rId47"/>
    <p:sldId id="312" r:id="rId48"/>
    <p:sldId id="310" r:id="rId49"/>
    <p:sldId id="308" r:id="rId50"/>
    <p:sldId id="545" r:id="rId51"/>
    <p:sldId id="307" r:id="rId52"/>
    <p:sldId id="306" r:id="rId53"/>
    <p:sldId id="305" r:id="rId54"/>
    <p:sldId id="340" r:id="rId55"/>
    <p:sldId id="339" r:id="rId56"/>
    <p:sldId id="304" r:id="rId57"/>
    <p:sldId id="303" r:id="rId58"/>
    <p:sldId id="285" r:id="rId59"/>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6235" autoAdjust="0"/>
  </p:normalViewPr>
  <p:slideViewPr>
    <p:cSldViewPr snapToGrid="0">
      <p:cViewPr>
        <p:scale>
          <a:sx n="220" d="100"/>
          <a:sy n="220" d="100"/>
        </p:scale>
        <p:origin x="-9420" y="-28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8/5/2020</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8/5/2020</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13</a:t>
            </a:fld>
            <a:endParaRPr lang="en-US"/>
          </a:p>
        </p:txBody>
      </p:sp>
    </p:spTree>
    <p:extLst>
      <p:ext uri="{BB962C8B-B14F-4D97-AF65-F5344CB8AC3E}">
        <p14:creationId xmlns:p14="http://schemas.microsoft.com/office/powerpoint/2010/main" val="3108146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271664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15BE5A2-F600-43D8-AEC9-EB93E0865F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49ED5946-891F-43D5-8328-CB05A48D69CD}" type="slidenum">
              <a:rPr lang="en-US" altLang="en-US" sz="1200">
                <a:solidFill>
                  <a:srgbClr val="000000"/>
                </a:solidFill>
              </a:rPr>
              <a:pPr/>
              <a:t>17</a:t>
            </a:fld>
            <a:endParaRPr lang="en-US" altLang="en-US" sz="1200">
              <a:solidFill>
                <a:srgbClr val="000000"/>
              </a:solidFill>
            </a:endParaRPr>
          </a:p>
        </p:txBody>
      </p:sp>
      <p:sp>
        <p:nvSpPr>
          <p:cNvPr id="39939" name="Rectangle 2">
            <a:extLst>
              <a:ext uri="{FF2B5EF4-FFF2-40B4-BE49-F238E27FC236}">
                <a16:creationId xmlns:a16="http://schemas.microsoft.com/office/drawing/2014/main" id="{AE5AFCA4-D4DA-428B-AE6A-9AF9B91AD09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3E0575E-072A-4692-B9B8-C28B3B83BE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18</a:t>
            </a:fld>
            <a:endParaRPr lang="en-US" altLang="en-US"/>
          </a:p>
        </p:txBody>
      </p:sp>
    </p:spTree>
    <p:extLst>
      <p:ext uri="{BB962C8B-B14F-4D97-AF65-F5344CB8AC3E}">
        <p14:creationId xmlns:p14="http://schemas.microsoft.com/office/powerpoint/2010/main" val="159396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19</a:t>
            </a:fld>
            <a:endParaRPr lang="en-US" altLang="en-US"/>
          </a:p>
        </p:txBody>
      </p:sp>
    </p:spTree>
    <p:extLst>
      <p:ext uri="{BB962C8B-B14F-4D97-AF65-F5344CB8AC3E}">
        <p14:creationId xmlns:p14="http://schemas.microsoft.com/office/powerpoint/2010/main" val="250639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B7DDA92-6CDD-463A-AA53-300EB5A5E8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4D68EE8E-00B1-45A5-81B3-33190C2AB9CE}" type="slidenum">
              <a:rPr lang="en-US" altLang="en-US" sz="1200">
                <a:solidFill>
                  <a:srgbClr val="000000"/>
                </a:solidFill>
              </a:rPr>
              <a:pPr/>
              <a:t>20</a:t>
            </a:fld>
            <a:endParaRPr lang="en-US" altLang="en-US" sz="1200">
              <a:solidFill>
                <a:srgbClr val="000000"/>
              </a:solidFill>
            </a:endParaRPr>
          </a:p>
        </p:txBody>
      </p:sp>
      <p:sp>
        <p:nvSpPr>
          <p:cNvPr id="46083" name="Rectangle 2">
            <a:extLst>
              <a:ext uri="{FF2B5EF4-FFF2-40B4-BE49-F238E27FC236}">
                <a16:creationId xmlns:a16="http://schemas.microsoft.com/office/drawing/2014/main" id="{F79CE4C6-1B3A-485A-BF47-52EBE5BF086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ED7D7D2-2339-44DB-A853-65D68A736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7526615-E679-4EAC-BBB3-AC14A43B5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3C01A124-0F1D-468F-BE0A-4A6059EFE8AF}" type="slidenum">
              <a:rPr lang="en-US" altLang="en-US" sz="1200">
                <a:solidFill>
                  <a:srgbClr val="000000"/>
                </a:solidFill>
              </a:rPr>
              <a:pPr/>
              <a:t>21</a:t>
            </a:fld>
            <a:endParaRPr lang="en-US" altLang="en-US" sz="1200">
              <a:solidFill>
                <a:srgbClr val="000000"/>
              </a:solidFill>
            </a:endParaRPr>
          </a:p>
        </p:txBody>
      </p:sp>
      <p:sp>
        <p:nvSpPr>
          <p:cNvPr id="48131" name="Rectangle 2">
            <a:extLst>
              <a:ext uri="{FF2B5EF4-FFF2-40B4-BE49-F238E27FC236}">
                <a16:creationId xmlns:a16="http://schemas.microsoft.com/office/drawing/2014/main" id="{87767E96-11F0-46C9-AB58-0D4270ACDD5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7C64AE8-8403-434A-AF6A-A53C44B7B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Any player may re-enter once.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16E535D-D097-452C-82D2-B94DE44EBA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550EE2A0-6B5A-4AC9-A616-4FF2ED14D856}" type="slidenum">
              <a:rPr lang="en-US" altLang="en-US" sz="1200">
                <a:solidFill>
                  <a:srgbClr val="000000"/>
                </a:solidFill>
              </a:rPr>
              <a:pPr/>
              <a:t>22</a:t>
            </a:fld>
            <a:endParaRPr lang="en-US" altLang="en-US" sz="1200">
              <a:solidFill>
                <a:srgbClr val="000000"/>
              </a:solidFill>
            </a:endParaRPr>
          </a:p>
        </p:txBody>
      </p:sp>
      <p:sp>
        <p:nvSpPr>
          <p:cNvPr id="50179" name="Rectangle 2">
            <a:extLst>
              <a:ext uri="{FF2B5EF4-FFF2-40B4-BE49-F238E27FC236}">
                <a16:creationId xmlns:a16="http://schemas.microsoft.com/office/drawing/2014/main" id="{F857FCAA-4210-4F2A-AAE9-19EB9978E66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21C77B1-E967-4A9D-A160-8A7902B52A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23</a:t>
            </a:fld>
            <a:endParaRPr lang="en-US" altLang="en-US"/>
          </a:p>
        </p:txBody>
      </p:sp>
    </p:spTree>
    <p:extLst>
      <p:ext uri="{BB962C8B-B14F-4D97-AF65-F5344CB8AC3E}">
        <p14:creationId xmlns:p14="http://schemas.microsoft.com/office/powerpoint/2010/main" val="4014760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59C6ED6-D726-4992-8376-F2E2E3AF0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CEBC351D-BD74-4A73-987E-7B51AEF9ED8F}" type="slidenum">
              <a:rPr lang="en-US" altLang="en-US" sz="1200">
                <a:solidFill>
                  <a:srgbClr val="000000"/>
                </a:solidFill>
              </a:rPr>
              <a:pPr/>
              <a:t>24</a:t>
            </a:fld>
            <a:endParaRPr lang="en-US" altLang="en-US" sz="1200">
              <a:solidFill>
                <a:srgbClr val="000000"/>
              </a:solidFill>
            </a:endParaRPr>
          </a:p>
        </p:txBody>
      </p:sp>
      <p:sp>
        <p:nvSpPr>
          <p:cNvPr id="54275" name="Rectangle 2">
            <a:extLst>
              <a:ext uri="{FF2B5EF4-FFF2-40B4-BE49-F238E27FC236}">
                <a16:creationId xmlns:a16="http://schemas.microsoft.com/office/drawing/2014/main" id="{9D1ACC00-170B-4F4D-BFAC-C928DFB0BEE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1804EAA-F56E-4058-B1D6-2C16E63D6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83D0A62-8DB3-4E58-8952-6A7F9EEF6F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68C23784-07F3-4834-A04C-F8D514E6ED0E}" type="slidenum">
              <a:rPr lang="en-US" altLang="en-US" sz="1200">
                <a:solidFill>
                  <a:srgbClr val="000000"/>
                </a:solidFill>
              </a:rPr>
              <a:pPr/>
              <a:t>25</a:t>
            </a:fld>
            <a:endParaRPr lang="en-US" altLang="en-US" sz="1200">
              <a:solidFill>
                <a:srgbClr val="000000"/>
              </a:solidFill>
            </a:endParaRPr>
          </a:p>
        </p:txBody>
      </p:sp>
      <p:sp>
        <p:nvSpPr>
          <p:cNvPr id="56323" name="Rectangle 2">
            <a:extLst>
              <a:ext uri="{FF2B5EF4-FFF2-40B4-BE49-F238E27FC236}">
                <a16:creationId xmlns:a16="http://schemas.microsoft.com/office/drawing/2014/main" id="{80C833CA-D4B8-45DC-A934-5239E7944C9F}"/>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CEC2CF7-3122-4D51-86DC-2D7F8461D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26</a:t>
            </a:fld>
            <a:endParaRPr lang="en-US" altLang="en-US"/>
          </a:p>
        </p:txBody>
      </p:sp>
    </p:spTree>
    <p:extLst>
      <p:ext uri="{BB962C8B-B14F-4D97-AF65-F5344CB8AC3E}">
        <p14:creationId xmlns:p14="http://schemas.microsoft.com/office/powerpoint/2010/main" val="3752221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27</a:t>
            </a:fld>
            <a:endParaRPr lang="en-US" altLang="en-US"/>
          </a:p>
        </p:txBody>
      </p:sp>
    </p:spTree>
    <p:extLst>
      <p:ext uri="{BB962C8B-B14F-4D97-AF65-F5344CB8AC3E}">
        <p14:creationId xmlns:p14="http://schemas.microsoft.com/office/powerpoint/2010/main" val="3185676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28</a:t>
            </a:fld>
            <a:endParaRPr lang="en-US" altLang="en-US"/>
          </a:p>
        </p:txBody>
      </p:sp>
    </p:spTree>
    <p:extLst>
      <p:ext uri="{BB962C8B-B14F-4D97-AF65-F5344CB8AC3E}">
        <p14:creationId xmlns:p14="http://schemas.microsoft.com/office/powerpoint/2010/main" val="3717817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29</a:t>
            </a:fld>
            <a:endParaRPr lang="en-US" altLang="en-US"/>
          </a:p>
        </p:txBody>
      </p:sp>
    </p:spTree>
    <p:extLst>
      <p:ext uri="{BB962C8B-B14F-4D97-AF65-F5344CB8AC3E}">
        <p14:creationId xmlns:p14="http://schemas.microsoft.com/office/powerpoint/2010/main" val="1069797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30</a:t>
            </a:fld>
            <a:endParaRPr lang="en-US" altLang="en-US"/>
          </a:p>
        </p:txBody>
      </p:sp>
    </p:spTree>
    <p:extLst>
      <p:ext uri="{BB962C8B-B14F-4D97-AF65-F5344CB8AC3E}">
        <p14:creationId xmlns:p14="http://schemas.microsoft.com/office/powerpoint/2010/main" val="3489094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31</a:t>
            </a:fld>
            <a:endParaRPr lang="en-US" altLang="en-US"/>
          </a:p>
        </p:txBody>
      </p:sp>
    </p:spTree>
    <p:extLst>
      <p:ext uri="{BB962C8B-B14F-4D97-AF65-F5344CB8AC3E}">
        <p14:creationId xmlns:p14="http://schemas.microsoft.com/office/powerpoint/2010/main" val="274692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32</a:t>
            </a:fld>
            <a:endParaRPr lang="en-US" altLang="en-US"/>
          </a:p>
        </p:txBody>
      </p:sp>
    </p:spTree>
    <p:extLst>
      <p:ext uri="{BB962C8B-B14F-4D97-AF65-F5344CB8AC3E}">
        <p14:creationId xmlns:p14="http://schemas.microsoft.com/office/powerpoint/2010/main" val="2012131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33</a:t>
            </a:fld>
            <a:endParaRPr lang="en-US" altLang="en-US"/>
          </a:p>
        </p:txBody>
      </p:sp>
    </p:spTree>
    <p:extLst>
      <p:ext uri="{BB962C8B-B14F-4D97-AF65-F5344CB8AC3E}">
        <p14:creationId xmlns:p14="http://schemas.microsoft.com/office/powerpoint/2010/main" val="1550442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34</a:t>
            </a:fld>
            <a:endParaRPr lang="en-US" altLang="en-US"/>
          </a:p>
        </p:txBody>
      </p:sp>
    </p:spTree>
    <p:extLst>
      <p:ext uri="{BB962C8B-B14F-4D97-AF65-F5344CB8AC3E}">
        <p14:creationId xmlns:p14="http://schemas.microsoft.com/office/powerpoint/2010/main" val="524464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35</a:t>
            </a:fld>
            <a:endParaRPr lang="en-US" altLang="en-US"/>
          </a:p>
        </p:txBody>
      </p:sp>
    </p:spTree>
    <p:extLst>
      <p:ext uri="{BB962C8B-B14F-4D97-AF65-F5344CB8AC3E}">
        <p14:creationId xmlns:p14="http://schemas.microsoft.com/office/powerpoint/2010/main" val="3751190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36</a:t>
            </a:fld>
            <a:endParaRPr lang="en-US" altLang="en-US"/>
          </a:p>
        </p:txBody>
      </p:sp>
    </p:spTree>
    <p:extLst>
      <p:ext uri="{BB962C8B-B14F-4D97-AF65-F5344CB8AC3E}">
        <p14:creationId xmlns:p14="http://schemas.microsoft.com/office/powerpoint/2010/main" val="2114629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37</a:t>
            </a:fld>
            <a:endParaRPr lang="en-US" altLang="en-US"/>
          </a:p>
        </p:txBody>
      </p:sp>
    </p:spTree>
    <p:extLst>
      <p:ext uri="{BB962C8B-B14F-4D97-AF65-F5344CB8AC3E}">
        <p14:creationId xmlns:p14="http://schemas.microsoft.com/office/powerpoint/2010/main" val="3485499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38</a:t>
            </a:fld>
            <a:endParaRPr lang="en-US" altLang="en-US"/>
          </a:p>
        </p:txBody>
      </p:sp>
    </p:spTree>
    <p:extLst>
      <p:ext uri="{BB962C8B-B14F-4D97-AF65-F5344CB8AC3E}">
        <p14:creationId xmlns:p14="http://schemas.microsoft.com/office/powerpoint/2010/main" val="15642012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39</a:t>
            </a:fld>
            <a:endParaRPr lang="en-US" altLang="en-US"/>
          </a:p>
        </p:txBody>
      </p:sp>
    </p:spTree>
    <p:extLst>
      <p:ext uri="{BB962C8B-B14F-4D97-AF65-F5344CB8AC3E}">
        <p14:creationId xmlns:p14="http://schemas.microsoft.com/office/powerpoint/2010/main" val="1928683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40</a:t>
            </a:fld>
            <a:endParaRPr lang="en-US" altLang="en-US"/>
          </a:p>
        </p:txBody>
      </p:sp>
    </p:spTree>
    <p:extLst>
      <p:ext uri="{BB962C8B-B14F-4D97-AF65-F5344CB8AC3E}">
        <p14:creationId xmlns:p14="http://schemas.microsoft.com/office/powerpoint/2010/main" val="779081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41</a:t>
            </a:fld>
            <a:endParaRPr lang="en-US" altLang="en-US"/>
          </a:p>
        </p:txBody>
      </p:sp>
    </p:spTree>
    <p:extLst>
      <p:ext uri="{BB962C8B-B14F-4D97-AF65-F5344CB8AC3E}">
        <p14:creationId xmlns:p14="http://schemas.microsoft.com/office/powerpoint/2010/main" val="233339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42</a:t>
            </a:fld>
            <a:endParaRPr lang="en-US" altLang="en-US"/>
          </a:p>
        </p:txBody>
      </p:sp>
    </p:spTree>
    <p:extLst>
      <p:ext uri="{BB962C8B-B14F-4D97-AF65-F5344CB8AC3E}">
        <p14:creationId xmlns:p14="http://schemas.microsoft.com/office/powerpoint/2010/main" val="2464258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43</a:t>
            </a:fld>
            <a:endParaRPr lang="en-US" altLang="en-US"/>
          </a:p>
        </p:txBody>
      </p:sp>
    </p:spTree>
    <p:extLst>
      <p:ext uri="{BB962C8B-B14F-4D97-AF65-F5344CB8AC3E}">
        <p14:creationId xmlns:p14="http://schemas.microsoft.com/office/powerpoint/2010/main" val="16610810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44</a:t>
            </a:fld>
            <a:endParaRPr lang="en-US" altLang="en-US"/>
          </a:p>
        </p:txBody>
      </p:sp>
    </p:spTree>
    <p:extLst>
      <p:ext uri="{BB962C8B-B14F-4D97-AF65-F5344CB8AC3E}">
        <p14:creationId xmlns:p14="http://schemas.microsoft.com/office/powerpoint/2010/main" val="90275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45</a:t>
            </a:fld>
            <a:endParaRPr lang="en-US" altLang="en-US"/>
          </a:p>
        </p:txBody>
      </p:sp>
    </p:spTree>
    <p:extLst>
      <p:ext uri="{BB962C8B-B14F-4D97-AF65-F5344CB8AC3E}">
        <p14:creationId xmlns:p14="http://schemas.microsoft.com/office/powerpoint/2010/main" val="1705617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46</a:t>
            </a:fld>
            <a:endParaRPr lang="en-US" altLang="en-US"/>
          </a:p>
        </p:txBody>
      </p:sp>
    </p:spTree>
    <p:extLst>
      <p:ext uri="{BB962C8B-B14F-4D97-AF65-F5344CB8AC3E}">
        <p14:creationId xmlns:p14="http://schemas.microsoft.com/office/powerpoint/2010/main" val="2572526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47</a:t>
            </a:fld>
            <a:endParaRPr lang="en-US" altLang="en-US"/>
          </a:p>
        </p:txBody>
      </p:sp>
    </p:spTree>
    <p:extLst>
      <p:ext uri="{BB962C8B-B14F-4D97-AF65-F5344CB8AC3E}">
        <p14:creationId xmlns:p14="http://schemas.microsoft.com/office/powerpoint/2010/main" val="3908548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48</a:t>
            </a:fld>
            <a:endParaRPr lang="en-US" altLang="en-US"/>
          </a:p>
        </p:txBody>
      </p:sp>
    </p:spTree>
    <p:extLst>
      <p:ext uri="{BB962C8B-B14F-4D97-AF65-F5344CB8AC3E}">
        <p14:creationId xmlns:p14="http://schemas.microsoft.com/office/powerpoint/2010/main" val="30215910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49</a:t>
            </a:fld>
            <a:endParaRPr lang="en-US" altLang="en-US"/>
          </a:p>
        </p:txBody>
      </p:sp>
    </p:spTree>
    <p:extLst>
      <p:ext uri="{BB962C8B-B14F-4D97-AF65-F5344CB8AC3E}">
        <p14:creationId xmlns:p14="http://schemas.microsoft.com/office/powerpoint/2010/main" val="20563932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50</a:t>
            </a:fld>
            <a:endParaRPr lang="en-US" altLang="en-US"/>
          </a:p>
        </p:txBody>
      </p:sp>
    </p:spTree>
    <p:extLst>
      <p:ext uri="{BB962C8B-B14F-4D97-AF65-F5344CB8AC3E}">
        <p14:creationId xmlns:p14="http://schemas.microsoft.com/office/powerpoint/2010/main" val="41181831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51</a:t>
            </a:fld>
            <a:endParaRPr lang="en-US" altLang="en-US"/>
          </a:p>
        </p:txBody>
      </p:sp>
    </p:spTree>
    <p:extLst>
      <p:ext uri="{BB962C8B-B14F-4D97-AF65-F5344CB8AC3E}">
        <p14:creationId xmlns:p14="http://schemas.microsoft.com/office/powerpoint/2010/main" val="227779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52</a:t>
            </a:fld>
            <a:endParaRPr lang="en-US" altLang="en-US"/>
          </a:p>
        </p:txBody>
      </p:sp>
    </p:spTree>
    <p:extLst>
      <p:ext uri="{BB962C8B-B14F-4D97-AF65-F5344CB8AC3E}">
        <p14:creationId xmlns:p14="http://schemas.microsoft.com/office/powerpoint/2010/main" val="29730942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53</a:t>
            </a:fld>
            <a:endParaRPr lang="en-US" altLang="en-US"/>
          </a:p>
        </p:txBody>
      </p:sp>
    </p:spTree>
    <p:extLst>
      <p:ext uri="{BB962C8B-B14F-4D97-AF65-F5344CB8AC3E}">
        <p14:creationId xmlns:p14="http://schemas.microsoft.com/office/powerpoint/2010/main" val="125521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8/5/2020</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8/5/2020</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8/5/2020</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8/5/2020</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8/5/2020</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8/5/2020</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8/5/2020</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8/5/2020</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8/5/2020</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8/5/2020</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dirty="0"/>
              <a:t>Substituting, Lineup Management, DP/FLEX, Illegal Substitutes, Courtesy Runners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3-3-3</a:t>
            </a:r>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297870" y="2108683"/>
            <a:ext cx="10026650" cy="4338637"/>
          </a:xfrm>
        </p:spPr>
        <p:txBody>
          <a:bodyPr/>
          <a:lstStyle/>
          <a:p>
            <a:pPr marL="0" indent="0">
              <a:lnSpc>
                <a:spcPct val="90000"/>
              </a:lnSpc>
              <a:buNone/>
              <a:defRPr/>
            </a:pPr>
            <a:r>
              <a:rPr lang="en-US" altLang="en-US" sz="2400" dirty="0"/>
              <a:t> </a:t>
            </a:r>
            <a:r>
              <a:rPr lang="en-US" altLang="en-US" sz="2400" b="1" dirty="0"/>
              <a:t>Substituting</a:t>
            </a:r>
            <a:endParaRPr lang="en-US" altLang="en-US" sz="2400" b="1" dirty="0">
              <a:cs typeface="Times New Roman" pitchFamily="18" charset="0"/>
            </a:endParaRPr>
          </a:p>
          <a:p>
            <a:pPr marL="227013" indent="-227013">
              <a:defRPr/>
            </a:pPr>
            <a:r>
              <a:rPr lang="en-US" sz="2400" dirty="0"/>
              <a:t>The plate umpire shall record all substitutions on the lineup card and then announce immediately any change(s) to the opposing team’s head coach. Projected substitutions are not permitted. If there is no announcement of substitutions, a substitute has entered the game when:</a:t>
            </a:r>
          </a:p>
          <a:p>
            <a:pPr marL="569913">
              <a:buNone/>
              <a:defRPr/>
            </a:pPr>
            <a:r>
              <a:rPr lang="en-US" sz="2400" dirty="0"/>
              <a:t>a.	a runner takes the place of a runner she has replaced.</a:t>
            </a:r>
          </a:p>
          <a:p>
            <a:pPr marL="569913">
              <a:buNone/>
              <a:defRPr/>
            </a:pPr>
            <a:r>
              <a:rPr lang="en-US" sz="2400" dirty="0"/>
              <a:t>b.	a pitcher takes her place on the pitcher's plate.</a:t>
            </a:r>
          </a:p>
          <a:p>
            <a:pPr marL="569913">
              <a:buNone/>
              <a:defRPr/>
            </a:pPr>
            <a:r>
              <a:rPr lang="en-US" sz="2400" dirty="0"/>
              <a:t>c.	a fielder reaches the position usually occupied by the fielder she has replaced.</a:t>
            </a:r>
          </a:p>
          <a:p>
            <a:pPr marL="569913">
              <a:buNone/>
              <a:defRPr/>
            </a:pPr>
            <a:r>
              <a:rPr lang="en-US" sz="2400" dirty="0"/>
              <a:t>d.	a batter takes her place in the batter's box.</a:t>
            </a:r>
          </a:p>
          <a:p>
            <a:pPr marL="569913">
              <a:buNone/>
              <a:defRPr/>
            </a:pPr>
            <a:r>
              <a:rPr lang="en-US" sz="2400" dirty="0"/>
              <a:t>e.	and, in each of the above situations, when the ball is declared live by the plate umpire.</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3-3-4, 3-3-5</a:t>
            </a:r>
          </a:p>
        </p:txBody>
      </p:sp>
      <p:sp>
        <p:nvSpPr>
          <p:cNvPr id="2" name="Content Placeholder 1">
            <a:extLst>
              <a:ext uri="{FF2B5EF4-FFF2-40B4-BE49-F238E27FC236}">
                <a16:creationId xmlns:a16="http://schemas.microsoft.com/office/drawing/2014/main" id="{9C301AB3-C35D-4D28-888C-F3E76502F20B}"/>
              </a:ext>
            </a:extLst>
          </p:cNvPr>
          <p:cNvSpPr>
            <a:spLocks noGrp="1"/>
          </p:cNvSpPr>
          <p:nvPr>
            <p:ph idx="1"/>
          </p:nvPr>
        </p:nvSpPr>
        <p:spPr>
          <a:xfrm>
            <a:off x="1573378" y="1999859"/>
            <a:ext cx="10026650" cy="4338637"/>
          </a:xfrm>
        </p:spPr>
        <p:txBody>
          <a:bodyPr/>
          <a:lstStyle/>
          <a:p>
            <a:pPr marL="0" indent="0">
              <a:lnSpc>
                <a:spcPct val="90000"/>
              </a:lnSpc>
              <a:buNone/>
              <a:defRPr/>
            </a:pPr>
            <a:r>
              <a:rPr lang="en-US" altLang="en-US" sz="2400" b="1" dirty="0"/>
              <a:t> Substituting</a:t>
            </a:r>
            <a:endParaRPr lang="en-US" altLang="en-US" sz="2400" b="1" dirty="0">
              <a:cs typeface="Times New Roman" pitchFamily="18" charset="0"/>
            </a:endParaRPr>
          </a:p>
          <a:p>
            <a:pPr marL="742950" indent="-742950" eaLnBrk="1" hangingPunct="1">
              <a:lnSpc>
                <a:spcPct val="90000"/>
              </a:lnSpc>
              <a:buFont typeface="Tahoma" pitchFamily="34" charset="0"/>
              <a:buAutoNum type="arabicPeriod" startAt="4"/>
              <a:defRPr/>
            </a:pPr>
            <a:endParaRPr lang="en-US" altLang="en-US" sz="2400" dirty="0">
              <a:cs typeface="Times New Roman" pitchFamily="18" charset="0"/>
            </a:endParaRPr>
          </a:p>
          <a:p>
            <a:pPr eaLnBrk="1" hangingPunct="1">
              <a:lnSpc>
                <a:spcPct val="90000"/>
              </a:lnSpc>
              <a:tabLst>
                <a:tab pos="288925" algn="l"/>
              </a:tabLst>
              <a:defRPr/>
            </a:pPr>
            <a:r>
              <a:rPr lang="en-US" altLang="en-US" sz="2400" dirty="0">
                <a:cs typeface="Times New Roman" pitchFamily="18" charset="0"/>
              </a:rPr>
              <a:t>A substitute or courtesy runner shall not enter the contest unreported.       (3-6-7, Penalty 8-9-7)</a:t>
            </a:r>
          </a:p>
          <a:p>
            <a:pPr marL="0" indent="0">
              <a:lnSpc>
                <a:spcPct val="90000"/>
              </a:lnSpc>
              <a:buNone/>
              <a:tabLst>
                <a:tab pos="288925" algn="l"/>
              </a:tabLst>
              <a:defRPr/>
            </a:pPr>
            <a:endParaRPr lang="en-US" altLang="en-US" sz="2400" dirty="0">
              <a:cs typeface="Times New Roman" pitchFamily="18" charset="0"/>
            </a:endParaRPr>
          </a:p>
          <a:p>
            <a:pPr eaLnBrk="1" hangingPunct="1">
              <a:lnSpc>
                <a:spcPct val="90000"/>
              </a:lnSpc>
              <a:tabLst>
                <a:tab pos="288925" algn="l"/>
              </a:tabLst>
              <a:defRPr/>
            </a:pPr>
            <a:r>
              <a:rPr lang="en-US" altLang="en-US" sz="2400" dirty="0">
                <a:cs typeface="Times New Roman" pitchFamily="18" charset="0"/>
              </a:rPr>
              <a:t>Any player, starter or substitute may be withdrawn from the game and re-entered once, provided such player occupies the same batting position whenever in the lineup. A starter and any substitute for a starter may not be in the game at the same time. A violation results in illegal substitution. </a:t>
            </a:r>
            <a:endParaRPr lang="en-US" sz="2400" dirty="0"/>
          </a:p>
        </p:txBody>
      </p:sp>
    </p:spTree>
    <p:extLst>
      <p:ext uri="{BB962C8B-B14F-4D97-AF65-F5344CB8AC3E}">
        <p14:creationId xmlns:p14="http://schemas.microsoft.com/office/powerpoint/2010/main" val="145463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1">
            <a:extLst>
              <a:ext uri="{FF2B5EF4-FFF2-40B4-BE49-F238E27FC236}">
                <a16:creationId xmlns:a16="http://schemas.microsoft.com/office/drawing/2014/main" id="{B56DE770-9D5D-4204-8A69-3930D367C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749" y="539291"/>
            <a:ext cx="3513841" cy="613168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le 3">
            <a:extLst>
              <a:ext uri="{FF2B5EF4-FFF2-40B4-BE49-F238E27FC236}">
                <a16:creationId xmlns:a16="http://schemas.microsoft.com/office/drawing/2014/main" id="{563614D8-3E50-4489-A819-ED0B75E6628F}"/>
              </a:ext>
            </a:extLst>
          </p:cNvPr>
          <p:cNvSpPr>
            <a:spLocks noGrp="1" noChangeArrowheads="1"/>
          </p:cNvSpPr>
          <p:nvPr>
            <p:ph type="title"/>
          </p:nvPr>
        </p:nvSpPr>
        <p:spPr/>
        <p:txBody>
          <a:bodyPr/>
          <a:lstStyle/>
          <a:p>
            <a:r>
              <a:rPr lang="en-US" altLang="en-US"/>
              <a:t>Recording a Sub</a:t>
            </a:r>
          </a:p>
        </p:txBody>
      </p:sp>
      <p:sp>
        <p:nvSpPr>
          <p:cNvPr id="11" name="Rectangle 3">
            <a:extLst>
              <a:ext uri="{FF2B5EF4-FFF2-40B4-BE49-F238E27FC236}">
                <a16:creationId xmlns:a16="http://schemas.microsoft.com/office/drawing/2014/main" id="{03ACA55C-2D48-43E2-8BA9-161CCFAE2A5E}"/>
              </a:ext>
            </a:extLst>
          </p:cNvPr>
          <p:cNvSpPr txBox="1">
            <a:spLocks noChangeArrowheads="1"/>
          </p:cNvSpPr>
          <p:nvPr/>
        </p:nvSpPr>
        <p:spPr>
          <a:xfrm>
            <a:off x="1981200" y="2206559"/>
            <a:ext cx="5257800"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Baker is going to bat for Able.</a:t>
            </a:r>
          </a:p>
        </p:txBody>
      </p:sp>
      <p:sp>
        <p:nvSpPr>
          <p:cNvPr id="12" name="Rectangle 3">
            <a:extLst>
              <a:ext uri="{FF2B5EF4-FFF2-40B4-BE49-F238E27FC236}">
                <a16:creationId xmlns:a16="http://schemas.microsoft.com/office/drawing/2014/main" id="{7C0290CE-5AE0-45D7-892C-471F3FA37044}"/>
              </a:ext>
            </a:extLst>
          </p:cNvPr>
          <p:cNvSpPr txBox="1">
            <a:spLocks noChangeArrowheads="1"/>
          </p:cNvSpPr>
          <p:nvPr/>
        </p:nvSpPr>
        <p:spPr>
          <a:xfrm>
            <a:off x="1981200" y="3197159"/>
            <a:ext cx="5257800"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Mark out Baker since she is no longer an available substitute.</a:t>
            </a:r>
          </a:p>
        </p:txBody>
      </p:sp>
      <p:sp>
        <p:nvSpPr>
          <p:cNvPr id="24" name="Rectangle 3">
            <a:extLst>
              <a:ext uri="{FF2B5EF4-FFF2-40B4-BE49-F238E27FC236}">
                <a16:creationId xmlns:a16="http://schemas.microsoft.com/office/drawing/2014/main" id="{84B8A76F-8492-44F6-9701-56BBB05BCDE7}"/>
              </a:ext>
            </a:extLst>
          </p:cNvPr>
          <p:cNvSpPr txBox="1">
            <a:spLocks noChangeArrowheads="1"/>
          </p:cNvSpPr>
          <p:nvPr/>
        </p:nvSpPr>
        <p:spPr>
          <a:xfrm>
            <a:off x="1981200" y="4644959"/>
            <a:ext cx="5257800"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Mark out Able since she has left the game.</a:t>
            </a:r>
          </a:p>
        </p:txBody>
      </p:sp>
      <p:sp>
        <p:nvSpPr>
          <p:cNvPr id="31" name="Rectangle 3">
            <a:extLst>
              <a:ext uri="{FF2B5EF4-FFF2-40B4-BE49-F238E27FC236}">
                <a16:creationId xmlns:a16="http://schemas.microsoft.com/office/drawing/2014/main" id="{ABB70CA9-3E35-4A6B-ABE5-227416C7F9E1}"/>
              </a:ext>
            </a:extLst>
          </p:cNvPr>
          <p:cNvSpPr txBox="1">
            <a:spLocks noChangeArrowheads="1"/>
          </p:cNvSpPr>
          <p:nvPr/>
        </p:nvSpPr>
        <p:spPr>
          <a:xfrm>
            <a:off x="1981200" y="5894959"/>
            <a:ext cx="5257800"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Write Baker’s name and number in the correct position.</a:t>
            </a:r>
          </a:p>
        </p:txBody>
      </p:sp>
      <p:sp>
        <p:nvSpPr>
          <p:cNvPr id="32" name="Text Box 15">
            <a:extLst>
              <a:ext uri="{FF2B5EF4-FFF2-40B4-BE49-F238E27FC236}">
                <a16:creationId xmlns:a16="http://schemas.microsoft.com/office/drawing/2014/main" id="{35911DC2-F2E9-418B-9E12-EE5EEB32C7F8}"/>
              </a:ext>
            </a:extLst>
          </p:cNvPr>
          <p:cNvSpPr txBox="1">
            <a:spLocks noChangeArrowheads="1"/>
          </p:cNvSpPr>
          <p:nvPr/>
        </p:nvSpPr>
        <p:spPr bwMode="auto">
          <a:xfrm>
            <a:off x="9707563" y="1577975"/>
            <a:ext cx="493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Baker</a:t>
            </a:r>
          </a:p>
        </p:txBody>
      </p:sp>
      <p:sp>
        <p:nvSpPr>
          <p:cNvPr id="33" name="Text Box 15">
            <a:extLst>
              <a:ext uri="{FF2B5EF4-FFF2-40B4-BE49-F238E27FC236}">
                <a16:creationId xmlns:a16="http://schemas.microsoft.com/office/drawing/2014/main" id="{46D9F9DE-7178-45BA-BABD-F0DABCD81996}"/>
              </a:ext>
            </a:extLst>
          </p:cNvPr>
          <p:cNvSpPr txBox="1">
            <a:spLocks noChangeArrowheads="1"/>
          </p:cNvSpPr>
          <p:nvPr/>
        </p:nvSpPr>
        <p:spPr bwMode="auto">
          <a:xfrm>
            <a:off x="10207405" y="1577975"/>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4</a:t>
            </a:r>
          </a:p>
        </p:txBody>
      </p:sp>
      <p:cxnSp>
        <p:nvCxnSpPr>
          <p:cNvPr id="15" name="Straight Connector 14">
            <a:extLst>
              <a:ext uri="{FF2B5EF4-FFF2-40B4-BE49-F238E27FC236}">
                <a16:creationId xmlns:a16="http://schemas.microsoft.com/office/drawing/2014/main" id="{A86BBD4D-E1D0-48B4-B1F6-E3E64600AC56}"/>
              </a:ext>
            </a:extLst>
          </p:cNvPr>
          <p:cNvCxnSpPr>
            <a:cxnSpLocks noChangeShapeType="1"/>
          </p:cNvCxnSpPr>
          <p:nvPr/>
        </p:nvCxnSpPr>
        <p:spPr bwMode="auto">
          <a:xfrm>
            <a:off x="8524875" y="4191000"/>
            <a:ext cx="20574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271" name="Freeform 19">
            <a:extLst>
              <a:ext uri="{FF2B5EF4-FFF2-40B4-BE49-F238E27FC236}">
                <a16:creationId xmlns:a16="http://schemas.microsoft.com/office/drawing/2014/main" id="{6ADD88E3-1817-47E6-8CDB-07478CF72348}"/>
              </a:ext>
            </a:extLst>
          </p:cNvPr>
          <p:cNvSpPr>
            <a:spLocks/>
          </p:cNvSpPr>
          <p:nvPr/>
        </p:nvSpPr>
        <p:spPr bwMode="auto">
          <a:xfrm>
            <a:off x="7803840" y="1669257"/>
            <a:ext cx="158750" cy="85725"/>
          </a:xfrm>
          <a:custGeom>
            <a:avLst/>
            <a:gdLst>
              <a:gd name="T0" fmla="*/ 0 w 8830"/>
              <a:gd name="T1" fmla="*/ 571346351 h 19757"/>
              <a:gd name="T2" fmla="*/ 2147483646 w 8830"/>
              <a:gd name="T3" fmla="*/ 0 h 19757"/>
              <a:gd name="T4" fmla="*/ 0 60000 65536"/>
              <a:gd name="T5" fmla="*/ 0 60000 65536"/>
            </a:gdLst>
            <a:ahLst/>
            <a:cxnLst>
              <a:cxn ang="T4">
                <a:pos x="T0" y="T1"/>
              </a:cxn>
              <a:cxn ang="T5">
                <a:pos x="T2" y="T3"/>
              </a:cxn>
            </a:cxnLst>
            <a:rect l="0" t="0" r="r" b="b"/>
            <a:pathLst>
              <a:path w="8830" h="19757">
                <a:moveTo>
                  <a:pt x="0" y="19757"/>
                </a:moveTo>
                <a:lnTo>
                  <a:pt x="88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2" name="Freeform 19">
            <a:extLst>
              <a:ext uri="{FF2B5EF4-FFF2-40B4-BE49-F238E27FC236}">
                <a16:creationId xmlns:a16="http://schemas.microsoft.com/office/drawing/2014/main" id="{49CE37DF-8193-44F8-BE04-B3C4E7C5278D}"/>
              </a:ext>
            </a:extLst>
          </p:cNvPr>
          <p:cNvSpPr>
            <a:spLocks/>
          </p:cNvSpPr>
          <p:nvPr/>
        </p:nvSpPr>
        <p:spPr bwMode="auto">
          <a:xfrm>
            <a:off x="9047163" y="1701006"/>
            <a:ext cx="361950" cy="60325"/>
          </a:xfrm>
          <a:custGeom>
            <a:avLst/>
            <a:gdLst>
              <a:gd name="T0" fmla="*/ 0 w 9581"/>
              <a:gd name="T1" fmla="*/ 31 h 213721"/>
              <a:gd name="T2" fmla="*/ 2147483646 w 9581"/>
              <a:gd name="T3" fmla="*/ 0 h 213721"/>
              <a:gd name="T4" fmla="*/ 0 60000 65536"/>
              <a:gd name="T5" fmla="*/ 0 60000 65536"/>
            </a:gdLst>
            <a:ahLst/>
            <a:cxnLst>
              <a:cxn ang="T4">
                <a:pos x="T0" y="T1"/>
              </a:cxn>
              <a:cxn ang="T5">
                <a:pos x="T2" y="T3"/>
              </a:cxn>
            </a:cxnLst>
            <a:rect l="0" t="0" r="r" b="b"/>
            <a:pathLst>
              <a:path w="9581" h="213721">
                <a:moveTo>
                  <a:pt x="0" y="213721"/>
                </a:moveTo>
                <a:lnTo>
                  <a:pt x="9581"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1" name="AutoShape 32">
            <a:extLst>
              <a:ext uri="{FF2B5EF4-FFF2-40B4-BE49-F238E27FC236}">
                <a16:creationId xmlns:a16="http://schemas.microsoft.com/office/drawing/2014/main" id="{6D13070A-1230-4CAC-AA97-BDB7B98B194F}"/>
              </a:ext>
            </a:extLst>
          </p:cNvPr>
          <p:cNvSpPr>
            <a:spLocks noChangeAspect="1" noChangeArrowheads="1"/>
          </p:cNvSpPr>
          <p:nvPr/>
        </p:nvSpPr>
        <p:spPr bwMode="auto">
          <a:xfrm>
            <a:off x="1527176" y="1"/>
            <a:ext cx="3175"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2" presetClass="entr" presetSubtype="8" fill="hold" nodeType="withEffect">
                                  <p:stCondLst>
                                    <p:cond delay="30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1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4" fill="hold" nodeType="afterEffect">
                                  <p:stCondLst>
                                    <p:cond delay="500"/>
                                  </p:stCondLst>
                                  <p:childTnLst>
                                    <p:set>
                                      <p:cBhvr>
                                        <p:cTn id="16" dur="1" fill="hold">
                                          <p:stCondLst>
                                            <p:cond delay="0"/>
                                          </p:stCondLst>
                                        </p:cTn>
                                        <p:tgtEl>
                                          <p:spTgt spid="271"/>
                                        </p:tgtEl>
                                        <p:attrNameLst>
                                          <p:attrName>style.visibility</p:attrName>
                                        </p:attrNameLst>
                                      </p:cBhvr>
                                      <p:to>
                                        <p:strVal val="visible"/>
                                      </p:to>
                                    </p:set>
                                    <p:animEffect transition="in" filter="wipe(down)">
                                      <p:cBhvr>
                                        <p:cTn id="17" dur="500"/>
                                        <p:tgtEl>
                                          <p:spTgt spid="271"/>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272"/>
                                        </p:tgtEl>
                                        <p:attrNameLst>
                                          <p:attrName>style.visibility</p:attrName>
                                        </p:attrNameLst>
                                      </p:cBhvr>
                                      <p:to>
                                        <p:strVal val="visible"/>
                                      </p:to>
                                    </p:set>
                                    <p:animEffect transition="in" filter="wipe(left)">
                                      <p:cBhvr>
                                        <p:cTn id="21" dur="800"/>
                                        <p:tgtEl>
                                          <p:spTgt spid="2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000"/>
                                        <p:tgtEl>
                                          <p:spTgt spid="32"/>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8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build="p"/>
      <p:bldP spid="31" grpId="0" build="p"/>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6">
            <a:extLst>
              <a:ext uri="{FF2B5EF4-FFF2-40B4-BE49-F238E27FC236}">
                <a16:creationId xmlns:a16="http://schemas.microsoft.com/office/drawing/2014/main" id="{7B0F901A-4343-427D-8E9D-E26EE22CB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61" y="496351"/>
            <a:ext cx="3490331" cy="618277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3">
            <a:extLst>
              <a:ext uri="{FF2B5EF4-FFF2-40B4-BE49-F238E27FC236}">
                <a16:creationId xmlns:a16="http://schemas.microsoft.com/office/drawing/2014/main" id="{C6477444-6080-44A2-A4B9-29353807C39C}"/>
              </a:ext>
            </a:extLst>
          </p:cNvPr>
          <p:cNvSpPr>
            <a:spLocks noGrp="1" noChangeArrowheads="1"/>
          </p:cNvSpPr>
          <p:nvPr>
            <p:ph type="title"/>
          </p:nvPr>
        </p:nvSpPr>
        <p:spPr/>
        <p:txBody>
          <a:bodyPr/>
          <a:lstStyle/>
          <a:p>
            <a:r>
              <a:rPr lang="en-US" altLang="en-US"/>
              <a:t>Re-entering a Player</a:t>
            </a:r>
          </a:p>
        </p:txBody>
      </p:sp>
      <p:sp>
        <p:nvSpPr>
          <p:cNvPr id="11" name="Rectangle 3">
            <a:extLst>
              <a:ext uri="{FF2B5EF4-FFF2-40B4-BE49-F238E27FC236}">
                <a16:creationId xmlns:a16="http://schemas.microsoft.com/office/drawing/2014/main" id="{73EBBE62-E5D0-49CD-BE4F-33A0807D332D}"/>
              </a:ext>
            </a:extLst>
          </p:cNvPr>
          <p:cNvSpPr txBox="1">
            <a:spLocks noChangeArrowheads="1"/>
          </p:cNvSpPr>
          <p:nvPr/>
        </p:nvSpPr>
        <p:spPr>
          <a:xfrm>
            <a:off x="1676400" y="2333022"/>
            <a:ext cx="5257800"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Able is going to play defense for Baker.</a:t>
            </a:r>
          </a:p>
          <a:p>
            <a:pPr marL="342900" indent="-342900">
              <a:lnSpc>
                <a:spcPct val="90000"/>
              </a:lnSpc>
              <a:buFontTx/>
              <a:buChar char="•"/>
              <a:defRPr/>
            </a:pPr>
            <a:endParaRPr lang="en-US" altLang="en-US" sz="3400" kern="0" dirty="0">
              <a:latin typeface="Arial" charset="0"/>
              <a:cs typeface="Times New Roman" pitchFamily="18" charset="0"/>
            </a:endParaRPr>
          </a:p>
          <a:p>
            <a:pPr>
              <a:lnSpc>
                <a:spcPct val="90000"/>
              </a:lnSpc>
              <a:defRPr/>
            </a:pPr>
            <a:endParaRPr lang="en-US" altLang="en-US" sz="3400" kern="0" dirty="0">
              <a:latin typeface="Arial" charset="0"/>
              <a:cs typeface="Times New Roman" pitchFamily="18" charset="0"/>
            </a:endParaRPr>
          </a:p>
          <a:p>
            <a:pPr marL="342900" indent="-342900">
              <a:lnSpc>
                <a:spcPct val="90000"/>
              </a:lnSpc>
              <a:buFontTx/>
              <a:buChar char="•"/>
              <a:defRPr/>
            </a:pPr>
            <a:endParaRPr lang="en-US" altLang="en-US" sz="3400" kern="0" dirty="0">
              <a:latin typeface="Arial" charset="0"/>
              <a:cs typeface="Times New Roman" pitchFamily="18" charset="0"/>
            </a:endParaRPr>
          </a:p>
        </p:txBody>
      </p:sp>
      <p:sp>
        <p:nvSpPr>
          <p:cNvPr id="12" name="Rectangle 3">
            <a:extLst>
              <a:ext uri="{FF2B5EF4-FFF2-40B4-BE49-F238E27FC236}">
                <a16:creationId xmlns:a16="http://schemas.microsoft.com/office/drawing/2014/main" id="{2976B6B7-3642-4637-A342-667C9D1E5745}"/>
              </a:ext>
            </a:extLst>
          </p:cNvPr>
          <p:cNvSpPr txBox="1">
            <a:spLocks noChangeArrowheads="1"/>
          </p:cNvSpPr>
          <p:nvPr/>
        </p:nvSpPr>
        <p:spPr>
          <a:xfrm>
            <a:off x="1676400" y="3323622"/>
            <a:ext cx="5257800"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Mark out Baker since she is leaving the game.</a:t>
            </a:r>
          </a:p>
        </p:txBody>
      </p:sp>
      <p:sp>
        <p:nvSpPr>
          <p:cNvPr id="24" name="Rectangle 3">
            <a:extLst>
              <a:ext uri="{FF2B5EF4-FFF2-40B4-BE49-F238E27FC236}">
                <a16:creationId xmlns:a16="http://schemas.microsoft.com/office/drawing/2014/main" id="{9F5AACF8-8D2D-4B86-8641-132CBF4C0CB1}"/>
              </a:ext>
            </a:extLst>
          </p:cNvPr>
          <p:cNvSpPr txBox="1">
            <a:spLocks noChangeArrowheads="1"/>
          </p:cNvSpPr>
          <p:nvPr/>
        </p:nvSpPr>
        <p:spPr>
          <a:xfrm>
            <a:off x="1676400" y="4161822"/>
            <a:ext cx="5257800"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Circle Able to show she has re-entered the game.</a:t>
            </a:r>
          </a:p>
        </p:txBody>
      </p:sp>
      <p:sp>
        <p:nvSpPr>
          <p:cNvPr id="16" name="Oval 16">
            <a:extLst>
              <a:ext uri="{FF2B5EF4-FFF2-40B4-BE49-F238E27FC236}">
                <a16:creationId xmlns:a16="http://schemas.microsoft.com/office/drawing/2014/main" id="{1F23098A-2493-4DE4-AF9A-AE2B54F78D57}"/>
              </a:ext>
            </a:extLst>
          </p:cNvPr>
          <p:cNvSpPr>
            <a:spLocks noChangeArrowheads="1"/>
          </p:cNvSpPr>
          <p:nvPr/>
        </p:nvSpPr>
        <p:spPr bwMode="auto">
          <a:xfrm>
            <a:off x="8967867" y="1607087"/>
            <a:ext cx="6096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18" name="Oval 16">
            <a:extLst>
              <a:ext uri="{FF2B5EF4-FFF2-40B4-BE49-F238E27FC236}">
                <a16:creationId xmlns:a16="http://schemas.microsoft.com/office/drawing/2014/main" id="{79BFF327-ED9B-444A-95F7-DBE49C9C9804}"/>
              </a:ext>
            </a:extLst>
          </p:cNvPr>
          <p:cNvSpPr>
            <a:spLocks noChangeArrowheads="1"/>
          </p:cNvSpPr>
          <p:nvPr/>
        </p:nvSpPr>
        <p:spPr bwMode="auto">
          <a:xfrm flipH="1" flipV="1">
            <a:off x="7749158" y="1607087"/>
            <a:ext cx="3048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37" name="Freeform 19">
            <a:extLst>
              <a:ext uri="{FF2B5EF4-FFF2-40B4-BE49-F238E27FC236}">
                <a16:creationId xmlns:a16="http://schemas.microsoft.com/office/drawing/2014/main" id="{C5CA7FD1-0760-426E-B3C6-C5D62A712852}"/>
              </a:ext>
            </a:extLst>
          </p:cNvPr>
          <p:cNvSpPr>
            <a:spLocks/>
          </p:cNvSpPr>
          <p:nvPr/>
        </p:nvSpPr>
        <p:spPr bwMode="auto">
          <a:xfrm>
            <a:off x="10192533" y="1661855"/>
            <a:ext cx="180975" cy="42863"/>
          </a:xfrm>
          <a:custGeom>
            <a:avLst/>
            <a:gdLst>
              <a:gd name="T0" fmla="*/ 0 w 10000"/>
              <a:gd name="T1" fmla="*/ 268753145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9">
            <a:extLst>
              <a:ext uri="{FF2B5EF4-FFF2-40B4-BE49-F238E27FC236}">
                <a16:creationId xmlns:a16="http://schemas.microsoft.com/office/drawing/2014/main" id="{7BBE8187-7AA5-4984-A602-C72F5080DBF2}"/>
              </a:ext>
            </a:extLst>
          </p:cNvPr>
          <p:cNvSpPr>
            <a:spLocks/>
          </p:cNvSpPr>
          <p:nvPr/>
        </p:nvSpPr>
        <p:spPr bwMode="auto">
          <a:xfrm>
            <a:off x="9701565" y="1657280"/>
            <a:ext cx="334963" cy="73025"/>
          </a:xfrm>
          <a:custGeom>
            <a:avLst/>
            <a:gdLst>
              <a:gd name="T0" fmla="*/ 0 w 18567"/>
              <a:gd name="T1" fmla="*/ 522312950 h 16594"/>
              <a:gd name="T2" fmla="*/ 2147483646 w 18567"/>
              <a:gd name="T3" fmla="*/ 0 h 16594"/>
              <a:gd name="T4" fmla="*/ 0 60000 65536"/>
              <a:gd name="T5" fmla="*/ 0 60000 65536"/>
            </a:gdLst>
            <a:ahLst/>
            <a:cxnLst>
              <a:cxn ang="T4">
                <a:pos x="T0" y="T1"/>
              </a:cxn>
              <a:cxn ang="T5">
                <a:pos x="T2" y="T3"/>
              </a:cxn>
            </a:cxnLst>
            <a:rect l="0" t="0" r="r" b="b"/>
            <a:pathLst>
              <a:path w="18567" h="16594">
                <a:moveTo>
                  <a:pt x="0" y="16594"/>
                </a:moveTo>
                <a:lnTo>
                  <a:pt x="18567"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id="{45CD6ED0-EA93-441F-AE51-BB7EFA48F55F}"/>
              </a:ext>
            </a:extLst>
          </p:cNvPr>
          <p:cNvCxnSpPr/>
          <p:nvPr/>
        </p:nvCxnSpPr>
        <p:spPr>
          <a:xfrm>
            <a:off x="8586479" y="4183004"/>
            <a:ext cx="1981976" cy="0"/>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300"/>
                                  </p:stCondLst>
                                  <p:childTnLst>
                                    <p:set>
                                      <p:cBhvr>
                                        <p:cTn id="13" dur="1" fill="hold">
                                          <p:stCondLst>
                                            <p:cond delay="0"/>
                                          </p:stCondLst>
                                        </p:cTn>
                                        <p:tgtEl>
                                          <p:spTgt spid="39"/>
                                        </p:tgtEl>
                                        <p:attrNameLst>
                                          <p:attrName>style.visibility</p:attrName>
                                        </p:attrNameLst>
                                      </p:cBhvr>
                                      <p:to>
                                        <p:strVal val="visible"/>
                                      </p:to>
                                    </p:set>
                                    <p:animEffect transition="in" filter="wipe(down)">
                                      <p:cBhvr>
                                        <p:cTn id="14" dur="800"/>
                                        <p:tgtEl>
                                          <p:spTgt spid="39"/>
                                        </p:tgtEl>
                                      </p:cBhvr>
                                    </p:animEffect>
                                  </p:childTnLst>
                                </p:cTn>
                              </p:par>
                            </p:childTnLst>
                          </p:cTn>
                        </p:par>
                        <p:par>
                          <p:cTn id="15" fill="hold" nodeType="afterGroup">
                            <p:stCondLst>
                              <p:cond delay="1100"/>
                            </p:stCondLst>
                            <p:childTnLst>
                              <p:par>
                                <p:cTn id="16" presetID="22" presetClass="entr" presetSubtype="4"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par>
                                <p:cTn id="23" presetID="22" presetClass="entr" presetSubtype="4" fill="hold" grpId="0" nodeType="withEffect">
                                  <p:stCondLst>
                                    <p:cond delay="30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800"/>
                                        <p:tgtEl>
                                          <p:spTgt spid="16"/>
                                        </p:tgtEl>
                                      </p:cBhvr>
                                    </p:animEffect>
                                  </p:childTnLst>
                                </p:cTn>
                              </p:par>
                              <p:par>
                                <p:cTn id="26" presetID="22" presetClass="entr" presetSubtype="4" fill="hold" grpId="0" nodeType="withEffect">
                                  <p:stCondLst>
                                    <p:cond delay="90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24" grpId="0" build="p"/>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1">
            <a:extLst>
              <a:ext uri="{FF2B5EF4-FFF2-40B4-BE49-F238E27FC236}">
                <a16:creationId xmlns:a16="http://schemas.microsoft.com/office/drawing/2014/main" id="{572646CD-87BC-4414-858D-89CAFB9A1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488978"/>
            <a:ext cx="3559097" cy="6271744"/>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le 3">
            <a:extLst>
              <a:ext uri="{FF2B5EF4-FFF2-40B4-BE49-F238E27FC236}">
                <a16:creationId xmlns:a16="http://schemas.microsoft.com/office/drawing/2014/main" id="{18477941-AB5E-49C7-8BB7-BEDCBC3CA190}"/>
              </a:ext>
            </a:extLst>
          </p:cNvPr>
          <p:cNvSpPr>
            <a:spLocks noGrp="1" noChangeArrowheads="1"/>
          </p:cNvSpPr>
          <p:nvPr>
            <p:ph type="title"/>
          </p:nvPr>
        </p:nvSpPr>
        <p:spPr/>
        <p:txBody>
          <a:bodyPr/>
          <a:lstStyle/>
          <a:p>
            <a:r>
              <a:rPr lang="en-US" altLang="en-US" dirty="0"/>
              <a:t>Removing a player </a:t>
            </a:r>
            <a:br>
              <a:rPr lang="en-US" altLang="en-US" dirty="0"/>
            </a:br>
            <a:r>
              <a:rPr lang="en-US" altLang="en-US" dirty="0"/>
              <a:t>a 2</a:t>
            </a:r>
            <a:r>
              <a:rPr lang="en-US" altLang="en-US" baseline="30000" dirty="0"/>
              <a:t>nd</a:t>
            </a:r>
            <a:r>
              <a:rPr lang="en-US" altLang="en-US" dirty="0"/>
              <a:t> time</a:t>
            </a:r>
          </a:p>
        </p:txBody>
      </p:sp>
      <p:sp>
        <p:nvSpPr>
          <p:cNvPr id="11" name="Rectangle 3">
            <a:extLst>
              <a:ext uri="{FF2B5EF4-FFF2-40B4-BE49-F238E27FC236}">
                <a16:creationId xmlns:a16="http://schemas.microsoft.com/office/drawing/2014/main" id="{94A22CFF-CC18-45EC-AD89-EE30117AB922}"/>
              </a:ext>
            </a:extLst>
          </p:cNvPr>
          <p:cNvSpPr txBox="1">
            <a:spLocks noChangeArrowheads="1"/>
          </p:cNvSpPr>
          <p:nvPr/>
        </p:nvSpPr>
        <p:spPr>
          <a:xfrm>
            <a:off x="1981200" y="2381658"/>
            <a:ext cx="5024438"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Baker is going to bat for Able.</a:t>
            </a:r>
          </a:p>
        </p:txBody>
      </p:sp>
      <p:sp>
        <p:nvSpPr>
          <p:cNvPr id="12" name="Rectangle 3">
            <a:extLst>
              <a:ext uri="{FF2B5EF4-FFF2-40B4-BE49-F238E27FC236}">
                <a16:creationId xmlns:a16="http://schemas.microsoft.com/office/drawing/2014/main" id="{66DF9B53-3675-4AA1-9021-659FA79D4B51}"/>
              </a:ext>
            </a:extLst>
          </p:cNvPr>
          <p:cNvSpPr txBox="1">
            <a:spLocks noChangeArrowheads="1"/>
          </p:cNvSpPr>
          <p:nvPr/>
        </p:nvSpPr>
        <p:spPr>
          <a:xfrm>
            <a:off x="1981200" y="3448458"/>
            <a:ext cx="5024438"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Diagonally mark out Able to show she has left the game a 2</a:t>
            </a:r>
            <a:r>
              <a:rPr lang="en-US" altLang="en-US" kern="0" baseline="30000" dirty="0">
                <a:latin typeface="Arial" charset="0"/>
                <a:cs typeface="Times New Roman" pitchFamily="18" charset="0"/>
              </a:rPr>
              <a:t>nd</a:t>
            </a:r>
            <a:r>
              <a:rPr lang="en-US" altLang="en-US" kern="0" dirty="0">
                <a:latin typeface="Arial" charset="0"/>
                <a:cs typeface="Times New Roman" pitchFamily="18" charset="0"/>
              </a:rPr>
              <a:t> time.  She cannot re-enter again.</a:t>
            </a:r>
          </a:p>
        </p:txBody>
      </p:sp>
      <p:sp>
        <p:nvSpPr>
          <p:cNvPr id="24" name="Rectangle 3">
            <a:extLst>
              <a:ext uri="{FF2B5EF4-FFF2-40B4-BE49-F238E27FC236}">
                <a16:creationId xmlns:a16="http://schemas.microsoft.com/office/drawing/2014/main" id="{BA56D557-9443-4959-9FC3-41BEB81685FC}"/>
              </a:ext>
            </a:extLst>
          </p:cNvPr>
          <p:cNvSpPr txBox="1">
            <a:spLocks noChangeArrowheads="1"/>
          </p:cNvSpPr>
          <p:nvPr/>
        </p:nvSpPr>
        <p:spPr>
          <a:xfrm>
            <a:off x="1976401" y="4972458"/>
            <a:ext cx="4878388" cy="2133600"/>
          </a:xfrm>
          <a:prstGeom prst="rect">
            <a:avLst/>
          </a:prstGeom>
        </p:spPr>
        <p:txBody>
          <a:bodyPr/>
          <a:lstStyle/>
          <a:p>
            <a:pPr marL="342900" indent="-342900">
              <a:lnSpc>
                <a:spcPct val="90000"/>
              </a:lnSpc>
              <a:buFontTx/>
              <a:buChar char="•"/>
              <a:defRPr/>
            </a:pPr>
            <a:r>
              <a:rPr lang="en-US" altLang="en-US" kern="0" dirty="0">
                <a:latin typeface="Arial" charset="0"/>
                <a:cs typeface="Times New Roman" pitchFamily="18" charset="0"/>
              </a:rPr>
              <a:t>Circle Baker to show she has re-entered the game.</a:t>
            </a:r>
          </a:p>
        </p:txBody>
      </p:sp>
      <p:sp>
        <p:nvSpPr>
          <p:cNvPr id="43" name="Oval 16">
            <a:extLst>
              <a:ext uri="{FF2B5EF4-FFF2-40B4-BE49-F238E27FC236}">
                <a16:creationId xmlns:a16="http://schemas.microsoft.com/office/drawing/2014/main" id="{4570FB84-FA5F-4856-B287-57AC2D10F46C}"/>
              </a:ext>
            </a:extLst>
          </p:cNvPr>
          <p:cNvSpPr>
            <a:spLocks noChangeArrowheads="1"/>
          </p:cNvSpPr>
          <p:nvPr/>
        </p:nvSpPr>
        <p:spPr bwMode="auto">
          <a:xfrm flipH="1" flipV="1">
            <a:off x="10215439" y="1616161"/>
            <a:ext cx="3048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44" name="Oval 16">
            <a:extLst>
              <a:ext uri="{FF2B5EF4-FFF2-40B4-BE49-F238E27FC236}">
                <a16:creationId xmlns:a16="http://schemas.microsoft.com/office/drawing/2014/main" id="{6CADA56F-17CB-4371-B1B9-DCBCB306A047}"/>
              </a:ext>
            </a:extLst>
          </p:cNvPr>
          <p:cNvSpPr>
            <a:spLocks noChangeArrowheads="1"/>
          </p:cNvSpPr>
          <p:nvPr/>
        </p:nvSpPr>
        <p:spPr bwMode="auto">
          <a:xfrm>
            <a:off x="9640887" y="1614460"/>
            <a:ext cx="6096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46" name="Freeform 19">
            <a:extLst>
              <a:ext uri="{FF2B5EF4-FFF2-40B4-BE49-F238E27FC236}">
                <a16:creationId xmlns:a16="http://schemas.microsoft.com/office/drawing/2014/main" id="{8CA0C2EB-BAB6-474B-AFB6-8479D61D35DF}"/>
              </a:ext>
            </a:extLst>
          </p:cNvPr>
          <p:cNvSpPr>
            <a:spLocks/>
          </p:cNvSpPr>
          <p:nvPr/>
        </p:nvSpPr>
        <p:spPr bwMode="auto">
          <a:xfrm>
            <a:off x="7828887" y="1654767"/>
            <a:ext cx="169863" cy="114300"/>
          </a:xfrm>
          <a:custGeom>
            <a:avLst/>
            <a:gdLst>
              <a:gd name="T0" fmla="*/ 0 w 9415"/>
              <a:gd name="T1" fmla="*/ 0 h 26589"/>
              <a:gd name="T2" fmla="*/ 2147483646 w 9415"/>
              <a:gd name="T3" fmla="*/ 727155373 h 26589"/>
              <a:gd name="T4" fmla="*/ 0 60000 65536"/>
              <a:gd name="T5" fmla="*/ 0 60000 65536"/>
            </a:gdLst>
            <a:ahLst/>
            <a:cxnLst>
              <a:cxn ang="T4">
                <a:pos x="T0" y="T1"/>
              </a:cxn>
              <a:cxn ang="T5">
                <a:pos x="T2" y="T3"/>
              </a:cxn>
            </a:cxnLst>
            <a:rect l="0" t="0" r="r" b="b"/>
            <a:pathLst>
              <a:path w="9415" h="26589">
                <a:moveTo>
                  <a:pt x="0" y="0"/>
                </a:moveTo>
                <a:lnTo>
                  <a:pt x="9415" y="2658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19">
            <a:extLst>
              <a:ext uri="{FF2B5EF4-FFF2-40B4-BE49-F238E27FC236}">
                <a16:creationId xmlns:a16="http://schemas.microsoft.com/office/drawing/2014/main" id="{032A8BAE-BF70-4AB4-8537-5308D0060A69}"/>
              </a:ext>
            </a:extLst>
          </p:cNvPr>
          <p:cNvSpPr>
            <a:spLocks/>
          </p:cNvSpPr>
          <p:nvPr/>
        </p:nvSpPr>
        <p:spPr bwMode="auto">
          <a:xfrm>
            <a:off x="9096375" y="1651758"/>
            <a:ext cx="374650" cy="96838"/>
          </a:xfrm>
          <a:custGeom>
            <a:avLst/>
            <a:gdLst>
              <a:gd name="T0" fmla="*/ 0 w 13638"/>
              <a:gd name="T1" fmla="*/ 0 h 10000"/>
              <a:gd name="T2" fmla="*/ 2147483646 w 13638"/>
              <a:gd name="T3" fmla="*/ 2147483646 h 10000"/>
              <a:gd name="T4" fmla="*/ 0 60000 65536"/>
              <a:gd name="T5" fmla="*/ 0 60000 65536"/>
            </a:gdLst>
            <a:ahLst/>
            <a:cxnLst>
              <a:cxn ang="T4">
                <a:pos x="T0" y="T1"/>
              </a:cxn>
              <a:cxn ang="T5">
                <a:pos x="T2" y="T3"/>
              </a:cxn>
            </a:cxnLst>
            <a:rect l="0" t="0" r="r" b="b"/>
            <a:pathLst>
              <a:path w="13638" h="10000">
                <a:moveTo>
                  <a:pt x="0" y="0"/>
                </a:moveTo>
                <a:lnTo>
                  <a:pt x="13638" y="1000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3" name="Straight Connector 12">
            <a:extLst>
              <a:ext uri="{FF2B5EF4-FFF2-40B4-BE49-F238E27FC236}">
                <a16:creationId xmlns:a16="http://schemas.microsoft.com/office/drawing/2014/main" id="{F55F3621-6CCC-42F5-860E-3A136B66C8BD}"/>
              </a:ext>
            </a:extLst>
          </p:cNvPr>
          <p:cNvCxnSpPr>
            <a:cxnSpLocks/>
          </p:cNvCxnSpPr>
          <p:nvPr/>
        </p:nvCxnSpPr>
        <p:spPr>
          <a:xfrm>
            <a:off x="8638594" y="4226541"/>
            <a:ext cx="2047959" cy="0"/>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900"/>
                                        <p:tgtEl>
                                          <p:spTgt spid="48"/>
                                        </p:tgtEl>
                                      </p:cBhvr>
                                    </p:animEffect>
                                  </p:childTnLst>
                                </p:cTn>
                              </p:par>
                            </p:childTnLst>
                          </p:cTn>
                        </p:par>
                        <p:par>
                          <p:cTn id="15" fill="hold" nodeType="afterGroup">
                            <p:stCondLst>
                              <p:cond delay="900"/>
                            </p:stCondLst>
                            <p:childTnLst>
                              <p:par>
                                <p:cTn id="16" presetID="22" presetClass="entr" presetSubtype="4"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down)">
                                      <p:cBhvr>
                                        <p:cTn id="18" dur="500"/>
                                        <p:tgtEl>
                                          <p:spTgt spid="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par>
                                <p:cTn id="23" presetID="22" presetClass="entr" presetSubtype="4" fill="hold" grpId="0" nodeType="withEffect">
                                  <p:stCondLst>
                                    <p:cond delay="90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grpId="0" nodeType="withEffect">
                                  <p:stCondLst>
                                    <p:cond delay="30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8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24" grpId="0" build="p"/>
      <p:bldP spid="43" grpId="0" animBg="1"/>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Dp</a:t>
            </a:r>
            <a:r>
              <a:rPr lang="en-US" dirty="0"/>
              <a:t>/flex</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046988"/>
          </a:xfrm>
          <a:prstGeom prst="rect">
            <a:avLst/>
          </a:prstGeom>
        </p:spPr>
        <p:txBody>
          <a:bodyPr wrap="square">
            <a:spAutoFit/>
          </a:bodyPr>
          <a:lstStyle/>
          <a:p>
            <a:pPr marL="171450" indent="-171450">
              <a:buFont typeface="Arial" panose="020B0604020202020204" pitchFamily="34" charset="0"/>
              <a:buChar char="•"/>
              <a:defRPr/>
            </a:pPr>
            <a:r>
              <a:rPr lang="en-US" altLang="en-US" sz="1050" dirty="0"/>
              <a:t> </a:t>
            </a:r>
            <a:r>
              <a:rPr lang="en-US" altLang="en-US" sz="2400" dirty="0">
                <a:latin typeface="+mn-lt"/>
              </a:rPr>
              <a:t>DP and FLEX split a single player’s responsibilities.</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DP is an OFFENSIVE specialist.  As long as the DP plays offense (bats and runs) she has not left the game.</a:t>
            </a:r>
            <a:br>
              <a:rPr lang="en-US" altLang="en-US" sz="2400" dirty="0">
                <a:latin typeface="+mn-lt"/>
              </a:rPr>
            </a:b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FLEX is a DEFENSIVE specialist.  As long as the FLEX plays defense (any position on the field) she has not left the game, and she MUST have a defensive position listed in the starting lineup.</a:t>
            </a:r>
          </a:p>
        </p:txBody>
      </p:sp>
    </p:spTree>
    <p:extLst>
      <p:ext uri="{BB962C8B-B14F-4D97-AF65-F5344CB8AC3E}">
        <p14:creationId xmlns:p14="http://schemas.microsoft.com/office/powerpoint/2010/main" val="36805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Beginning the game</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677656"/>
          </a:xfrm>
          <a:prstGeom prst="rect">
            <a:avLst/>
          </a:prstGeom>
        </p:spPr>
        <p:txBody>
          <a:bodyPr wrap="square">
            <a:spAutoFit/>
          </a:bodyPr>
          <a:lstStyle/>
          <a:p>
            <a:pPr marL="457200" indent="-457200" eaLnBrk="1" hangingPunct="1">
              <a:buFont typeface="Arial" panose="020B0604020202020204" pitchFamily="34" charset="0"/>
              <a:buChar char="•"/>
            </a:pPr>
            <a:r>
              <a:rPr lang="en-US" altLang="en-US" sz="2800" dirty="0">
                <a:latin typeface="+mn-lt"/>
                <a:cs typeface="Times New Roman" panose="02020603050405020304" pitchFamily="18" charset="0"/>
              </a:rPr>
              <a:t>A DP does not have to be used. </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457200" indent="-457200" eaLnBrk="1" hangingPunct="1">
              <a:buFont typeface="Arial" panose="020B0604020202020204" pitchFamily="34" charset="0"/>
              <a:buChar char="•"/>
            </a:pPr>
            <a:r>
              <a:rPr lang="en-US" altLang="en-US" sz="2800" dirty="0">
                <a:latin typeface="+mn-lt"/>
                <a:cs typeface="Times New Roman" panose="02020603050405020304" pitchFamily="18" charset="0"/>
              </a:rPr>
              <a:t>If used, it must be noted on the starting lineup. (3-3-6)</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457200" indent="-457200" eaLnBrk="1" hangingPunct="1">
              <a:buFont typeface="Arial" panose="020B0604020202020204" pitchFamily="34" charset="0"/>
              <a:buChar char="•"/>
            </a:pPr>
            <a:r>
              <a:rPr lang="en-US" altLang="en-US" sz="2800" dirty="0">
                <a:latin typeface="+mn-lt"/>
                <a:cs typeface="Times New Roman" panose="02020603050405020304" pitchFamily="18" charset="0"/>
              </a:rPr>
              <a:t>A team using the DP starts the game with 10 but could end with 9 or 10 players. (3-3-6d(1), 3-3-6f(1))</a:t>
            </a:r>
          </a:p>
        </p:txBody>
      </p:sp>
    </p:spTree>
    <p:extLst>
      <p:ext uri="{BB962C8B-B14F-4D97-AF65-F5344CB8AC3E}">
        <p14:creationId xmlns:p14="http://schemas.microsoft.com/office/powerpoint/2010/main" val="847294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5">
            <a:extLst>
              <a:ext uri="{FF2B5EF4-FFF2-40B4-BE49-F238E27FC236}">
                <a16:creationId xmlns:a16="http://schemas.microsoft.com/office/drawing/2014/main" id="{7C969DC1-7C48-4DCE-8C77-064674E9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329" y="459440"/>
            <a:ext cx="3557238" cy="6301288"/>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2">
            <a:extLst>
              <a:ext uri="{FF2B5EF4-FFF2-40B4-BE49-F238E27FC236}">
                <a16:creationId xmlns:a16="http://schemas.microsoft.com/office/drawing/2014/main" id="{F24D63FC-C0A7-49EF-96EE-95303FAEE533}"/>
              </a:ext>
            </a:extLst>
          </p:cNvPr>
          <p:cNvSpPr>
            <a:spLocks noGrp="1" noChangeArrowheads="1"/>
          </p:cNvSpPr>
          <p:nvPr>
            <p:ph type="title"/>
          </p:nvPr>
        </p:nvSpPr>
        <p:spPr/>
        <p:txBody>
          <a:bodyPr/>
          <a:lstStyle/>
          <a:p>
            <a:pPr eaLnBrk="1" hangingPunct="1"/>
            <a:r>
              <a:rPr lang="en-US" altLang="en-US" b="1">
                <a:cs typeface="Times New Roman" panose="02020603050405020304" pitchFamily="18" charset="0"/>
              </a:rPr>
              <a:t>The Lineup Card </a:t>
            </a:r>
          </a:p>
        </p:txBody>
      </p:sp>
      <p:sp>
        <p:nvSpPr>
          <p:cNvPr id="3083" name="Rectangle 11">
            <a:extLst>
              <a:ext uri="{FF2B5EF4-FFF2-40B4-BE49-F238E27FC236}">
                <a16:creationId xmlns:a16="http://schemas.microsoft.com/office/drawing/2014/main" id="{CD435114-7B32-4EE2-9F85-49A7B6446E46}"/>
              </a:ext>
            </a:extLst>
          </p:cNvPr>
          <p:cNvSpPr>
            <a:spLocks noChangeArrowheads="1"/>
          </p:cNvSpPr>
          <p:nvPr/>
        </p:nvSpPr>
        <p:spPr bwMode="auto">
          <a:xfrm>
            <a:off x="8062328" y="2441957"/>
            <a:ext cx="3097213" cy="1524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3084" name="Rectangle 12">
            <a:extLst>
              <a:ext uri="{FF2B5EF4-FFF2-40B4-BE49-F238E27FC236}">
                <a16:creationId xmlns:a16="http://schemas.microsoft.com/office/drawing/2014/main" id="{89E54CB8-D2EF-4F01-8E88-C75834F07520}"/>
              </a:ext>
            </a:extLst>
          </p:cNvPr>
          <p:cNvSpPr>
            <a:spLocks noChangeArrowheads="1"/>
          </p:cNvSpPr>
          <p:nvPr/>
        </p:nvSpPr>
        <p:spPr bwMode="auto">
          <a:xfrm>
            <a:off x="8062329" y="2940313"/>
            <a:ext cx="3097213" cy="1524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25" name="Rectangle 11">
            <a:extLst>
              <a:ext uri="{FF2B5EF4-FFF2-40B4-BE49-F238E27FC236}">
                <a16:creationId xmlns:a16="http://schemas.microsoft.com/office/drawing/2014/main" id="{61786E64-C70E-43C2-B87D-A08C29A538E5}"/>
              </a:ext>
            </a:extLst>
          </p:cNvPr>
          <p:cNvSpPr>
            <a:spLocks noChangeArrowheads="1"/>
          </p:cNvSpPr>
          <p:nvPr/>
        </p:nvSpPr>
        <p:spPr bwMode="auto">
          <a:xfrm>
            <a:off x="1881354" y="3915386"/>
            <a:ext cx="510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The name of the player for whom the DP is batting (FLEX) will be placed in 10</a:t>
            </a:r>
            <a:r>
              <a:rPr lang="en-US" altLang="en-US" sz="1800" baseline="30000" dirty="0">
                <a:cs typeface="Times New Roman" panose="02020603050405020304" pitchFamily="18" charset="0"/>
              </a:rPr>
              <a:t>th</a:t>
            </a:r>
            <a:r>
              <a:rPr lang="en-US" altLang="en-US" sz="1800" dirty="0">
                <a:cs typeface="Times New Roman" panose="02020603050405020304" pitchFamily="18" charset="0"/>
              </a:rPr>
              <a:t> position in the lineup. (3-3-6b)</a:t>
            </a:r>
          </a:p>
        </p:txBody>
      </p:sp>
      <p:sp>
        <p:nvSpPr>
          <p:cNvPr id="27" name="Rectangle 11">
            <a:extLst>
              <a:ext uri="{FF2B5EF4-FFF2-40B4-BE49-F238E27FC236}">
                <a16:creationId xmlns:a16="http://schemas.microsoft.com/office/drawing/2014/main" id="{E473E73F-9A33-4BEF-A3AA-22F01FB9FB36}"/>
              </a:ext>
            </a:extLst>
          </p:cNvPr>
          <p:cNvSpPr>
            <a:spLocks noChangeArrowheads="1"/>
          </p:cNvSpPr>
          <p:nvPr/>
        </p:nvSpPr>
        <p:spPr bwMode="auto">
          <a:xfrm>
            <a:off x="1866900" y="2391386"/>
            <a:ext cx="533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a:cs typeface="Times New Roman" panose="02020603050405020304" pitchFamily="18" charset="0"/>
              </a:rPr>
              <a:t>The DP is the offensive player and must remain in same batting position (one of top 9 spots) for the entire game. (3-3-6a,c)</a:t>
            </a:r>
          </a:p>
          <a:p>
            <a:pPr>
              <a:lnSpc>
                <a:spcPct val="90000"/>
              </a:lnSpc>
              <a:spcBef>
                <a:spcPct val="0"/>
              </a:spcBef>
              <a:buClrTx/>
              <a:buFontTx/>
              <a:buChar char="•"/>
            </a:pPr>
            <a:endParaRPr lang="en-US" altLang="en-US" sz="340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substituting</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108543"/>
          </a:xfrm>
          <a:prstGeom prst="rect">
            <a:avLst/>
          </a:prstGeom>
        </p:spPr>
        <p:txBody>
          <a:bodyPr wrap="square">
            <a:spAutoFit/>
          </a:bodyPr>
          <a:lstStyle/>
          <a:p>
            <a:pPr marL="342900" indent="-342900">
              <a:buFont typeface="Arial" panose="020B0604020202020204" pitchFamily="34" charset="0"/>
              <a:buChar char="•"/>
              <a:defRPr/>
            </a:pPr>
            <a:r>
              <a:rPr lang="en-US" altLang="en-US" sz="2800" dirty="0">
                <a:latin typeface="+mn-lt"/>
                <a:cs typeface="Times New Roman" pitchFamily="18" charset="0"/>
              </a:rPr>
              <a:t>If replaced by a substitute, the DP position remains in the lineup. </a:t>
            </a:r>
            <a:br>
              <a:rPr lang="en-US" altLang="en-US" sz="2800" dirty="0">
                <a:latin typeface="+mn-lt"/>
                <a:cs typeface="Times New Roman" pitchFamily="18" charset="0"/>
              </a:rPr>
            </a:br>
            <a:r>
              <a:rPr lang="en-US" altLang="en-US" sz="2800" dirty="0">
                <a:latin typeface="+mn-lt"/>
                <a:cs typeface="Times New Roman" pitchFamily="18" charset="0"/>
              </a:rPr>
              <a:t>(3-3-6d) </a:t>
            </a:r>
            <a:br>
              <a:rPr lang="en-US" altLang="en-US" sz="2800" dirty="0">
                <a:latin typeface="+mn-lt"/>
                <a:cs typeface="Times New Roman" pitchFamily="18" charset="0"/>
              </a:rPr>
            </a:br>
            <a:endParaRPr lang="en-US" altLang="en-US" sz="2800" dirty="0">
              <a:latin typeface="+mn-lt"/>
              <a:cs typeface="Times New Roman" pitchFamily="18" charset="0"/>
            </a:endParaRPr>
          </a:p>
          <a:p>
            <a:pPr marL="342900" indent="-342900">
              <a:buFont typeface="Arial" panose="020B0604020202020204" pitchFamily="34" charset="0"/>
              <a:buChar char="•"/>
              <a:defRPr/>
            </a:pPr>
            <a:r>
              <a:rPr lang="en-US" altLang="en-US" sz="2800" dirty="0">
                <a:latin typeface="+mn-lt"/>
                <a:cs typeface="Times New Roman" pitchFamily="18" charset="0"/>
              </a:rPr>
              <a:t>A starting DP may re-enter one time, as long as the DP returns to the original position in the batting order. (3-3-6d)</a:t>
            </a:r>
          </a:p>
          <a:p>
            <a:pPr algn="ctr">
              <a:defRPr/>
            </a:pPr>
            <a:r>
              <a:rPr lang="en-US" altLang="en-US" sz="2800" dirty="0">
                <a:latin typeface="+mn-lt"/>
              </a:rPr>
              <a:t>  </a:t>
            </a:r>
            <a:endParaRPr lang="en-US" sz="2800" dirty="0">
              <a:latin typeface="+mn-lt"/>
            </a:endParaRPr>
          </a:p>
        </p:txBody>
      </p:sp>
    </p:spTree>
    <p:extLst>
      <p:ext uri="{BB962C8B-B14F-4D97-AF65-F5344CB8AC3E}">
        <p14:creationId xmlns:p14="http://schemas.microsoft.com/office/powerpoint/2010/main" val="2812583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Substituting for the </a:t>
            </a:r>
            <a:r>
              <a:rPr lang="en-US" dirty="0" err="1"/>
              <a:t>dp</a:t>
            </a:r>
            <a:endParaRPr lang="en-US" dirty="0"/>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806922"/>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The DP may be replaced by: </a:t>
            </a:r>
          </a:p>
          <a:p>
            <a:pPr marL="800100" lvl="1"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Pinch-hitter</a:t>
            </a:r>
          </a:p>
          <a:p>
            <a:pPr marL="800100" lvl="1"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Pinch-runner</a:t>
            </a:r>
          </a:p>
          <a:p>
            <a:pPr marL="800100" lvl="1"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FLEX</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342900"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In all cases, the DP has left the game (is not playing offense anymore), with one re-entry permitted.</a:t>
            </a:r>
          </a:p>
        </p:txBody>
      </p:sp>
    </p:spTree>
    <p:extLst>
      <p:ext uri="{BB962C8B-B14F-4D97-AF65-F5344CB8AC3E}">
        <p14:creationId xmlns:p14="http://schemas.microsoft.com/office/powerpoint/2010/main" val="907895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64503"/>
            <a:ext cx="10026650" cy="1204912"/>
          </a:xfrm>
        </p:spPr>
        <p:txBody>
          <a:bodyPr/>
          <a:lstStyle/>
          <a:p>
            <a:pPr>
              <a:defRPr/>
            </a:pPr>
            <a:r>
              <a:rPr lang="en-US" dirty="0"/>
              <a:t>Rule 3-1-3</a:t>
            </a:r>
          </a:p>
        </p:txBody>
      </p:sp>
      <p:sp>
        <p:nvSpPr>
          <p:cNvPr id="2" name="Rectangle 1">
            <a:extLst>
              <a:ext uri="{FF2B5EF4-FFF2-40B4-BE49-F238E27FC236}">
                <a16:creationId xmlns:a16="http://schemas.microsoft.com/office/drawing/2014/main" id="{AA85A882-1709-45F3-BF0E-C83A7376F21E}"/>
              </a:ext>
            </a:extLst>
          </p:cNvPr>
          <p:cNvSpPr/>
          <p:nvPr/>
        </p:nvSpPr>
        <p:spPr>
          <a:xfrm>
            <a:off x="1445623" y="2053847"/>
            <a:ext cx="10162903" cy="3947234"/>
          </a:xfrm>
          <a:prstGeom prst="rect">
            <a:avLst/>
          </a:prstGeom>
        </p:spPr>
        <p:txBody>
          <a:bodyPr wrap="square">
            <a:spAutoFit/>
          </a:bodyPr>
          <a:lstStyle/>
          <a:p>
            <a:pPr marL="0" indent="0">
              <a:buFont typeface="Wingdings" panose="05000000000000000000" pitchFamily="2" charset="2"/>
              <a:buNone/>
              <a:defRPr/>
            </a:pPr>
            <a:r>
              <a:rPr lang="en-US" altLang="en-US" sz="2000" b="1" dirty="0">
                <a:latin typeface="+mn-lt"/>
              </a:rPr>
              <a:t>Players, Positions</a:t>
            </a:r>
          </a:p>
          <a:p>
            <a:pPr marL="0" indent="0">
              <a:buFont typeface="Wingdings" panose="05000000000000000000" pitchFamily="2" charset="2"/>
              <a:buNone/>
              <a:defRPr/>
            </a:pPr>
            <a:endParaRPr lang="en-US" altLang="en-US" sz="1050" b="1" dirty="0">
              <a:latin typeface="+mn-lt"/>
            </a:endParaRPr>
          </a:p>
          <a:p>
            <a:pPr>
              <a:defRPr/>
            </a:pPr>
            <a:r>
              <a:rPr lang="en-US" altLang="en-US" sz="2000" dirty="0">
                <a:latin typeface="+mn-lt"/>
              </a:rPr>
              <a:t>The team's lineup card shall include first initial and last name, jersey number, position and batting order of each starting player and shall include each eligible substitute. Lineups become official after they have been exchanged, verified and then accepted by the plate umpire during the pregame conference.</a:t>
            </a:r>
          </a:p>
          <a:p>
            <a:pPr marL="0" indent="0">
              <a:buFont typeface="Wingdings" panose="05000000000000000000" pitchFamily="2" charset="2"/>
              <a:buNone/>
              <a:defRPr/>
            </a:pPr>
            <a:endParaRPr lang="en-US" altLang="en-US" sz="2000" dirty="0">
              <a:latin typeface="+mn-lt"/>
            </a:endParaRPr>
          </a:p>
          <a:p>
            <a:pPr>
              <a:defRPr/>
            </a:pPr>
            <a:r>
              <a:rPr lang="en-US" altLang="en-US" sz="2000" b="1" dirty="0">
                <a:latin typeface="+mn-lt"/>
              </a:rPr>
              <a:t>PENALTY: </a:t>
            </a:r>
            <a:r>
              <a:rPr lang="en-US" altLang="en-US" sz="2000" dirty="0">
                <a:latin typeface="+mn-lt"/>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a:t>
            </a:r>
          </a:p>
          <a:p>
            <a:pPr marL="228600" indent="-228600">
              <a:buFontTx/>
              <a:buNone/>
              <a:defRPr/>
            </a:pPr>
            <a:endParaRPr lang="en-US" altLang="en-US" sz="20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41">
            <a:extLst>
              <a:ext uri="{FF2B5EF4-FFF2-40B4-BE49-F238E27FC236}">
                <a16:creationId xmlns:a16="http://schemas.microsoft.com/office/drawing/2014/main" id="{ECDDAE0F-AB8F-4284-BD17-C1EC2F859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613" y="441045"/>
            <a:ext cx="3555805" cy="6300219"/>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2">
            <a:extLst>
              <a:ext uri="{FF2B5EF4-FFF2-40B4-BE49-F238E27FC236}">
                <a16:creationId xmlns:a16="http://schemas.microsoft.com/office/drawing/2014/main" id="{6E3F756C-95E2-4C82-BC62-DD11489BE1D4}"/>
              </a:ext>
            </a:extLst>
          </p:cNvPr>
          <p:cNvSpPr>
            <a:spLocks noGrp="1" noChangeArrowheads="1"/>
          </p:cNvSpPr>
          <p:nvPr>
            <p:ph type="title"/>
          </p:nvPr>
        </p:nvSpPr>
        <p:spPr/>
        <p:txBody>
          <a:bodyPr anchor="ctr"/>
          <a:lstStyle/>
          <a:p>
            <a:pPr eaLnBrk="1" hangingPunct="1"/>
            <a:br>
              <a:rPr lang="en-US" altLang="en-US" b="1" dirty="0">
                <a:cs typeface="Times New Roman" panose="02020603050405020304" pitchFamily="18" charset="0"/>
              </a:rPr>
            </a:br>
            <a:r>
              <a:rPr lang="en-US" altLang="en-US" b="1" dirty="0">
                <a:cs typeface="Times New Roman" panose="02020603050405020304" pitchFamily="18" charset="0"/>
              </a:rPr>
              <a:t>Substituting For The DP</a:t>
            </a:r>
            <a:br>
              <a:rPr lang="en-US" altLang="en-US" b="1" i="1" dirty="0">
                <a:cs typeface="Times New Roman" panose="02020603050405020304" pitchFamily="18" charset="0"/>
              </a:rPr>
            </a:br>
            <a:endParaRPr lang="en-US" altLang="en-US" b="1" i="1" dirty="0">
              <a:cs typeface="Times New Roman" panose="02020603050405020304" pitchFamily="18" charset="0"/>
            </a:endParaRPr>
          </a:p>
        </p:txBody>
      </p:sp>
      <p:sp>
        <p:nvSpPr>
          <p:cNvPr id="450565" name="Rectangle 5">
            <a:extLst>
              <a:ext uri="{FF2B5EF4-FFF2-40B4-BE49-F238E27FC236}">
                <a16:creationId xmlns:a16="http://schemas.microsoft.com/office/drawing/2014/main" id="{7570E425-3DA4-4612-ACBA-2DE445198392}"/>
              </a:ext>
            </a:extLst>
          </p:cNvPr>
          <p:cNvSpPr>
            <a:spLocks noChangeArrowheads="1"/>
          </p:cNvSpPr>
          <p:nvPr/>
        </p:nvSpPr>
        <p:spPr bwMode="auto">
          <a:xfrm>
            <a:off x="1931988" y="3498750"/>
            <a:ext cx="472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Cooper has left the game and may re-enter once.</a:t>
            </a:r>
          </a:p>
        </p:txBody>
      </p:sp>
      <p:sp>
        <p:nvSpPr>
          <p:cNvPr id="450566" name="Rectangle 6">
            <a:extLst>
              <a:ext uri="{FF2B5EF4-FFF2-40B4-BE49-F238E27FC236}">
                <a16:creationId xmlns:a16="http://schemas.microsoft.com/office/drawing/2014/main" id="{1B326B98-6CB8-445C-9491-DCAA2090BEB5}"/>
              </a:ext>
            </a:extLst>
          </p:cNvPr>
          <p:cNvSpPr>
            <a:spLocks noChangeArrowheads="1"/>
          </p:cNvSpPr>
          <p:nvPr/>
        </p:nvSpPr>
        <p:spPr bwMode="auto">
          <a:xfrm>
            <a:off x="1931988" y="4849712"/>
            <a:ext cx="4724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1800" dirty="0">
                <a:cs typeface="Times New Roman" panose="02020603050405020304" pitchFamily="18" charset="0"/>
              </a:rPr>
              <a:t>Baker is now the DP.</a:t>
            </a:r>
          </a:p>
        </p:txBody>
      </p:sp>
      <p:sp>
        <p:nvSpPr>
          <p:cNvPr id="6159" name="Freeform 15">
            <a:extLst>
              <a:ext uri="{FF2B5EF4-FFF2-40B4-BE49-F238E27FC236}">
                <a16:creationId xmlns:a16="http://schemas.microsoft.com/office/drawing/2014/main" id="{7E1A11E5-6697-490C-B59F-149FBE2C33B9}"/>
              </a:ext>
            </a:extLst>
          </p:cNvPr>
          <p:cNvSpPr>
            <a:spLocks/>
          </p:cNvSpPr>
          <p:nvPr/>
        </p:nvSpPr>
        <p:spPr bwMode="auto">
          <a:xfrm>
            <a:off x="9048751" y="4194103"/>
            <a:ext cx="2368550" cy="1587"/>
          </a:xfrm>
          <a:custGeom>
            <a:avLst/>
            <a:gdLst>
              <a:gd name="T0" fmla="*/ 0 w 1492"/>
              <a:gd name="T1" fmla="*/ 0 h 1"/>
              <a:gd name="T2" fmla="*/ 2147483646 w 1492"/>
              <a:gd name="T3" fmla="*/ 0 h 1"/>
              <a:gd name="T4" fmla="*/ 0 60000 65536"/>
              <a:gd name="T5" fmla="*/ 0 60000 65536"/>
              <a:gd name="T6" fmla="*/ 0 w 1492"/>
              <a:gd name="T7" fmla="*/ 0 h 1"/>
              <a:gd name="T8" fmla="*/ 1492 w 1492"/>
              <a:gd name="T9" fmla="*/ 1 h 1"/>
            </a:gdLst>
            <a:ahLst/>
            <a:cxnLst>
              <a:cxn ang="T4">
                <a:pos x="T0" y="T1"/>
              </a:cxn>
              <a:cxn ang="T5">
                <a:pos x="T2" y="T3"/>
              </a:cxn>
            </a:cxnLst>
            <a:rect l="T6" t="T7" r="T8" b="T9"/>
            <a:pathLst>
              <a:path w="1492" h="1">
                <a:moveTo>
                  <a:pt x="0" y="0"/>
                </a:moveTo>
                <a:lnTo>
                  <a:pt x="1492"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2" name="Text Box 18">
            <a:extLst>
              <a:ext uri="{FF2B5EF4-FFF2-40B4-BE49-F238E27FC236}">
                <a16:creationId xmlns:a16="http://schemas.microsoft.com/office/drawing/2014/main" id="{144927C6-F9CD-4739-A08B-B84C92157D17}"/>
              </a:ext>
            </a:extLst>
          </p:cNvPr>
          <p:cNvSpPr txBox="1">
            <a:spLocks noChangeArrowheads="1"/>
          </p:cNvSpPr>
          <p:nvPr/>
        </p:nvSpPr>
        <p:spPr bwMode="auto">
          <a:xfrm>
            <a:off x="10371446" y="2339925"/>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Baker</a:t>
            </a:r>
          </a:p>
        </p:txBody>
      </p:sp>
      <p:sp>
        <p:nvSpPr>
          <p:cNvPr id="6161" name="Text Box 17">
            <a:extLst>
              <a:ext uri="{FF2B5EF4-FFF2-40B4-BE49-F238E27FC236}">
                <a16:creationId xmlns:a16="http://schemas.microsoft.com/office/drawing/2014/main" id="{28755901-24E8-4E54-9433-870D6E35797E}"/>
              </a:ext>
            </a:extLst>
          </p:cNvPr>
          <p:cNvSpPr txBox="1">
            <a:spLocks noChangeArrowheads="1"/>
          </p:cNvSpPr>
          <p:nvPr/>
        </p:nvSpPr>
        <p:spPr bwMode="auto">
          <a:xfrm>
            <a:off x="10874044" y="2339925"/>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4</a:t>
            </a:r>
          </a:p>
        </p:txBody>
      </p:sp>
      <p:sp>
        <p:nvSpPr>
          <p:cNvPr id="6164" name="Freeform 20">
            <a:extLst>
              <a:ext uri="{FF2B5EF4-FFF2-40B4-BE49-F238E27FC236}">
                <a16:creationId xmlns:a16="http://schemas.microsoft.com/office/drawing/2014/main" id="{CF5EB5D8-7996-4242-A1E9-6AB32FBD3B95}"/>
              </a:ext>
            </a:extLst>
          </p:cNvPr>
          <p:cNvSpPr>
            <a:spLocks/>
          </p:cNvSpPr>
          <p:nvPr/>
        </p:nvSpPr>
        <p:spPr bwMode="auto">
          <a:xfrm>
            <a:off x="9728201" y="2478937"/>
            <a:ext cx="504825" cy="42862"/>
          </a:xfrm>
          <a:custGeom>
            <a:avLst/>
            <a:gdLst>
              <a:gd name="T0" fmla="*/ 0 w 10000"/>
              <a:gd name="T1" fmla="*/ 26577042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8396" y="1111"/>
                  <a:pt x="1604" y="11111"/>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5" name="Freeform 21">
            <a:extLst>
              <a:ext uri="{FF2B5EF4-FFF2-40B4-BE49-F238E27FC236}">
                <a16:creationId xmlns:a16="http://schemas.microsoft.com/office/drawing/2014/main" id="{F62C5543-9896-4CD2-8A2B-34977D2E2B69}"/>
              </a:ext>
            </a:extLst>
          </p:cNvPr>
          <p:cNvSpPr>
            <a:spLocks/>
          </p:cNvSpPr>
          <p:nvPr/>
        </p:nvSpPr>
        <p:spPr bwMode="auto">
          <a:xfrm>
            <a:off x="8453744" y="2470205"/>
            <a:ext cx="206375" cy="60325"/>
          </a:xfrm>
          <a:custGeom>
            <a:avLst/>
            <a:gdLst>
              <a:gd name="T0" fmla="*/ 0 w 10000"/>
              <a:gd name="T1" fmla="*/ 214748364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7256" y="2193"/>
                  <a:pt x="1821" y="9386"/>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Rectangle 5">
            <a:extLst>
              <a:ext uri="{FF2B5EF4-FFF2-40B4-BE49-F238E27FC236}">
                <a16:creationId xmlns:a16="http://schemas.microsoft.com/office/drawing/2014/main" id="{C89E7949-AD56-4385-8498-021352F73A04}"/>
              </a:ext>
            </a:extLst>
          </p:cNvPr>
          <p:cNvSpPr>
            <a:spLocks noChangeArrowheads="1"/>
          </p:cNvSpPr>
          <p:nvPr/>
        </p:nvSpPr>
        <p:spPr bwMode="auto">
          <a:xfrm>
            <a:off x="1935605" y="2281137"/>
            <a:ext cx="472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Baker pinch-runs for Cooper.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wipe(left)">
                                      <p:cBhvr>
                                        <p:cTn id="7" dur="1400"/>
                                        <p:tgtEl>
                                          <p:spTgt spid="6159"/>
                                        </p:tgtEl>
                                      </p:cBhvr>
                                    </p:animEffect>
                                  </p:childTnLst>
                                </p:cTn>
                              </p:par>
                            </p:childTnLst>
                          </p:cTn>
                        </p:par>
                        <p:par>
                          <p:cTn id="8" fill="hold" nodeType="afterGroup">
                            <p:stCondLst>
                              <p:cond delay="1400"/>
                            </p:stCondLst>
                            <p:childTnLst>
                              <p:par>
                                <p:cTn id="9" presetID="1" presetClass="entr" presetSubtype="0" fill="hold" grpId="0" nodeType="afterEffect">
                                  <p:stCondLst>
                                    <p:cond delay="0"/>
                                  </p:stCondLst>
                                  <p:childTnLst>
                                    <p:set>
                                      <p:cBhvr>
                                        <p:cTn id="10" dur="1" fill="hold">
                                          <p:stCondLst>
                                            <p:cond delay="0"/>
                                          </p:stCondLst>
                                        </p:cTn>
                                        <p:tgtEl>
                                          <p:spTgt spid="6162"/>
                                        </p:tgtEl>
                                        <p:attrNameLst>
                                          <p:attrName>style.visibility</p:attrName>
                                        </p:attrNameLst>
                                      </p:cBhvr>
                                      <p:to>
                                        <p:strVal val="visible"/>
                                      </p:to>
                                    </p:set>
                                  </p:childTnLst>
                                </p:cTn>
                              </p:par>
                              <p:par>
                                <p:cTn id="11" presetID="1" presetClass="entr" presetSubtype="0" fill="hold" grpId="0" nodeType="withEffect">
                                  <p:stCondLst>
                                    <p:cond delay="700"/>
                                  </p:stCondLst>
                                  <p:childTnLst>
                                    <p:set>
                                      <p:cBhvr>
                                        <p:cTn id="12" dur="1" fill="hold">
                                          <p:stCondLst>
                                            <p:cond delay="0"/>
                                          </p:stCondLst>
                                        </p:cTn>
                                        <p:tgtEl>
                                          <p:spTgt spid="61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565">
                                            <p:txEl>
                                              <p:pRg st="0" end="0"/>
                                            </p:txEl>
                                          </p:spTgt>
                                        </p:tgtEl>
                                        <p:attrNameLst>
                                          <p:attrName>style.visibility</p:attrName>
                                        </p:attrNameLst>
                                      </p:cBhvr>
                                      <p:to>
                                        <p:strVal val="visible"/>
                                      </p:to>
                                    </p:set>
                                  </p:childTnLst>
                                </p:cTn>
                              </p:par>
                              <p:par>
                                <p:cTn id="17" presetID="22" presetClass="entr" presetSubtype="8" fill="hold" nodeType="withEffect">
                                  <p:stCondLst>
                                    <p:cond delay="600"/>
                                  </p:stCondLst>
                                  <p:childTnLst>
                                    <p:set>
                                      <p:cBhvr>
                                        <p:cTn id="18" dur="1" fill="hold">
                                          <p:stCondLst>
                                            <p:cond delay="0"/>
                                          </p:stCondLst>
                                        </p:cTn>
                                        <p:tgtEl>
                                          <p:spTgt spid="6165"/>
                                        </p:tgtEl>
                                        <p:attrNameLst>
                                          <p:attrName>style.visibility</p:attrName>
                                        </p:attrNameLst>
                                      </p:cBhvr>
                                      <p:to>
                                        <p:strVal val="visible"/>
                                      </p:to>
                                    </p:set>
                                    <p:animEffect transition="in" filter="wipe(left)">
                                      <p:cBhvr>
                                        <p:cTn id="19" dur="500"/>
                                        <p:tgtEl>
                                          <p:spTgt spid="6165"/>
                                        </p:tgtEl>
                                      </p:cBhvr>
                                    </p:animEffect>
                                  </p:childTnLst>
                                </p:cTn>
                              </p:par>
                              <p:par>
                                <p:cTn id="20" presetID="22" presetClass="entr" presetSubtype="8" fill="hold" nodeType="withEffect">
                                  <p:stCondLst>
                                    <p:cond delay="1000"/>
                                  </p:stCondLst>
                                  <p:childTnLst>
                                    <p:set>
                                      <p:cBhvr>
                                        <p:cTn id="21" dur="1" fill="hold">
                                          <p:stCondLst>
                                            <p:cond delay="0"/>
                                          </p:stCondLst>
                                        </p:cTn>
                                        <p:tgtEl>
                                          <p:spTgt spid="6164"/>
                                        </p:tgtEl>
                                        <p:attrNameLst>
                                          <p:attrName>style.visibility</p:attrName>
                                        </p:attrNameLst>
                                      </p:cBhvr>
                                      <p:to>
                                        <p:strVal val="visible"/>
                                      </p:to>
                                    </p:set>
                                    <p:animEffect transition="in" filter="wipe(left)">
                                      <p:cBhvr>
                                        <p:cTn id="22" dur="1200"/>
                                        <p:tgtEl>
                                          <p:spTgt spid="61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p:bldP spid="616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9">
            <a:extLst>
              <a:ext uri="{FF2B5EF4-FFF2-40B4-BE49-F238E27FC236}">
                <a16:creationId xmlns:a16="http://schemas.microsoft.com/office/drawing/2014/main" id="{843E14E4-0485-47DB-86DF-5B4CEC3C0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635" y="434366"/>
            <a:ext cx="3557238" cy="630097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2">
            <a:extLst>
              <a:ext uri="{FF2B5EF4-FFF2-40B4-BE49-F238E27FC236}">
                <a16:creationId xmlns:a16="http://schemas.microsoft.com/office/drawing/2014/main" id="{5D88AA21-2F42-4CC2-9AB6-FE4AFE372F6A}"/>
              </a:ext>
            </a:extLst>
          </p:cNvPr>
          <p:cNvSpPr>
            <a:spLocks noGrp="1" noChangeArrowheads="1"/>
          </p:cNvSpPr>
          <p:nvPr>
            <p:ph type="title"/>
          </p:nvPr>
        </p:nvSpPr>
        <p:spPr>
          <a:xfrm>
            <a:off x="1941513" y="525463"/>
            <a:ext cx="6025440" cy="1204912"/>
          </a:xfrm>
        </p:spPr>
        <p:txBody>
          <a:bodyPr anchor="ctr" anchorCtr="1"/>
          <a:lstStyle/>
          <a:p>
            <a:pPr eaLnBrk="1" hangingPunct="1"/>
            <a:r>
              <a:rPr lang="en-US" altLang="en-US" sz="3700" dirty="0">
                <a:cs typeface="Times New Roman" panose="02020603050405020304" pitchFamily="18" charset="0"/>
              </a:rPr>
              <a:t>The Flex May Play Offense</a:t>
            </a:r>
            <a:br>
              <a:rPr lang="en-US" altLang="en-US" sz="3700" dirty="0">
                <a:cs typeface="Times New Roman" panose="02020603050405020304" pitchFamily="18" charset="0"/>
              </a:rPr>
            </a:br>
            <a:endParaRPr lang="en-US" altLang="en-US" sz="3700" dirty="0">
              <a:cs typeface="Times New Roman" panose="02020603050405020304" pitchFamily="18" charset="0"/>
            </a:endParaRPr>
          </a:p>
        </p:txBody>
      </p:sp>
      <p:sp>
        <p:nvSpPr>
          <p:cNvPr id="452613" name="Rectangle 5">
            <a:extLst>
              <a:ext uri="{FF2B5EF4-FFF2-40B4-BE49-F238E27FC236}">
                <a16:creationId xmlns:a16="http://schemas.microsoft.com/office/drawing/2014/main" id="{BB83C3EC-ADD1-49DE-ACDD-BB03471B1CC1}"/>
              </a:ext>
            </a:extLst>
          </p:cNvPr>
          <p:cNvSpPr>
            <a:spLocks noChangeArrowheads="1"/>
          </p:cNvSpPr>
          <p:nvPr/>
        </p:nvSpPr>
        <p:spPr bwMode="auto">
          <a:xfrm>
            <a:off x="1941513" y="3431974"/>
            <a:ext cx="487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The FLEX (Brown) is now batting in the 7</a:t>
            </a:r>
            <a:r>
              <a:rPr lang="en-US" altLang="en-US" sz="1800" baseline="30000" dirty="0">
                <a:cs typeface="Times New Roman" panose="02020603050405020304" pitchFamily="18" charset="0"/>
              </a:rPr>
              <a:t>th</a:t>
            </a:r>
            <a:r>
              <a:rPr lang="en-US" altLang="en-US" sz="1800" dirty="0">
                <a:cs typeface="Times New Roman" panose="02020603050405020304" pitchFamily="18" charset="0"/>
              </a:rPr>
              <a:t> position.</a:t>
            </a:r>
          </a:p>
        </p:txBody>
      </p:sp>
      <p:sp>
        <p:nvSpPr>
          <p:cNvPr id="452614" name="Rectangle 6">
            <a:extLst>
              <a:ext uri="{FF2B5EF4-FFF2-40B4-BE49-F238E27FC236}">
                <a16:creationId xmlns:a16="http://schemas.microsoft.com/office/drawing/2014/main" id="{53D9CE07-F3A1-400A-AE88-86439828F087}"/>
              </a:ext>
            </a:extLst>
          </p:cNvPr>
          <p:cNvSpPr>
            <a:spLocks noChangeArrowheads="1"/>
          </p:cNvSpPr>
          <p:nvPr/>
        </p:nvSpPr>
        <p:spPr bwMode="auto">
          <a:xfrm>
            <a:off x="1941513" y="4613073"/>
            <a:ext cx="487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1800" dirty="0">
                <a:cs typeface="Times New Roman" panose="02020603050405020304" pitchFamily="18" charset="0"/>
              </a:rPr>
              <a:t>The lineup is now down to 9 players.</a:t>
            </a:r>
          </a:p>
        </p:txBody>
      </p:sp>
      <p:sp>
        <p:nvSpPr>
          <p:cNvPr id="7183" name="Freeform 15">
            <a:extLst>
              <a:ext uri="{FF2B5EF4-FFF2-40B4-BE49-F238E27FC236}">
                <a16:creationId xmlns:a16="http://schemas.microsoft.com/office/drawing/2014/main" id="{F178D206-EE17-4A24-B3D4-A8CBD6141A76}"/>
              </a:ext>
            </a:extLst>
          </p:cNvPr>
          <p:cNvSpPr>
            <a:spLocks/>
          </p:cNvSpPr>
          <p:nvPr/>
        </p:nvSpPr>
        <p:spPr bwMode="auto">
          <a:xfrm>
            <a:off x="9740900" y="2461809"/>
            <a:ext cx="509587" cy="61912"/>
          </a:xfrm>
          <a:custGeom>
            <a:avLst/>
            <a:gdLst>
              <a:gd name="T0" fmla="*/ 0 w 10000"/>
              <a:gd name="T1" fmla="*/ 214748364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8629" y="1538"/>
                  <a:pt x="904" y="10769"/>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4" name="Freeform 16">
            <a:extLst>
              <a:ext uri="{FF2B5EF4-FFF2-40B4-BE49-F238E27FC236}">
                <a16:creationId xmlns:a16="http://schemas.microsoft.com/office/drawing/2014/main" id="{C71847DA-3A6D-4B86-900D-3B0446EFA591}"/>
              </a:ext>
            </a:extLst>
          </p:cNvPr>
          <p:cNvSpPr>
            <a:spLocks/>
          </p:cNvSpPr>
          <p:nvPr/>
        </p:nvSpPr>
        <p:spPr bwMode="auto">
          <a:xfrm rot="19729924">
            <a:off x="8480202" y="2497219"/>
            <a:ext cx="219075" cy="1588"/>
          </a:xfrm>
          <a:custGeom>
            <a:avLst/>
            <a:gdLst>
              <a:gd name="T0" fmla="*/ 0 w 138"/>
              <a:gd name="T1" fmla="*/ 0 h 1"/>
              <a:gd name="T2" fmla="*/ 2147483646 w 138"/>
              <a:gd name="T3" fmla="*/ 0 h 1"/>
              <a:gd name="T4" fmla="*/ 0 60000 65536"/>
              <a:gd name="T5" fmla="*/ 0 60000 65536"/>
              <a:gd name="T6" fmla="*/ 0 w 138"/>
              <a:gd name="T7" fmla="*/ 0 h 1"/>
              <a:gd name="T8" fmla="*/ 138 w 138"/>
              <a:gd name="T9" fmla="*/ 1 h 1"/>
            </a:gdLst>
            <a:ahLst/>
            <a:cxnLst>
              <a:cxn ang="T4">
                <a:pos x="T0" y="T1"/>
              </a:cxn>
              <a:cxn ang="T5">
                <a:pos x="T2" y="T3"/>
              </a:cxn>
            </a:cxnLst>
            <a:rect l="T6" t="T7" r="T8" b="T9"/>
            <a:pathLst>
              <a:path w="138" h="1">
                <a:moveTo>
                  <a:pt x="0" y="0"/>
                </a:moveTo>
                <a:lnTo>
                  <a:pt x="138"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5" name="Freeform 17">
            <a:extLst>
              <a:ext uri="{FF2B5EF4-FFF2-40B4-BE49-F238E27FC236}">
                <a16:creationId xmlns:a16="http://schemas.microsoft.com/office/drawing/2014/main" id="{766F83BF-6BEB-4A51-92E7-1C3A15C37114}"/>
              </a:ext>
            </a:extLst>
          </p:cNvPr>
          <p:cNvSpPr>
            <a:spLocks/>
          </p:cNvSpPr>
          <p:nvPr/>
        </p:nvSpPr>
        <p:spPr bwMode="auto">
          <a:xfrm>
            <a:off x="10342034" y="2472267"/>
            <a:ext cx="234488" cy="487488"/>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4" name="Rectangle 5">
            <a:extLst>
              <a:ext uri="{FF2B5EF4-FFF2-40B4-BE49-F238E27FC236}">
                <a16:creationId xmlns:a16="http://schemas.microsoft.com/office/drawing/2014/main" id="{91077705-CCF8-4993-ACA7-1D2A63CBA87D}"/>
              </a:ext>
            </a:extLst>
          </p:cNvPr>
          <p:cNvSpPr>
            <a:spLocks noChangeArrowheads="1"/>
          </p:cNvSpPr>
          <p:nvPr/>
        </p:nvSpPr>
        <p:spPr bwMode="auto">
          <a:xfrm>
            <a:off x="1941513" y="2409724"/>
            <a:ext cx="487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If the FLEX bats or runs for the DP, the DP has left the game.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wipe(down)">
                                      <p:cBhvr>
                                        <p:cTn id="7" dur="500"/>
                                        <p:tgtEl>
                                          <p:spTgt spid="7184"/>
                                        </p:tgtEl>
                                      </p:cBhvr>
                                    </p:animEffect>
                                  </p:childTnLst>
                                </p:cTn>
                              </p:par>
                              <p:par>
                                <p:cTn id="8" presetID="22" presetClass="entr" presetSubtype="4" fill="hold" nodeType="withEffect">
                                  <p:stCondLst>
                                    <p:cond delay="600"/>
                                  </p:stCondLst>
                                  <p:childTnLst>
                                    <p:set>
                                      <p:cBhvr>
                                        <p:cTn id="9" dur="1" fill="hold">
                                          <p:stCondLst>
                                            <p:cond delay="0"/>
                                          </p:stCondLst>
                                        </p:cTn>
                                        <p:tgtEl>
                                          <p:spTgt spid="7183"/>
                                        </p:tgtEl>
                                        <p:attrNameLst>
                                          <p:attrName>style.visibility</p:attrName>
                                        </p:attrNameLst>
                                      </p:cBhvr>
                                      <p:to>
                                        <p:strVal val="visible"/>
                                      </p:to>
                                    </p:set>
                                    <p:animEffect transition="in" filter="wipe(down)">
                                      <p:cBhvr>
                                        <p:cTn id="10" dur="1000"/>
                                        <p:tgtEl>
                                          <p:spTgt spid="71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2613">
                                            <p:txEl>
                                              <p:pRg st="0" end="0"/>
                                            </p:txEl>
                                          </p:spTgt>
                                        </p:tgtEl>
                                        <p:attrNameLst>
                                          <p:attrName>style.visibility</p:attrName>
                                        </p:attrNameLst>
                                      </p:cBhvr>
                                      <p:to>
                                        <p:strVal val="visible"/>
                                      </p:to>
                                    </p:set>
                                  </p:childTnLst>
                                </p:cTn>
                              </p:par>
                              <p:par>
                                <p:cTn id="15" presetID="22" presetClass="entr" presetSubtype="4" fill="hold" nodeType="withEffect">
                                  <p:stCondLst>
                                    <p:cond delay="300"/>
                                  </p:stCondLst>
                                  <p:childTnLst>
                                    <p:set>
                                      <p:cBhvr>
                                        <p:cTn id="16" dur="1" fill="hold">
                                          <p:stCondLst>
                                            <p:cond delay="0"/>
                                          </p:stCondLst>
                                        </p:cTn>
                                        <p:tgtEl>
                                          <p:spTgt spid="7185"/>
                                        </p:tgtEl>
                                        <p:attrNameLst>
                                          <p:attrName>style.visibility</p:attrName>
                                        </p:attrNameLst>
                                      </p:cBhvr>
                                      <p:to>
                                        <p:strVal val="visible"/>
                                      </p:to>
                                    </p:set>
                                    <p:animEffect transition="in" filter="wipe(down)">
                                      <p:cBhvr>
                                        <p:cTn id="17" dur="800"/>
                                        <p:tgtEl>
                                          <p:spTgt spid="71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526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9">
            <a:extLst>
              <a:ext uri="{FF2B5EF4-FFF2-40B4-BE49-F238E27FC236}">
                <a16:creationId xmlns:a16="http://schemas.microsoft.com/office/drawing/2014/main" id="{371326ED-8995-4E57-8A4B-5B2DE43E1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749" y="429885"/>
            <a:ext cx="3540967" cy="6272467"/>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2">
            <a:extLst>
              <a:ext uri="{FF2B5EF4-FFF2-40B4-BE49-F238E27FC236}">
                <a16:creationId xmlns:a16="http://schemas.microsoft.com/office/drawing/2014/main" id="{1288FD5C-9F2D-42FB-AAFC-0C99B72AB984}"/>
              </a:ext>
            </a:extLst>
          </p:cNvPr>
          <p:cNvSpPr>
            <a:spLocks noGrp="1" noChangeArrowheads="1"/>
          </p:cNvSpPr>
          <p:nvPr>
            <p:ph type="title"/>
          </p:nvPr>
        </p:nvSpPr>
        <p:spPr/>
        <p:txBody>
          <a:bodyPr/>
          <a:lstStyle/>
          <a:p>
            <a:pPr eaLnBrk="1" hangingPunct="1"/>
            <a:r>
              <a:rPr lang="en-US" altLang="en-US" b="1">
                <a:cs typeface="Times New Roman" panose="02020603050405020304" pitchFamily="18" charset="0"/>
              </a:rPr>
              <a:t>The DP Re-Enters</a:t>
            </a:r>
          </a:p>
        </p:txBody>
      </p:sp>
      <p:sp>
        <p:nvSpPr>
          <p:cNvPr id="454664" name="Rectangle 8">
            <a:extLst>
              <a:ext uri="{FF2B5EF4-FFF2-40B4-BE49-F238E27FC236}">
                <a16:creationId xmlns:a16="http://schemas.microsoft.com/office/drawing/2014/main" id="{04AA00B8-6E5E-4671-98A5-C4925DB5F1FE}"/>
              </a:ext>
            </a:extLst>
          </p:cNvPr>
          <p:cNvSpPr>
            <a:spLocks noChangeArrowheads="1"/>
          </p:cNvSpPr>
          <p:nvPr/>
        </p:nvSpPr>
        <p:spPr bwMode="auto">
          <a:xfrm>
            <a:off x="1881188" y="3040064"/>
            <a:ext cx="5029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685800" indent="-22860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1800" dirty="0">
                <a:cs typeface="Times New Roman" panose="02020603050405020304" pitchFamily="18" charset="0"/>
              </a:rPr>
              <a:t>The FLEX (Brown) </a:t>
            </a:r>
            <a:r>
              <a:rPr lang="en-US" altLang="en-US" sz="1800" dirty="0"/>
              <a:t>returns to #10 position playing defense only.</a:t>
            </a:r>
            <a:endParaRPr lang="en-US" altLang="en-US" sz="1800" dirty="0">
              <a:cs typeface="Times New Roman" panose="02020603050405020304" pitchFamily="18" charset="0"/>
            </a:endParaRPr>
          </a:p>
          <a:p>
            <a:pPr lvl="1">
              <a:lnSpc>
                <a:spcPct val="80000"/>
              </a:lnSpc>
              <a:spcBef>
                <a:spcPct val="0"/>
              </a:spcBef>
              <a:buClrTx/>
              <a:buFontTx/>
              <a:buNone/>
            </a:pPr>
            <a:endParaRPr lang="en-US" altLang="en-US" sz="1800" dirty="0">
              <a:cs typeface="Times New Roman" panose="02020603050405020304" pitchFamily="18" charset="0"/>
            </a:endParaRPr>
          </a:p>
        </p:txBody>
      </p:sp>
      <p:sp>
        <p:nvSpPr>
          <p:cNvPr id="454666" name="Rectangle 10">
            <a:extLst>
              <a:ext uri="{FF2B5EF4-FFF2-40B4-BE49-F238E27FC236}">
                <a16:creationId xmlns:a16="http://schemas.microsoft.com/office/drawing/2014/main" id="{EB98C9A5-AF43-443E-AE4E-13948FECB904}"/>
              </a:ext>
            </a:extLst>
          </p:cNvPr>
          <p:cNvSpPr>
            <a:spLocks noChangeArrowheads="1"/>
          </p:cNvSpPr>
          <p:nvPr/>
        </p:nvSpPr>
        <p:spPr bwMode="auto">
          <a:xfrm>
            <a:off x="1873417" y="4137026"/>
            <a:ext cx="510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1800" dirty="0">
                <a:cs typeface="Times New Roman" panose="02020603050405020304" pitchFamily="18" charset="0"/>
              </a:rPr>
              <a:t>The FLEX has never left the game.</a:t>
            </a:r>
          </a:p>
        </p:txBody>
      </p:sp>
      <p:sp>
        <p:nvSpPr>
          <p:cNvPr id="8208" name="Oval 16">
            <a:extLst>
              <a:ext uri="{FF2B5EF4-FFF2-40B4-BE49-F238E27FC236}">
                <a16:creationId xmlns:a16="http://schemas.microsoft.com/office/drawing/2014/main" id="{5C5C0FFB-AED4-4468-89E5-1FC4E8075EF6}"/>
              </a:ext>
            </a:extLst>
          </p:cNvPr>
          <p:cNvSpPr>
            <a:spLocks noChangeArrowheads="1"/>
          </p:cNvSpPr>
          <p:nvPr/>
        </p:nvSpPr>
        <p:spPr bwMode="auto">
          <a:xfrm>
            <a:off x="9705372" y="2387599"/>
            <a:ext cx="652197" cy="173299"/>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2" name="Oval 16">
            <a:extLst>
              <a:ext uri="{FF2B5EF4-FFF2-40B4-BE49-F238E27FC236}">
                <a16:creationId xmlns:a16="http://schemas.microsoft.com/office/drawing/2014/main" id="{91885ECB-70A7-4AE0-A2C0-664EA4189CF9}"/>
              </a:ext>
            </a:extLst>
          </p:cNvPr>
          <p:cNvSpPr>
            <a:spLocks noChangeArrowheads="1"/>
          </p:cNvSpPr>
          <p:nvPr/>
        </p:nvSpPr>
        <p:spPr bwMode="auto">
          <a:xfrm>
            <a:off x="8442604" y="2387600"/>
            <a:ext cx="328613"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8206" name="Freeform 14">
            <a:extLst>
              <a:ext uri="{FF2B5EF4-FFF2-40B4-BE49-F238E27FC236}">
                <a16:creationId xmlns:a16="http://schemas.microsoft.com/office/drawing/2014/main" id="{FD2B29B6-EF6E-43F2-A214-2D71909BEAB9}"/>
              </a:ext>
            </a:extLst>
          </p:cNvPr>
          <p:cNvSpPr>
            <a:spLocks/>
          </p:cNvSpPr>
          <p:nvPr/>
        </p:nvSpPr>
        <p:spPr bwMode="auto">
          <a:xfrm>
            <a:off x="10466236" y="2463800"/>
            <a:ext cx="227164" cy="520700"/>
          </a:xfrm>
          <a:custGeom>
            <a:avLst/>
            <a:gdLst>
              <a:gd name="T0" fmla="*/ 2147483646 w 10254"/>
              <a:gd name="T1" fmla="*/ 2147483646 h 10000"/>
              <a:gd name="T2" fmla="*/ 2147483646 w 10254"/>
              <a:gd name="T3" fmla="*/ 2147483646 h 10000"/>
              <a:gd name="T4" fmla="*/ 2147483646 w 10254"/>
              <a:gd name="T5" fmla="*/ 2147483646 h 10000"/>
              <a:gd name="T6" fmla="*/ 0 w 10254"/>
              <a:gd name="T7" fmla="*/ 0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54" h="10000">
                <a:moveTo>
                  <a:pt x="3707" y="10000"/>
                </a:moveTo>
                <a:cubicBezTo>
                  <a:pt x="4479" y="9632"/>
                  <a:pt x="8746" y="7865"/>
                  <a:pt x="9627" y="6604"/>
                </a:cubicBezTo>
                <a:cubicBezTo>
                  <a:pt x="10508" y="5343"/>
                  <a:pt x="10599" y="3538"/>
                  <a:pt x="8995" y="2437"/>
                </a:cubicBezTo>
                <a:cubicBezTo>
                  <a:pt x="5686" y="846"/>
                  <a:pt x="5473" y="536"/>
                  <a:pt x="0" y="0"/>
                </a:cubicBezTo>
              </a:path>
            </a:pathLst>
          </a:custGeom>
          <a:noFill/>
          <a:ln w="190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1" name="Rectangle 8">
            <a:extLst>
              <a:ext uri="{FF2B5EF4-FFF2-40B4-BE49-F238E27FC236}">
                <a16:creationId xmlns:a16="http://schemas.microsoft.com/office/drawing/2014/main" id="{6BF308A4-E237-443B-8945-995FE42BAF01}"/>
              </a:ext>
            </a:extLst>
          </p:cNvPr>
          <p:cNvSpPr>
            <a:spLocks noChangeArrowheads="1"/>
          </p:cNvSpPr>
          <p:nvPr/>
        </p:nvSpPr>
        <p:spPr bwMode="auto">
          <a:xfrm>
            <a:off x="1919491" y="2374901"/>
            <a:ext cx="5029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685800" indent="-22860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1800">
                <a:cs typeface="Times New Roman" panose="02020603050405020304" pitchFamily="18" charset="0"/>
              </a:rPr>
              <a:t>The DP (Cooper) re-enters to bat or run.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900"/>
                                        <p:tgtEl>
                                          <p:spTgt spid="2"/>
                                        </p:tgtEl>
                                      </p:cBhvr>
                                    </p:animEffect>
                                  </p:childTnLst>
                                </p:cTn>
                              </p:par>
                            </p:childTnLst>
                          </p:cTn>
                        </p:par>
                        <p:par>
                          <p:cTn id="8" fill="hold" nodeType="afterGroup">
                            <p:stCondLst>
                              <p:cond delay="900"/>
                            </p:stCondLst>
                            <p:childTnLst>
                              <p:par>
                                <p:cTn id="9" presetID="22" presetClass="entr" presetSubtype="4" fill="hold" grpId="0" nodeType="afterEffect">
                                  <p:stCondLst>
                                    <p:cond delay="0"/>
                                  </p:stCondLst>
                                  <p:childTnLst>
                                    <p:set>
                                      <p:cBhvr>
                                        <p:cTn id="10" dur="1" fill="hold">
                                          <p:stCondLst>
                                            <p:cond delay="0"/>
                                          </p:stCondLst>
                                        </p:cTn>
                                        <p:tgtEl>
                                          <p:spTgt spid="8208"/>
                                        </p:tgtEl>
                                        <p:attrNameLst>
                                          <p:attrName>style.visibility</p:attrName>
                                        </p:attrNameLst>
                                      </p:cBhvr>
                                      <p:to>
                                        <p:strVal val="visible"/>
                                      </p:to>
                                    </p:set>
                                    <p:animEffect transition="in" filter="wipe(down)">
                                      <p:cBhvr>
                                        <p:cTn id="11" dur="600"/>
                                        <p:tgtEl>
                                          <p:spTgt spid="82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54664">
                                            <p:txEl>
                                              <p:pRg st="0" end="0"/>
                                            </p:txEl>
                                          </p:spTgt>
                                        </p:tgtEl>
                                        <p:attrNameLst>
                                          <p:attrName>style.visibility</p:attrName>
                                        </p:attrNameLst>
                                      </p:cBhvr>
                                      <p:to>
                                        <p:strVal val="visible"/>
                                      </p:to>
                                    </p:set>
                                  </p:childTnLst>
                                </p:cTn>
                              </p:par>
                              <p:par>
                                <p:cTn id="16" presetID="22" presetClass="entr" presetSubtype="1" fill="hold" nodeType="withEffect">
                                  <p:stCondLst>
                                    <p:cond delay="500"/>
                                  </p:stCondLst>
                                  <p:childTnLst>
                                    <p:set>
                                      <p:cBhvr>
                                        <p:cTn id="17" dur="1" fill="hold">
                                          <p:stCondLst>
                                            <p:cond delay="0"/>
                                          </p:stCondLst>
                                        </p:cTn>
                                        <p:tgtEl>
                                          <p:spTgt spid="8206"/>
                                        </p:tgtEl>
                                        <p:attrNameLst>
                                          <p:attrName>style.visibility</p:attrName>
                                        </p:attrNameLst>
                                      </p:cBhvr>
                                      <p:to>
                                        <p:strVal val="visible"/>
                                      </p:to>
                                    </p:set>
                                    <p:animEffect transition="in" filter="wipe(up)">
                                      <p:cBhvr>
                                        <p:cTn id="18" dur="1000"/>
                                        <p:tgtEl>
                                          <p:spTgt spid="82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46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The </a:t>
            </a:r>
            <a:r>
              <a:rPr lang="en-US" dirty="0" err="1"/>
              <a:t>dp</a:t>
            </a:r>
            <a:r>
              <a:rPr lang="en-US" dirty="0"/>
              <a:t> may play defense</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1815882"/>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mn-lt"/>
                <a:cs typeface="Times New Roman" panose="02020603050405020304" pitchFamily="18" charset="0"/>
              </a:rPr>
              <a:t>The DP may also play defense at any position. (3-3-6e)</a:t>
            </a:r>
          </a:p>
          <a:p>
            <a:pPr marL="457200" indent="-457200">
              <a:buFont typeface="Arial" panose="020B0604020202020204" pitchFamily="34" charset="0"/>
              <a:buChar char="•"/>
            </a:pPr>
            <a:endParaRPr lang="en-US" altLang="en-US" sz="2800" dirty="0">
              <a:latin typeface="+mn-lt"/>
              <a:cs typeface="Times New Roman" panose="02020603050405020304" pitchFamily="18" charset="0"/>
            </a:endParaRPr>
          </a:p>
          <a:p>
            <a:pPr marL="457200" indent="-457200">
              <a:buFont typeface="Arial" panose="020B0604020202020204" pitchFamily="34" charset="0"/>
              <a:buChar char="•"/>
            </a:pPr>
            <a:r>
              <a:rPr lang="en-US" altLang="en-US" sz="2800" dirty="0">
                <a:latin typeface="+mn-lt"/>
                <a:cs typeface="Times New Roman" panose="02020603050405020304" pitchFamily="18" charset="0"/>
              </a:rPr>
              <a:t>If the DP plays defense for a player other than the FLEX, that player still bats and has not left the game. (3-3-6e)</a:t>
            </a:r>
          </a:p>
        </p:txBody>
      </p:sp>
    </p:spTree>
    <p:extLst>
      <p:ext uri="{BB962C8B-B14F-4D97-AF65-F5344CB8AC3E}">
        <p14:creationId xmlns:p14="http://schemas.microsoft.com/office/powerpoint/2010/main" val="4234043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9">
            <a:extLst>
              <a:ext uri="{FF2B5EF4-FFF2-40B4-BE49-F238E27FC236}">
                <a16:creationId xmlns:a16="http://schemas.microsoft.com/office/drawing/2014/main" id="{E6D3CA58-91E2-41C6-8E05-153094C4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39" y="418698"/>
            <a:ext cx="3587088" cy="6299008"/>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2">
            <a:extLst>
              <a:ext uri="{FF2B5EF4-FFF2-40B4-BE49-F238E27FC236}">
                <a16:creationId xmlns:a16="http://schemas.microsoft.com/office/drawing/2014/main" id="{EFB43F5E-8AC9-44C3-AE2D-237BB90A899F}"/>
              </a:ext>
            </a:extLst>
          </p:cNvPr>
          <p:cNvSpPr>
            <a:spLocks noGrp="1" noChangeArrowheads="1"/>
          </p:cNvSpPr>
          <p:nvPr>
            <p:ph type="title"/>
          </p:nvPr>
        </p:nvSpPr>
        <p:spPr/>
        <p:txBody>
          <a:bodyPr anchor="ctr"/>
          <a:lstStyle/>
          <a:p>
            <a:pPr eaLnBrk="1" hangingPunct="1"/>
            <a:br>
              <a:rPr lang="en-US" altLang="en-US" b="1">
                <a:cs typeface="Times New Roman" panose="02020603050405020304" pitchFamily="18" charset="0"/>
              </a:rPr>
            </a:br>
            <a:br>
              <a:rPr lang="en-US" altLang="en-US" b="1">
                <a:cs typeface="Times New Roman" panose="02020603050405020304" pitchFamily="18" charset="0"/>
              </a:rPr>
            </a:br>
            <a:r>
              <a:rPr lang="en-US" altLang="en-US" b="1">
                <a:cs typeface="Times New Roman" panose="02020603050405020304" pitchFamily="18" charset="0"/>
              </a:rPr>
              <a:t>The DP May Play Defense</a:t>
            </a:r>
            <a:br>
              <a:rPr lang="en-US" altLang="en-US" b="1">
                <a:cs typeface="Times New Roman" panose="02020603050405020304" pitchFamily="18" charset="0"/>
              </a:rPr>
            </a:br>
            <a:endParaRPr lang="en-US" altLang="en-US" b="1">
              <a:cs typeface="Times New Roman" panose="02020603050405020304" pitchFamily="18" charset="0"/>
            </a:endParaRPr>
          </a:p>
        </p:txBody>
      </p:sp>
      <p:sp>
        <p:nvSpPr>
          <p:cNvPr id="458757" name="Rectangle 5">
            <a:extLst>
              <a:ext uri="{FF2B5EF4-FFF2-40B4-BE49-F238E27FC236}">
                <a16:creationId xmlns:a16="http://schemas.microsoft.com/office/drawing/2014/main" id="{17B19024-F0A8-419B-9346-24B5461BAB34}"/>
              </a:ext>
            </a:extLst>
          </p:cNvPr>
          <p:cNvSpPr>
            <a:spLocks noChangeArrowheads="1"/>
          </p:cNvSpPr>
          <p:nvPr/>
        </p:nvSpPr>
        <p:spPr bwMode="auto">
          <a:xfrm>
            <a:off x="2019301" y="2192338"/>
            <a:ext cx="5357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Able no longer plays defense but still bats 2</a:t>
            </a:r>
            <a:r>
              <a:rPr lang="en-US" altLang="en-US" sz="1800" baseline="30000" dirty="0">
                <a:cs typeface="Times New Roman" panose="02020603050405020304" pitchFamily="18" charset="0"/>
              </a:rPr>
              <a:t>nd</a:t>
            </a:r>
            <a:r>
              <a:rPr lang="en-US" altLang="en-US" sz="1800" dirty="0">
                <a:cs typeface="Times New Roman" panose="02020603050405020304" pitchFamily="18" charset="0"/>
              </a:rPr>
              <a:t>.</a:t>
            </a:r>
            <a:r>
              <a:rPr lang="en-US" altLang="en-US" sz="1800" baseline="30000" dirty="0">
                <a:cs typeface="Times New Roman" panose="02020603050405020304" pitchFamily="18" charset="0"/>
              </a:rPr>
              <a:t> </a:t>
            </a:r>
            <a:r>
              <a:rPr lang="en-US" altLang="en-US" sz="1800" dirty="0">
                <a:cs typeface="Times New Roman" panose="02020603050405020304" pitchFamily="18" charset="0"/>
              </a:rPr>
              <a:t> </a:t>
            </a:r>
          </a:p>
        </p:txBody>
      </p:sp>
      <p:sp>
        <p:nvSpPr>
          <p:cNvPr id="458759" name="Rectangle 7">
            <a:extLst>
              <a:ext uri="{FF2B5EF4-FFF2-40B4-BE49-F238E27FC236}">
                <a16:creationId xmlns:a16="http://schemas.microsoft.com/office/drawing/2014/main" id="{53EB9E82-3818-4B8E-906F-2137F45C9292}"/>
              </a:ext>
            </a:extLst>
          </p:cNvPr>
          <p:cNvSpPr>
            <a:spLocks noChangeArrowheads="1"/>
          </p:cNvSpPr>
          <p:nvPr/>
        </p:nvSpPr>
        <p:spPr bwMode="auto">
          <a:xfrm>
            <a:off x="2018489" y="4171918"/>
            <a:ext cx="533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Able has not left the game, and Cooper is still the DP</a:t>
            </a:r>
          </a:p>
        </p:txBody>
      </p:sp>
      <p:sp>
        <p:nvSpPr>
          <p:cNvPr id="10256" name="Text Box 16">
            <a:extLst>
              <a:ext uri="{FF2B5EF4-FFF2-40B4-BE49-F238E27FC236}">
                <a16:creationId xmlns:a16="http://schemas.microsoft.com/office/drawing/2014/main" id="{4068B9CD-6BDC-482B-9572-A8A88CFF0642}"/>
              </a:ext>
            </a:extLst>
          </p:cNvPr>
          <p:cNvSpPr txBox="1">
            <a:spLocks noChangeArrowheads="1"/>
          </p:cNvSpPr>
          <p:nvPr/>
        </p:nvSpPr>
        <p:spPr bwMode="auto">
          <a:xfrm>
            <a:off x="9073521" y="2320877"/>
            <a:ext cx="2616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4</a:t>
            </a:r>
          </a:p>
        </p:txBody>
      </p:sp>
      <p:sp>
        <p:nvSpPr>
          <p:cNvPr id="10257" name="Freeform 17">
            <a:extLst>
              <a:ext uri="{FF2B5EF4-FFF2-40B4-BE49-F238E27FC236}">
                <a16:creationId xmlns:a16="http://schemas.microsoft.com/office/drawing/2014/main" id="{B7612A8E-4A9E-4F55-A78D-6373137A152B}"/>
              </a:ext>
            </a:extLst>
          </p:cNvPr>
          <p:cNvSpPr>
            <a:spLocks/>
          </p:cNvSpPr>
          <p:nvPr/>
        </p:nvSpPr>
        <p:spPr bwMode="auto">
          <a:xfrm>
            <a:off x="8847138" y="1625601"/>
            <a:ext cx="150812" cy="30163"/>
          </a:xfrm>
          <a:custGeom>
            <a:avLst/>
            <a:gdLst>
              <a:gd name="T0" fmla="*/ 0 w 10000"/>
              <a:gd name="T1" fmla="*/ 22423949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9924" y="-930"/>
                  <a:pt x="76" y="9330"/>
                  <a:pt x="10000"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6" name="Rectangle 5">
            <a:extLst>
              <a:ext uri="{FF2B5EF4-FFF2-40B4-BE49-F238E27FC236}">
                <a16:creationId xmlns:a16="http://schemas.microsoft.com/office/drawing/2014/main" id="{449C1936-AABD-4A63-AD6A-4978CC4ABC68}"/>
              </a:ext>
            </a:extLst>
          </p:cNvPr>
          <p:cNvSpPr>
            <a:spLocks noChangeArrowheads="1"/>
          </p:cNvSpPr>
          <p:nvPr/>
        </p:nvSpPr>
        <p:spPr bwMode="auto">
          <a:xfrm>
            <a:off x="2018489" y="3143218"/>
            <a:ext cx="54149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Cooper plays second base and still bats 7</a:t>
            </a:r>
            <a:r>
              <a:rPr lang="en-US" altLang="en-US" sz="1800" baseline="30000" dirty="0">
                <a:cs typeface="Times New Roman" panose="02020603050405020304" pitchFamily="18" charset="0"/>
              </a:rPr>
              <a:t>th</a:t>
            </a:r>
            <a:r>
              <a:rPr lang="en-US" altLang="en-US" sz="1800" dirty="0">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8757">
                                            <p:txEl>
                                              <p:pRg st="0" end="0"/>
                                            </p:txEl>
                                          </p:spTgt>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0257"/>
                                        </p:tgtEl>
                                        <p:attrNameLst>
                                          <p:attrName>style.visibility</p:attrName>
                                        </p:attrNameLst>
                                      </p:cBhvr>
                                      <p:to>
                                        <p:strVal val="visible"/>
                                      </p:to>
                                    </p:set>
                                    <p:animEffect transition="in" filter="wipe(down)">
                                      <p:cBhvr>
                                        <p:cTn id="13" dur="500"/>
                                        <p:tgtEl>
                                          <p:spTgt spid="102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587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31">
            <a:extLst>
              <a:ext uri="{FF2B5EF4-FFF2-40B4-BE49-F238E27FC236}">
                <a16:creationId xmlns:a16="http://schemas.microsoft.com/office/drawing/2014/main" id="{B5242136-AE83-4C52-819C-81EAF8527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36970"/>
            <a:ext cx="3555374" cy="6297986"/>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Rectangle 2">
            <a:extLst>
              <a:ext uri="{FF2B5EF4-FFF2-40B4-BE49-F238E27FC236}">
                <a16:creationId xmlns:a16="http://schemas.microsoft.com/office/drawing/2014/main" id="{B835C4F9-8BD4-45D1-9C06-E635D7AB8783}"/>
              </a:ext>
            </a:extLst>
          </p:cNvPr>
          <p:cNvSpPr>
            <a:spLocks noGrp="1" noChangeArrowheads="1"/>
          </p:cNvSpPr>
          <p:nvPr>
            <p:ph type="title"/>
          </p:nvPr>
        </p:nvSpPr>
        <p:spPr/>
        <p:txBody>
          <a:bodyPr/>
          <a:lstStyle/>
          <a:p>
            <a:pPr eaLnBrk="1" hangingPunct="1">
              <a:lnSpc>
                <a:spcPct val="90000"/>
              </a:lnSpc>
            </a:pPr>
            <a:r>
              <a:rPr lang="en-US" altLang="en-US" b="1" dirty="0">
                <a:cs typeface="Times New Roman" panose="02020603050405020304" pitchFamily="18" charset="0"/>
              </a:rPr>
              <a:t>The DP May Play </a:t>
            </a:r>
            <a:br>
              <a:rPr lang="en-US" altLang="en-US" b="1" dirty="0">
                <a:cs typeface="Times New Roman" panose="02020603050405020304" pitchFamily="18" charset="0"/>
              </a:rPr>
            </a:br>
            <a:r>
              <a:rPr lang="en-US" altLang="en-US" b="1" dirty="0">
                <a:cs typeface="Times New Roman" panose="02020603050405020304" pitchFamily="18" charset="0"/>
              </a:rPr>
              <a:t>Defense For The Flex</a:t>
            </a:r>
          </a:p>
        </p:txBody>
      </p:sp>
      <p:sp>
        <p:nvSpPr>
          <p:cNvPr id="460808" name="Rectangle 8">
            <a:extLst>
              <a:ext uri="{FF2B5EF4-FFF2-40B4-BE49-F238E27FC236}">
                <a16:creationId xmlns:a16="http://schemas.microsoft.com/office/drawing/2014/main" id="{87488FE7-4286-4763-9192-A5FF99CE6D39}"/>
              </a:ext>
            </a:extLst>
          </p:cNvPr>
          <p:cNvSpPr>
            <a:spLocks noChangeArrowheads="1"/>
          </p:cNvSpPr>
          <p:nvPr/>
        </p:nvSpPr>
        <p:spPr bwMode="auto">
          <a:xfrm>
            <a:off x="2208176" y="3078030"/>
            <a:ext cx="502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1800" dirty="0">
                <a:cs typeface="Times New Roman" panose="02020603050405020304" pitchFamily="18" charset="0"/>
              </a:rPr>
              <a:t>Brown has left the game.</a:t>
            </a:r>
          </a:p>
        </p:txBody>
      </p:sp>
      <p:sp>
        <p:nvSpPr>
          <p:cNvPr id="460809" name="Rectangle 9">
            <a:extLst>
              <a:ext uri="{FF2B5EF4-FFF2-40B4-BE49-F238E27FC236}">
                <a16:creationId xmlns:a16="http://schemas.microsoft.com/office/drawing/2014/main" id="{57D84020-E2A3-42B7-A047-9085C8264767}"/>
              </a:ext>
            </a:extLst>
          </p:cNvPr>
          <p:cNvSpPr>
            <a:spLocks noChangeArrowheads="1"/>
          </p:cNvSpPr>
          <p:nvPr/>
        </p:nvSpPr>
        <p:spPr bwMode="auto">
          <a:xfrm>
            <a:off x="2205038" y="4011412"/>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Char char="•"/>
            </a:pPr>
            <a:r>
              <a:rPr lang="en-US" altLang="en-US" sz="1800" dirty="0">
                <a:cs typeface="Times New Roman" panose="02020603050405020304" pitchFamily="18" charset="0"/>
              </a:rPr>
              <a:t>The lineup is now down to 9 players.</a:t>
            </a:r>
          </a:p>
        </p:txBody>
      </p:sp>
      <p:sp>
        <p:nvSpPr>
          <p:cNvPr id="460810" name="Rectangle 10">
            <a:extLst>
              <a:ext uri="{FF2B5EF4-FFF2-40B4-BE49-F238E27FC236}">
                <a16:creationId xmlns:a16="http://schemas.microsoft.com/office/drawing/2014/main" id="{7F7D756E-ED88-4AEA-A1C9-4DFEAACDFF10}"/>
              </a:ext>
            </a:extLst>
          </p:cNvPr>
          <p:cNvSpPr>
            <a:spLocks noChangeArrowheads="1"/>
          </p:cNvSpPr>
          <p:nvPr/>
        </p:nvSpPr>
        <p:spPr bwMode="auto">
          <a:xfrm>
            <a:off x="2205038" y="5000641"/>
            <a:ext cx="4948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Char char="•"/>
            </a:pPr>
            <a:r>
              <a:rPr lang="en-US" altLang="en-US" sz="1800" dirty="0">
                <a:cs typeface="Times New Roman" panose="02020603050405020304" pitchFamily="18" charset="0"/>
              </a:rPr>
              <a:t>Brown may re-enter once.</a:t>
            </a:r>
          </a:p>
        </p:txBody>
      </p:sp>
      <p:sp>
        <p:nvSpPr>
          <p:cNvPr id="11281" name="Text Box 17">
            <a:extLst>
              <a:ext uri="{FF2B5EF4-FFF2-40B4-BE49-F238E27FC236}">
                <a16:creationId xmlns:a16="http://schemas.microsoft.com/office/drawing/2014/main" id="{E09D5C06-F162-47E6-9EA3-410A646FAD07}"/>
              </a:ext>
            </a:extLst>
          </p:cNvPr>
          <p:cNvSpPr txBox="1">
            <a:spLocks noChangeArrowheads="1"/>
          </p:cNvSpPr>
          <p:nvPr/>
        </p:nvSpPr>
        <p:spPr bwMode="auto">
          <a:xfrm>
            <a:off x="9093527" y="2332057"/>
            <a:ext cx="2616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1</a:t>
            </a:r>
          </a:p>
        </p:txBody>
      </p:sp>
      <p:sp>
        <p:nvSpPr>
          <p:cNvPr id="11283" name="Freeform 19">
            <a:extLst>
              <a:ext uri="{FF2B5EF4-FFF2-40B4-BE49-F238E27FC236}">
                <a16:creationId xmlns:a16="http://schemas.microsoft.com/office/drawing/2014/main" id="{B972E6A2-4B55-46E6-A3B6-FE126EE6E284}"/>
              </a:ext>
            </a:extLst>
          </p:cNvPr>
          <p:cNvSpPr>
            <a:spLocks/>
          </p:cNvSpPr>
          <p:nvPr/>
        </p:nvSpPr>
        <p:spPr bwMode="auto">
          <a:xfrm>
            <a:off x="8536329" y="2978469"/>
            <a:ext cx="515074" cy="45719"/>
          </a:xfrm>
          <a:custGeom>
            <a:avLst/>
            <a:gdLst>
              <a:gd name="T0" fmla="*/ 0 w 10000"/>
              <a:gd name="T1" fmla="*/ 268753145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Freeform 20">
            <a:extLst>
              <a:ext uri="{FF2B5EF4-FFF2-40B4-BE49-F238E27FC236}">
                <a16:creationId xmlns:a16="http://schemas.microsoft.com/office/drawing/2014/main" id="{BDFC827F-2B45-4102-B129-F4AB8D755960}"/>
              </a:ext>
            </a:extLst>
          </p:cNvPr>
          <p:cNvSpPr>
            <a:spLocks/>
          </p:cNvSpPr>
          <p:nvPr/>
        </p:nvSpPr>
        <p:spPr bwMode="auto">
          <a:xfrm>
            <a:off x="9671050" y="2978468"/>
            <a:ext cx="844550" cy="45719"/>
          </a:xfrm>
          <a:custGeom>
            <a:avLst/>
            <a:gdLst>
              <a:gd name="T0" fmla="*/ 0 w 9337"/>
              <a:gd name="T1" fmla="*/ 2 h 600390"/>
              <a:gd name="T2" fmla="*/ 2147483646 w 9337"/>
              <a:gd name="T3" fmla="*/ 0 h 600390"/>
              <a:gd name="T4" fmla="*/ 0 60000 65536"/>
              <a:gd name="T5" fmla="*/ 0 60000 65536"/>
            </a:gdLst>
            <a:ahLst/>
            <a:cxnLst>
              <a:cxn ang="T4">
                <a:pos x="T0" y="T1"/>
              </a:cxn>
              <a:cxn ang="T5">
                <a:pos x="T2" y="T3"/>
              </a:cxn>
            </a:cxnLst>
            <a:rect l="0" t="0" r="r" b="b"/>
            <a:pathLst>
              <a:path w="9337" h="600390">
                <a:moveTo>
                  <a:pt x="0" y="600390"/>
                </a:moveTo>
                <a:cubicBezTo>
                  <a:pt x="9496" y="13"/>
                  <a:pt x="147" y="573085"/>
                  <a:pt x="9337"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6" name="Rectangle 8">
            <a:extLst>
              <a:ext uri="{FF2B5EF4-FFF2-40B4-BE49-F238E27FC236}">
                <a16:creationId xmlns:a16="http://schemas.microsoft.com/office/drawing/2014/main" id="{F920A3CF-40BD-4D3B-80EA-879EFC2C2A79}"/>
              </a:ext>
            </a:extLst>
          </p:cNvPr>
          <p:cNvSpPr>
            <a:spLocks noChangeArrowheads="1"/>
          </p:cNvSpPr>
          <p:nvPr/>
        </p:nvSpPr>
        <p:spPr bwMode="auto">
          <a:xfrm>
            <a:off x="2205038" y="2203317"/>
            <a:ext cx="502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1800">
                <a:cs typeface="Times New Roman" panose="02020603050405020304" pitchFamily="18" charset="0"/>
              </a:rPr>
              <a:t>Cooper goes in to pitch.</a:t>
            </a:r>
          </a:p>
          <a:p>
            <a:pPr>
              <a:lnSpc>
                <a:spcPct val="80000"/>
              </a:lnSpc>
              <a:spcBef>
                <a:spcPct val="0"/>
              </a:spcBef>
              <a:buClrTx/>
              <a:buFontTx/>
              <a:buChar char="•"/>
            </a:pPr>
            <a:endParaRPr lang="en-US" altLang="en-US" sz="400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08">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400"/>
                                  </p:stCondLst>
                                  <p:childTnLst>
                                    <p:set>
                                      <p:cBhvr>
                                        <p:cTn id="13" dur="1" fill="hold">
                                          <p:stCondLst>
                                            <p:cond delay="0"/>
                                          </p:stCondLst>
                                        </p:cTn>
                                        <p:tgtEl>
                                          <p:spTgt spid="11283"/>
                                        </p:tgtEl>
                                        <p:attrNameLst>
                                          <p:attrName>style.visibility</p:attrName>
                                        </p:attrNameLst>
                                      </p:cBhvr>
                                      <p:to>
                                        <p:strVal val="visible"/>
                                      </p:to>
                                    </p:set>
                                    <p:animEffect transition="in" filter="wipe(down)">
                                      <p:cBhvr>
                                        <p:cTn id="14" dur="500"/>
                                        <p:tgtEl>
                                          <p:spTgt spid="11283"/>
                                        </p:tgtEl>
                                      </p:cBhvr>
                                    </p:animEffect>
                                  </p:childTnLst>
                                </p:cTn>
                              </p:par>
                            </p:childTnLst>
                          </p:cTn>
                        </p:par>
                        <p:par>
                          <p:cTn id="15" fill="hold" nodeType="afterGroup">
                            <p:stCondLst>
                              <p:cond delay="900"/>
                            </p:stCondLst>
                            <p:childTnLst>
                              <p:par>
                                <p:cTn id="16" presetID="22" presetClass="entr" presetSubtype="4" fill="hold" nodeType="afterEffect">
                                  <p:stCondLst>
                                    <p:cond delay="0"/>
                                  </p:stCondLst>
                                  <p:childTnLst>
                                    <p:set>
                                      <p:cBhvr>
                                        <p:cTn id="17" dur="1" fill="hold">
                                          <p:stCondLst>
                                            <p:cond delay="0"/>
                                          </p:stCondLst>
                                        </p:cTn>
                                        <p:tgtEl>
                                          <p:spTgt spid="11284"/>
                                        </p:tgtEl>
                                        <p:attrNameLst>
                                          <p:attrName>style.visibility</p:attrName>
                                        </p:attrNameLst>
                                      </p:cBhvr>
                                      <p:to>
                                        <p:strVal val="visible"/>
                                      </p:to>
                                    </p:set>
                                    <p:animEffect transition="in" filter="wipe(down)">
                                      <p:cBhvr>
                                        <p:cTn id="18" dur="800"/>
                                        <p:tgtEl>
                                          <p:spTgt spid="112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9" grpId="0"/>
      <p:bldP spid="460810" grpId="0"/>
      <p:bldP spid="112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Scenario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416320"/>
          </a:xfrm>
          <a:prstGeom prst="rect">
            <a:avLst/>
          </a:prstGeom>
        </p:spPr>
        <p:txBody>
          <a:bodyPr wrap="square">
            <a:spAutoFit/>
          </a:bodyPr>
          <a:lstStyle/>
          <a:p>
            <a:pPr marL="344488" indent="-344488">
              <a:buFont typeface="Arial" panose="020B0604020202020204" pitchFamily="34" charset="0"/>
              <a:buChar char="•"/>
            </a:pPr>
            <a:r>
              <a:rPr lang="en-US" altLang="en-US" sz="2400" dirty="0">
                <a:latin typeface="+mn-lt"/>
              </a:rPr>
              <a:t>At Plate Conference after lineups are official, Coach A says “My DP is going to play defense for my FLEX”.</a:t>
            </a:r>
            <a:br>
              <a:rPr lang="en-US" altLang="en-US" sz="2400" dirty="0">
                <a:latin typeface="+mn-lt"/>
              </a:rPr>
            </a:br>
            <a:endParaRPr lang="en-US" altLang="en-US" sz="2400" dirty="0">
              <a:latin typeface="+mn-lt"/>
            </a:endParaRPr>
          </a:p>
          <a:p>
            <a:pPr marL="342900" indent="-342900">
              <a:buFont typeface="Arial" panose="020B0604020202020204" pitchFamily="34" charset="0"/>
              <a:buChar char="•"/>
            </a:pPr>
            <a:r>
              <a:rPr lang="en-US" altLang="en-US" sz="2400" dirty="0">
                <a:latin typeface="+mn-lt"/>
              </a:rPr>
              <a:t>Next ½ inning coach A says “My FLEX is going to bat for my DP”.</a:t>
            </a:r>
            <a:br>
              <a:rPr lang="en-US" altLang="en-US" sz="2400" dirty="0">
                <a:latin typeface="+mn-lt"/>
              </a:rPr>
            </a:br>
            <a:endParaRPr lang="en-US" altLang="en-US" sz="2400" dirty="0">
              <a:latin typeface="+mn-lt"/>
            </a:endParaRPr>
          </a:p>
          <a:p>
            <a:pPr marL="342900" indent="-342900">
              <a:buFont typeface="Arial" panose="020B0604020202020204" pitchFamily="34" charset="0"/>
              <a:buChar char="•"/>
            </a:pPr>
            <a:r>
              <a:rPr lang="en-US" altLang="en-US" sz="2400" dirty="0">
                <a:latin typeface="+mn-lt"/>
              </a:rPr>
              <a:t>Next ½ inning Coach A says “My DP is going to play defense for my FLEX”.</a:t>
            </a:r>
            <a:br>
              <a:rPr lang="en-US" altLang="en-US" sz="2400" dirty="0">
                <a:latin typeface="+mn-lt"/>
              </a:rPr>
            </a:br>
            <a:endParaRPr lang="en-US" altLang="en-US" sz="2400" dirty="0">
              <a:latin typeface="+mn-lt"/>
            </a:endParaRPr>
          </a:p>
          <a:p>
            <a:pPr marL="342900" indent="-342900">
              <a:buFont typeface="Arial" panose="020B0604020202020204" pitchFamily="34" charset="0"/>
              <a:buChar char="•"/>
            </a:pPr>
            <a:r>
              <a:rPr lang="en-US" altLang="en-US" sz="2400" dirty="0">
                <a:latin typeface="+mn-lt"/>
              </a:rPr>
              <a:t>What is each players status at this point?  </a:t>
            </a:r>
          </a:p>
        </p:txBody>
      </p:sp>
    </p:spTree>
    <p:extLst>
      <p:ext uri="{BB962C8B-B14F-4D97-AF65-F5344CB8AC3E}">
        <p14:creationId xmlns:p14="http://schemas.microsoft.com/office/powerpoint/2010/main" val="2550998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Stepping through scenario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416320"/>
          </a:xfrm>
          <a:prstGeom prst="rect">
            <a:avLst/>
          </a:prstGeom>
        </p:spPr>
        <p:txBody>
          <a:bodyPr wrap="square">
            <a:spAutoFit/>
          </a:bodyPr>
          <a:lstStyle/>
          <a:p>
            <a:pPr marL="285750" indent="-285750">
              <a:buFont typeface="Arial" panose="020B0604020202020204" pitchFamily="34" charset="0"/>
              <a:buChar char="•"/>
            </a:pPr>
            <a:r>
              <a:rPr lang="en-US" altLang="en-US" sz="2400" dirty="0">
                <a:latin typeface="+mn-lt"/>
              </a:rPr>
              <a:t> “My DP is going to play defense for my FLEX”.</a:t>
            </a:r>
          </a:p>
          <a:p>
            <a:pPr marL="742950" lvl="1" indent="-285750">
              <a:buFont typeface="Arial" panose="020B0604020202020204" pitchFamily="34" charset="0"/>
              <a:buChar char="•"/>
            </a:pPr>
            <a:r>
              <a:rPr lang="en-US" altLang="en-US" sz="2400" dirty="0">
                <a:latin typeface="+mn-lt"/>
              </a:rPr>
              <a:t>At this point FLEX has left the game, DP’s status has not changed.</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“My FLEX is going to bat for my DP”.</a:t>
            </a:r>
          </a:p>
          <a:p>
            <a:pPr marL="742950" lvl="1" indent="-285750">
              <a:buFont typeface="Arial" panose="020B0604020202020204" pitchFamily="34" charset="0"/>
              <a:buChar char="•"/>
            </a:pPr>
            <a:r>
              <a:rPr lang="en-US" altLang="en-US" sz="2400" dirty="0">
                <a:latin typeface="+mn-lt"/>
              </a:rPr>
              <a:t>FLEX has used their one re-entry, DP has now left the game.</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“My DP is going to play defense for my FLEX”</a:t>
            </a:r>
          </a:p>
          <a:p>
            <a:pPr marL="742950" lvl="1" indent="-285750">
              <a:buFont typeface="Arial" panose="020B0604020202020204" pitchFamily="34" charset="0"/>
              <a:buChar char="•"/>
            </a:pPr>
            <a:r>
              <a:rPr lang="en-US" altLang="en-US" sz="2400" dirty="0">
                <a:latin typeface="+mn-lt"/>
              </a:rPr>
              <a:t>DP has used their one re-entry, FLEX has left the game for the second time-they are done for the game (player not position).</a:t>
            </a:r>
          </a:p>
        </p:txBody>
      </p:sp>
    </p:spTree>
    <p:extLst>
      <p:ext uri="{BB962C8B-B14F-4D97-AF65-F5344CB8AC3E}">
        <p14:creationId xmlns:p14="http://schemas.microsoft.com/office/powerpoint/2010/main" val="4042047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Scenario #2</a:t>
            </a:r>
          </a:p>
        </p:txBody>
      </p:sp>
      <p:sp>
        <p:nvSpPr>
          <p:cNvPr id="2" name="Rectangle 1">
            <a:extLst>
              <a:ext uri="{FF2B5EF4-FFF2-40B4-BE49-F238E27FC236}">
                <a16:creationId xmlns:a16="http://schemas.microsoft.com/office/drawing/2014/main" id="{DECAA062-71BD-4DCF-BA4B-9702A980537B}"/>
              </a:ext>
            </a:extLst>
          </p:cNvPr>
          <p:cNvSpPr/>
          <p:nvPr/>
        </p:nvSpPr>
        <p:spPr>
          <a:xfrm>
            <a:off x="1607275" y="2077526"/>
            <a:ext cx="10026650" cy="3416320"/>
          </a:xfrm>
          <a:prstGeom prst="rect">
            <a:avLst/>
          </a:prstGeom>
        </p:spPr>
        <p:txBody>
          <a:bodyPr wrap="square">
            <a:spAutoFit/>
          </a:bodyPr>
          <a:lstStyle/>
          <a:p>
            <a:pPr marL="285750" indent="-285750">
              <a:buFont typeface="Arial" panose="020B0604020202020204" pitchFamily="34" charset="0"/>
              <a:buChar char="•"/>
            </a:pPr>
            <a:r>
              <a:rPr lang="en-US" altLang="en-US" sz="2400" dirty="0">
                <a:latin typeface="+mn-lt"/>
              </a:rPr>
              <a:t>At Plate Conference after lineups are official, Coach A says “My FLEX is going to bat for my DP”.</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After the FLEX gets on base Coach A says “My DP is going to run for the FLEX”.</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Next inning Coach A says “My FLEX is going to bat for my DP”.</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What is each players status at this point?</a:t>
            </a:r>
          </a:p>
        </p:txBody>
      </p:sp>
    </p:spTree>
    <p:extLst>
      <p:ext uri="{BB962C8B-B14F-4D97-AF65-F5344CB8AC3E}">
        <p14:creationId xmlns:p14="http://schemas.microsoft.com/office/powerpoint/2010/main" val="2493468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Stepping through scenario #2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416320"/>
          </a:xfrm>
          <a:prstGeom prst="rect">
            <a:avLst/>
          </a:prstGeom>
        </p:spPr>
        <p:txBody>
          <a:bodyPr wrap="square">
            <a:spAutoFit/>
          </a:bodyPr>
          <a:lstStyle/>
          <a:p>
            <a:pPr marL="285750" indent="-285750">
              <a:buFont typeface="Arial" panose="020B0604020202020204" pitchFamily="34" charset="0"/>
              <a:buChar char="•"/>
            </a:pPr>
            <a:r>
              <a:rPr lang="en-US" altLang="en-US" sz="2400" dirty="0">
                <a:latin typeface="+mn-lt"/>
              </a:rPr>
              <a:t>“My FLEX is going to bat for my DP”. </a:t>
            </a:r>
          </a:p>
          <a:p>
            <a:pPr marL="742950" lvl="1" indent="-285750">
              <a:buFont typeface="Arial" panose="020B0604020202020204" pitchFamily="34" charset="0"/>
              <a:buChar char="•"/>
            </a:pPr>
            <a:r>
              <a:rPr lang="en-US" altLang="en-US" sz="2400" dirty="0">
                <a:latin typeface="+mn-lt"/>
              </a:rPr>
              <a:t>At this point DP has left the game, FLEX’s status has not changed.</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“My DP is going to run for the FLEX”.</a:t>
            </a:r>
          </a:p>
          <a:p>
            <a:pPr marL="742950" lvl="1" indent="-285750">
              <a:buFont typeface="Arial" panose="020B0604020202020204" pitchFamily="34" charset="0"/>
              <a:buChar char="•"/>
            </a:pPr>
            <a:r>
              <a:rPr lang="en-US" altLang="en-US" sz="2400" dirty="0">
                <a:latin typeface="+mn-lt"/>
              </a:rPr>
              <a:t>DP has used their one re-entry, FLEX’s status still has not changed.</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“My FLEX is going to bat for my DP”. </a:t>
            </a:r>
          </a:p>
          <a:p>
            <a:pPr marL="742950" lvl="1" indent="-285750">
              <a:buFont typeface="Arial" panose="020B0604020202020204" pitchFamily="34" charset="0"/>
              <a:buChar char="•"/>
            </a:pPr>
            <a:r>
              <a:rPr lang="en-US" altLang="en-US" sz="2400" dirty="0">
                <a:latin typeface="+mn-lt"/>
              </a:rPr>
              <a:t>FLEX still hasn’t changed their status, DP has left the game for the second time-they are done for the game (player not position).</a:t>
            </a:r>
          </a:p>
        </p:txBody>
      </p:sp>
    </p:spTree>
    <p:extLst>
      <p:ext uri="{BB962C8B-B14F-4D97-AF65-F5344CB8AC3E}">
        <p14:creationId xmlns:p14="http://schemas.microsoft.com/office/powerpoint/2010/main" val="426273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Fielders positions</a:t>
            </a:r>
          </a:p>
        </p:txBody>
      </p:sp>
      <p:pic>
        <p:nvPicPr>
          <p:cNvPr id="5" name="Content Placeholder 3">
            <a:extLst>
              <a:ext uri="{FF2B5EF4-FFF2-40B4-BE49-F238E27FC236}">
                <a16:creationId xmlns:a16="http://schemas.microsoft.com/office/drawing/2014/main" id="{DFFBD460-4CCA-41F0-9FD8-E5FF63F268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1113" y="2167845"/>
            <a:ext cx="7748347" cy="3727222"/>
          </a:xfrm>
        </p:spPr>
      </p:pic>
    </p:spTree>
    <p:extLst>
      <p:ext uri="{BB962C8B-B14F-4D97-AF65-F5344CB8AC3E}">
        <p14:creationId xmlns:p14="http://schemas.microsoft.com/office/powerpoint/2010/main" val="96064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Illegal substitution</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308324"/>
          </a:xfrm>
          <a:prstGeom prst="rect">
            <a:avLst/>
          </a:prstGeom>
        </p:spPr>
        <p:txBody>
          <a:bodyPr wrap="square">
            <a:spAutoFit/>
          </a:bodyPr>
          <a:lstStyle/>
          <a:p>
            <a:pPr>
              <a:defRPr/>
            </a:pPr>
            <a:r>
              <a:rPr lang="en-US" altLang="en-US" sz="2400" dirty="0">
                <a:latin typeface="+mn-lt"/>
                <a:cs typeface="Times New Roman" pitchFamily="18" charset="0"/>
              </a:rPr>
              <a:t>You </a:t>
            </a:r>
            <a:r>
              <a:rPr lang="en-US" altLang="en-US" sz="2400" u="sng" dirty="0">
                <a:solidFill>
                  <a:srgbClr val="FF3300"/>
                </a:solidFill>
                <a:latin typeface="+mn-lt"/>
                <a:cs typeface="Times New Roman" pitchFamily="18" charset="0"/>
              </a:rPr>
              <a:t>CANNOT</a:t>
            </a:r>
            <a:r>
              <a:rPr lang="en-US" altLang="en-US" sz="2400" dirty="0">
                <a:latin typeface="+mn-lt"/>
                <a:cs typeface="Times New Roman" pitchFamily="18" charset="0"/>
              </a:rPr>
              <a:t>:</a:t>
            </a:r>
          </a:p>
          <a:p>
            <a:pPr>
              <a:defRPr/>
            </a:pPr>
            <a:endParaRPr lang="en-US" altLang="en-US" sz="2400" dirty="0">
              <a:latin typeface="+mn-lt"/>
              <a:cs typeface="Times New Roman" pitchFamily="18" charset="0"/>
            </a:endParaRPr>
          </a:p>
          <a:p>
            <a:pPr marL="342900" indent="-342900">
              <a:buFont typeface="Arial" panose="020B0604020202020204" pitchFamily="34" charset="0"/>
              <a:buChar char="•"/>
              <a:defRPr/>
            </a:pPr>
            <a:r>
              <a:rPr lang="en-US" altLang="en-US" sz="2400" dirty="0">
                <a:latin typeface="+mn-lt"/>
                <a:cs typeface="Times New Roman" pitchFamily="18" charset="0"/>
              </a:rPr>
              <a:t>Place the FLEX player into the first nine positions somewhere other than the original DP’s position.</a:t>
            </a:r>
          </a:p>
          <a:p>
            <a:pPr marL="342900" indent="-342900">
              <a:buFont typeface="Arial" panose="020B0604020202020204" pitchFamily="34" charset="0"/>
              <a:buChar char="•"/>
              <a:defRPr/>
            </a:pPr>
            <a:endParaRPr lang="en-US" altLang="en-US" sz="2400" dirty="0">
              <a:latin typeface="+mn-lt"/>
              <a:cs typeface="Times New Roman" pitchFamily="18" charset="0"/>
            </a:endParaRPr>
          </a:p>
          <a:p>
            <a:pPr marL="342900" indent="-342900">
              <a:buFont typeface="Arial" panose="020B0604020202020204" pitchFamily="34" charset="0"/>
              <a:buChar char="•"/>
              <a:defRPr/>
            </a:pPr>
            <a:r>
              <a:rPr lang="en-US" altLang="en-US" sz="2400" dirty="0">
                <a:latin typeface="+mn-lt"/>
                <a:cs typeface="Times New Roman" pitchFamily="18" charset="0"/>
              </a:rPr>
              <a:t>This would result in an illegal substitution. (3-3-6g)</a:t>
            </a:r>
          </a:p>
        </p:txBody>
      </p:sp>
    </p:spTree>
    <p:extLst>
      <p:ext uri="{BB962C8B-B14F-4D97-AF65-F5344CB8AC3E}">
        <p14:creationId xmlns:p14="http://schemas.microsoft.com/office/powerpoint/2010/main" val="2242016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Key points</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616101"/>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2400" dirty="0">
                <a:latin typeface="+mn-lt"/>
                <a:cs typeface="Times New Roman" panose="02020603050405020304" pitchFamily="18" charset="0"/>
              </a:rPr>
              <a:t>The role of the DP/FLEX is never terminated.</a:t>
            </a:r>
            <a:br>
              <a:rPr lang="en-US" altLang="en-US" sz="2400" dirty="0">
                <a:latin typeface="+mn-lt"/>
                <a:cs typeface="Times New Roman" panose="02020603050405020304" pitchFamily="18" charset="0"/>
              </a:rPr>
            </a:br>
            <a:r>
              <a:rPr lang="en-US" altLang="en-US" sz="2400" dirty="0">
                <a:latin typeface="+mn-lt"/>
                <a:cs typeface="Times New Roman" panose="02020603050405020304" pitchFamily="18" charset="0"/>
              </a:rPr>
              <a:t>    </a:t>
            </a:r>
          </a:p>
          <a:p>
            <a:pPr marL="342900" indent="-342900">
              <a:spcAft>
                <a:spcPts val="1200"/>
              </a:spcAft>
              <a:buFont typeface="Arial" panose="020B0604020202020204" pitchFamily="34" charset="0"/>
              <a:buChar char="•"/>
            </a:pPr>
            <a:r>
              <a:rPr lang="en-US" altLang="en-US" sz="2400" dirty="0">
                <a:latin typeface="+mn-lt"/>
                <a:cs typeface="Times New Roman" panose="02020603050405020304" pitchFamily="18" charset="0"/>
              </a:rPr>
              <a:t>A team may go from 10 to 9 players and back to 10 players any number of times during the game, as long as the substitution rules are followed.</a:t>
            </a:r>
            <a:br>
              <a:rPr lang="en-US" altLang="en-US" sz="2400" dirty="0">
                <a:latin typeface="+mn-lt"/>
                <a:cs typeface="Times New Roman" panose="02020603050405020304" pitchFamily="18" charset="0"/>
              </a:rPr>
            </a:br>
            <a:r>
              <a:rPr lang="en-US" altLang="en-US" sz="2400" dirty="0">
                <a:latin typeface="+mn-lt"/>
                <a:cs typeface="Times New Roman" panose="02020603050405020304" pitchFamily="18" charset="0"/>
              </a:rPr>
              <a:t>  </a:t>
            </a:r>
          </a:p>
          <a:p>
            <a:pPr marL="342900" indent="-342900">
              <a:spcAft>
                <a:spcPts val="1200"/>
              </a:spcAft>
              <a:buFont typeface="Arial" panose="020B0604020202020204" pitchFamily="34" charset="0"/>
              <a:buChar char="•"/>
            </a:pPr>
            <a:r>
              <a:rPr lang="en-US" altLang="en-US" sz="2400" dirty="0">
                <a:latin typeface="+mn-lt"/>
                <a:cs typeface="Times New Roman" panose="02020603050405020304" pitchFamily="18" charset="0"/>
              </a:rPr>
              <a:t>The game may end with 10 or 9 players.</a:t>
            </a:r>
            <a:endParaRPr lang="en-US" sz="2400" dirty="0">
              <a:latin typeface="+mn-lt"/>
            </a:endParaRPr>
          </a:p>
        </p:txBody>
      </p:sp>
    </p:spTree>
    <p:extLst>
      <p:ext uri="{BB962C8B-B14F-4D97-AF65-F5344CB8AC3E}">
        <p14:creationId xmlns:p14="http://schemas.microsoft.com/office/powerpoint/2010/main" val="3034206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Easy reminders</a:t>
            </a:r>
          </a:p>
        </p:txBody>
      </p:sp>
      <p:sp>
        <p:nvSpPr>
          <p:cNvPr id="2" name="Rectangle 1">
            <a:extLst>
              <a:ext uri="{FF2B5EF4-FFF2-40B4-BE49-F238E27FC236}">
                <a16:creationId xmlns:a16="http://schemas.microsoft.com/office/drawing/2014/main" id="{DECAA062-71BD-4DCF-BA4B-9702A980537B}"/>
              </a:ext>
            </a:extLst>
          </p:cNvPr>
          <p:cNvSpPr/>
          <p:nvPr/>
        </p:nvSpPr>
        <p:spPr>
          <a:xfrm>
            <a:off x="1445623" y="2077526"/>
            <a:ext cx="10101943" cy="3339376"/>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defense only.</a:t>
            </a:r>
            <a:br>
              <a:rPr lang="en-US" altLang="en-US" sz="2800" dirty="0">
                <a:latin typeface="+mn-lt"/>
                <a:cs typeface="Times New Roman" panose="02020603050405020304" pitchFamily="18" charset="0"/>
              </a:rPr>
            </a:br>
            <a:r>
              <a:rPr lang="en-US" altLang="en-US" sz="2800" dirty="0">
                <a:latin typeface="+mn-lt"/>
                <a:cs typeface="Times New Roman" panose="02020603050405020304" pitchFamily="18" charset="0"/>
              </a:rPr>
              <a:t> </a:t>
            </a: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FLEX player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offense only.</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and the FLEX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offense at the same time.</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and the FLEX </a:t>
            </a:r>
            <a:r>
              <a:rPr lang="en-US" altLang="en-US" sz="2800" dirty="0">
                <a:solidFill>
                  <a:srgbClr val="00B050"/>
                </a:solidFill>
                <a:latin typeface="+mn-lt"/>
                <a:cs typeface="Times New Roman" panose="02020603050405020304" pitchFamily="18" charset="0"/>
              </a:rPr>
              <a:t>CAN</a:t>
            </a:r>
            <a:r>
              <a:rPr lang="en-US" altLang="en-US" sz="2800" dirty="0">
                <a:latin typeface="+mn-lt"/>
                <a:cs typeface="Times New Roman" panose="02020603050405020304" pitchFamily="18" charset="0"/>
              </a:rPr>
              <a:t> play defense at the same time.</a:t>
            </a:r>
          </a:p>
        </p:txBody>
      </p:sp>
    </p:spTree>
    <p:extLst>
      <p:ext uri="{BB962C8B-B14F-4D97-AF65-F5344CB8AC3E}">
        <p14:creationId xmlns:p14="http://schemas.microsoft.com/office/powerpoint/2010/main" val="2687739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3-3-8</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4413516"/>
          </a:xfrm>
          <a:prstGeom prst="rect">
            <a:avLst/>
          </a:prstGeom>
        </p:spPr>
        <p:txBody>
          <a:bodyPr wrap="square">
            <a:spAutoFit/>
          </a:bodyPr>
          <a:lstStyle/>
          <a:p>
            <a:pPr eaLnBrk="1" hangingPunct="1">
              <a:lnSpc>
                <a:spcPct val="90000"/>
              </a:lnSpc>
              <a:tabLst>
                <a:tab pos="398463" algn="l"/>
              </a:tabLst>
              <a:defRPr/>
            </a:pPr>
            <a:r>
              <a:rPr lang="en-US" altLang="en-US" dirty="0">
                <a:cs typeface="Times New Roman" pitchFamily="18" charset="0"/>
              </a:rPr>
              <a:t> </a:t>
            </a:r>
            <a:r>
              <a:rPr lang="en-US" altLang="en-US" sz="2400" dirty="0">
                <a:latin typeface="+mn-lt"/>
                <a:cs typeface="Times New Roman" pitchFamily="18" charset="0"/>
              </a:rPr>
              <a:t>If a team is playing with 9 (F.P.), 10 (S.P. or F. P. if DP/FLEX is used), or 11 (S.P. if an EP is used) and there are no available substitutes when a runner advancing on an awarded base or after reaching base is unable to continue:</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The previous batter not on base is allowed to replace that player as a temporary runner until she is put out, scores or the half-inning ends.</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player who could not continue is scheduled to bat, an out shall be called.</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half-inning ends and the team assumes a defensive position. (4-3-1g)</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Once a team has gone short-handed and another eligible player is available, that player may fill the empty space in the lineup.</a:t>
            </a:r>
            <a:endParaRPr lang="en-US" sz="2400" dirty="0">
              <a:latin typeface="+mn-lt"/>
            </a:endParaRPr>
          </a:p>
        </p:txBody>
      </p:sp>
    </p:spTree>
    <p:extLst>
      <p:ext uri="{BB962C8B-B14F-4D97-AF65-F5344CB8AC3E}">
        <p14:creationId xmlns:p14="http://schemas.microsoft.com/office/powerpoint/2010/main" val="3439007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3-3-9</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Any player who exhibits signs, symptoms, or behaviors consistent with a concussion (such as loss of consciousness, headache, dizziness, confusion, or balance problems) shall be immediately removed from the game and shall not return to play until cleared by an appropriate health-care professional. </a:t>
            </a:r>
          </a:p>
          <a:p>
            <a:pPr marL="342900" indent="-342900" eaLnBrk="1" hangingPunct="1">
              <a:lnSpc>
                <a:spcPct val="90000"/>
              </a:lnSpc>
              <a:buFont typeface="Arial" panose="020B0604020202020204" pitchFamily="34" charset="0"/>
              <a:buChar char="•"/>
              <a:defRPr/>
            </a:pPr>
            <a:endParaRPr lang="en-US" altLang="en-US" sz="28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See NFHS Suggested Guidelines for Management of Concussion in Appendix B. </a:t>
            </a:r>
          </a:p>
        </p:txBody>
      </p:sp>
    </p:spTree>
    <p:extLst>
      <p:ext uri="{BB962C8B-B14F-4D97-AF65-F5344CB8AC3E}">
        <p14:creationId xmlns:p14="http://schemas.microsoft.com/office/powerpoint/2010/main" val="2229967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3-3-10</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160654"/>
            <a:ext cx="9372599" cy="37487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A coach or athlete who is bleeding, has an open wound, has any amount of blood on the uniform, or has blood on his/her person, shall be directed to leave the game until the bleeding is stopped, the wound is covered, the uniform and/or body is appropriately cleaned, and/or the uniform is changed before returning to competition. If medical care or treatment can be administered in a reasonable amount of time, the individual does not have to leave the game. The length of time that is considered reasonable is umpire judgment. The re-entry rule would apply to players taken out of the game for this rule.. </a:t>
            </a:r>
          </a:p>
          <a:p>
            <a:pPr marL="342900" indent="-342900" eaLnBrk="1" hangingPunct="1">
              <a:lnSpc>
                <a:spcPct val="90000"/>
              </a:lnSpc>
              <a:buFont typeface="Arial" panose="020B0604020202020204" pitchFamily="34" charset="0"/>
              <a:buChar char="•"/>
              <a:defRPr/>
            </a:pPr>
            <a:endParaRPr lang="en-US" altLang="en-US" sz="24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See Communicable Disease Procedures, Appendix D. </a:t>
            </a:r>
          </a:p>
        </p:txBody>
      </p:sp>
    </p:spTree>
    <p:extLst>
      <p:ext uri="{BB962C8B-B14F-4D97-AF65-F5344CB8AC3E}">
        <p14:creationId xmlns:p14="http://schemas.microsoft.com/office/powerpoint/2010/main" val="1187687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16566"/>
            <a:ext cx="9372599" cy="3748719"/>
          </a:xfrm>
          <a:prstGeom prst="rect">
            <a:avLst/>
          </a:prstGeom>
        </p:spPr>
        <p:txBody>
          <a:bodyPr wrap="square">
            <a:spAutoFit/>
          </a:bodyPr>
          <a:lstStyle/>
          <a:p>
            <a:pPr eaLnBrk="1" hangingPunct="1">
              <a:lnSpc>
                <a:spcPct val="90000"/>
              </a:lnSpc>
              <a:defRPr/>
            </a:pPr>
            <a:r>
              <a:rPr lang="en-US" altLang="en-US" sz="2400" dirty="0">
                <a:latin typeface="+mn-lt"/>
                <a:cs typeface="Times New Roman" pitchFamily="18" charset="0"/>
              </a:rPr>
              <a:t>Illegal offensive or defensive players may be discovered by the umpire or either team anytime after the ball becomes live and an illegal substitute has taken a position as:</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a. 	a runner she has replaced or as a batter in the batter's box;</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b. 	a pitcher on the pitcher's plate, or as a fielder reaching a position</a:t>
            </a:r>
            <a:br>
              <a:rPr lang="en-US" altLang="en-US" sz="2400" dirty="0">
                <a:latin typeface="+mn-lt"/>
                <a:cs typeface="Times New Roman" pitchFamily="18" charset="0"/>
              </a:rPr>
            </a:br>
            <a:r>
              <a:rPr lang="en-US" altLang="en-US" sz="2400" dirty="0">
                <a:latin typeface="+mn-lt"/>
                <a:cs typeface="Times New Roman" pitchFamily="18" charset="0"/>
              </a:rPr>
              <a:t> 	usually occupied by the fielder being replaced; or</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c. 	    a courtesy runner if that player has violated the courtesy runner </a:t>
            </a:r>
            <a:br>
              <a:rPr lang="en-US" altLang="en-US" sz="2400" dirty="0">
                <a:latin typeface="+mn-lt"/>
                <a:cs typeface="Times New Roman" pitchFamily="18" charset="0"/>
              </a:rPr>
            </a:br>
            <a:r>
              <a:rPr lang="en-US" altLang="en-US" sz="2400" dirty="0">
                <a:latin typeface="+mn-lt"/>
                <a:cs typeface="Times New Roman" pitchFamily="18" charset="0"/>
              </a:rPr>
              <a:t> 	rule.</a:t>
            </a:r>
          </a:p>
          <a:p>
            <a:pPr marL="0" indent="0" eaLnBrk="1" hangingPunct="1">
              <a:lnSpc>
                <a:spcPct val="90000"/>
              </a:lnSpc>
              <a:buFontTx/>
              <a:buNone/>
              <a:tabLst>
                <a:tab pos="687388" algn="l"/>
              </a:tabLst>
              <a:defRPr/>
            </a:pPr>
            <a:br>
              <a:rPr lang="en-US" altLang="en-US" sz="2400" dirty="0">
                <a:latin typeface="+mn-lt"/>
                <a:cs typeface="Times New Roman" pitchFamily="18" charset="0"/>
              </a:rPr>
            </a:br>
            <a:r>
              <a:rPr lang="en-US" altLang="en-US" sz="2400" b="1" dirty="0">
                <a:latin typeface="+mn-lt"/>
                <a:cs typeface="Times New Roman" pitchFamily="18" charset="0"/>
              </a:rPr>
              <a:t>PENALTY: </a:t>
            </a:r>
            <a:r>
              <a:rPr lang="en-US" altLang="en-US" sz="2400" dirty="0">
                <a:latin typeface="+mn-lt"/>
                <a:cs typeface="Times New Roman" pitchFamily="18" charset="0"/>
              </a:rPr>
              <a:t>Restricted to the dugout/bench area for the remainder of the game. (3-4-1a, c) She is also called out. </a:t>
            </a:r>
          </a:p>
        </p:txBody>
      </p:sp>
    </p:spTree>
    <p:extLst>
      <p:ext uri="{BB962C8B-B14F-4D97-AF65-F5344CB8AC3E}">
        <p14:creationId xmlns:p14="http://schemas.microsoft.com/office/powerpoint/2010/main" val="2386740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07858"/>
            <a:ext cx="9372599" cy="4413516"/>
          </a:xfrm>
          <a:prstGeom prst="rect">
            <a:avLst/>
          </a:prstGeom>
        </p:spPr>
        <p:txBody>
          <a:bodyPr wrap="square">
            <a:spAutoFit/>
          </a:bodyPr>
          <a:lstStyle/>
          <a:p>
            <a:pPr eaLnBrk="1" hangingPunct="1">
              <a:lnSpc>
                <a:spcPct val="90000"/>
              </a:lnSpc>
              <a:defRPr/>
            </a:pPr>
            <a:r>
              <a:rPr lang="en-US" altLang="en-US" sz="1050" dirty="0"/>
              <a:t> </a:t>
            </a:r>
            <a:r>
              <a:rPr lang="en-US" altLang="en-US" sz="2400" dirty="0">
                <a:latin typeface="+mn-lt"/>
              </a:rPr>
              <a:t>Illegal offensive players may be discovered:</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a. when in the batter's box, the ball is live and/or before the batter-	runner reaches first base, or is put out and before a pitch is 	delivered to the next batter of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742950" lvl="1" indent="-342900" eaLnBrk="1" hangingPunct="1">
              <a:lnSpc>
                <a:spcPct val="90000"/>
              </a:lnSpc>
              <a:buClrTx/>
              <a:buFontTx/>
              <a:buAutoNum type="alphaLcPeriod" startAt="2"/>
              <a:tabLst>
                <a:tab pos="687388" algn="l"/>
              </a:tabLst>
              <a:defRPr/>
            </a:pPr>
            <a:r>
              <a:rPr lang="en-US" altLang="en-US" sz="2400" dirty="0">
                <a:latin typeface="+mn-lt"/>
                <a:cs typeface="Times New Roman" pitchFamily="18" charset="0"/>
              </a:rPr>
              <a:t>when the illegal batter-runner or runner advances, scores or causes a play to be made that allows another runner(s) to advance or score, and the infraction is detected before the next pitch by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c. 	when an illegal batter-runner or runner advances, scores or causes a</a:t>
            </a:r>
            <a:br>
              <a:rPr lang="en-US" altLang="en-US" sz="2400" dirty="0">
                <a:latin typeface="+mn-lt"/>
                <a:cs typeface="Times New Roman" pitchFamily="18" charset="0"/>
              </a:rPr>
            </a:br>
            <a:r>
              <a:rPr lang="en-US" altLang="en-US" sz="2400" dirty="0">
                <a:latin typeface="+mn-lt"/>
                <a:cs typeface="Times New Roman" pitchFamily="18" charset="0"/>
              </a:rPr>
              <a:t> 	play to be made that allows another runner(s) to advance or score,</a:t>
            </a:r>
            <a:br>
              <a:rPr lang="en-US" altLang="en-US" sz="2400" dirty="0">
                <a:latin typeface="+mn-lt"/>
                <a:cs typeface="Times New Roman" pitchFamily="18" charset="0"/>
              </a:rPr>
            </a:br>
            <a:r>
              <a:rPr lang="en-US" altLang="en-US" sz="2400" dirty="0">
                <a:latin typeface="+mn-lt"/>
                <a:cs typeface="Times New Roman" pitchFamily="18" charset="0"/>
              </a:rPr>
              <a:t> 	and the infraction is detected after the next pitch by either team;</a:t>
            </a:r>
          </a:p>
        </p:txBody>
      </p:sp>
    </p:spTree>
    <p:extLst>
      <p:ext uri="{BB962C8B-B14F-4D97-AF65-F5344CB8AC3E}">
        <p14:creationId xmlns:p14="http://schemas.microsoft.com/office/powerpoint/2010/main" val="928385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4413516"/>
          </a:xfrm>
          <a:prstGeom prst="rect">
            <a:avLst/>
          </a:prstGeom>
        </p:spPr>
        <p:txBody>
          <a:bodyPr wrap="square">
            <a:spAutoFit/>
          </a:bodyPr>
          <a:lstStyle/>
          <a:p>
            <a:pPr marL="400050" lvl="1" indent="0" eaLnBrk="1" hangingPunct="1">
              <a:lnSpc>
                <a:spcPct val="90000"/>
              </a:lnSpc>
              <a:buFontTx/>
              <a:buNone/>
              <a:tabLst>
                <a:tab pos="687388" algn="l"/>
              </a:tabLst>
            </a:pPr>
            <a:r>
              <a:rPr lang="en-US" altLang="en-US" sz="2400" dirty="0">
                <a:latin typeface="+mn-lt"/>
                <a:cs typeface="Times New Roman" panose="02020603050405020304" pitchFamily="18" charset="0"/>
              </a:rPr>
              <a:t>d. in a game-ending play prior to all infielders and/or umpires leaving 	the diamond. </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PENALTY: </a:t>
            </a:r>
            <a:r>
              <a:rPr lang="en-US" altLang="en-US" sz="2400" dirty="0">
                <a:latin typeface="+mn-lt"/>
                <a:cs typeface="Times New Roman" panose="02020603050405020304" pitchFamily="18" charset="0"/>
              </a:rPr>
              <a:t>The illegal substitute is restricted to the bench/dugout for the remainder of the game. (3-4-2a, b) She is called out. (3-4-2c, d) If still on base, she is called out. (3-4-2a) The proper batter is considered to have lost her turn at bat. The next proper batter shall bat. (3-4-2b, d) Play is nullified. Outs made on play stand. Runners not put out return to base(s) occupied at the time of the pitch. (3-4-22c) Play stands.</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NOTE: </a:t>
            </a:r>
            <a:r>
              <a:rPr lang="en-US" altLang="en-US" sz="2400" dirty="0">
                <a:latin typeface="+mn-lt"/>
                <a:cs typeface="Times New Roman" panose="02020603050405020304" pitchFamily="18" charset="0"/>
              </a:rPr>
              <a:t>The penalty for illegal substitution takes precedence over the batting-out-of-order penalty.</a:t>
            </a:r>
          </a:p>
        </p:txBody>
      </p:sp>
    </p:spTree>
    <p:extLst>
      <p:ext uri="{BB962C8B-B14F-4D97-AF65-F5344CB8AC3E}">
        <p14:creationId xmlns:p14="http://schemas.microsoft.com/office/powerpoint/2010/main" val="4206579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970318"/>
          </a:xfrm>
          <a:prstGeom prst="rect">
            <a:avLst/>
          </a:prstGeom>
        </p:spPr>
        <p:txBody>
          <a:bodyPr wrap="square">
            <a:spAutoFit/>
          </a:bodyPr>
          <a:lstStyle/>
          <a:p>
            <a:pPr eaLnBrk="1" hangingPunct="1">
              <a:lnSpc>
                <a:spcPct val="90000"/>
              </a:lnSpc>
            </a:pPr>
            <a:r>
              <a:rPr lang="en-US" altLang="en-US" sz="2800" dirty="0">
                <a:latin typeface="+mn-lt"/>
              </a:rPr>
              <a:t>Illegal defensive player is discovered before the next pitch to either team when:</a:t>
            </a:r>
          </a:p>
          <a:p>
            <a:pPr marL="465138" lvl="2" indent="0" eaLnBrk="1" hangingPunct="1">
              <a:lnSpc>
                <a:spcPct val="90000"/>
              </a:lnSpc>
              <a:buFontTx/>
              <a:buNone/>
            </a:pPr>
            <a:r>
              <a:rPr lang="en-US" altLang="en-US" sz="2800" dirty="0">
                <a:latin typeface="+mn-lt"/>
              </a:rPr>
              <a:t>a. 	involved in a play with batted ball;</a:t>
            </a:r>
          </a:p>
          <a:p>
            <a:pPr marL="465138" lvl="2" indent="0" eaLnBrk="1" hangingPunct="1">
              <a:lnSpc>
                <a:spcPct val="90000"/>
              </a:lnSpc>
              <a:buFontTx/>
              <a:buNone/>
            </a:pPr>
            <a:r>
              <a:rPr lang="en-US" altLang="en-US" sz="2800" dirty="0">
                <a:latin typeface="+mn-lt"/>
              </a:rPr>
              <a:t>b. 	a non-batted ball is handled or touched by an illegal</a:t>
            </a:r>
            <a:br>
              <a:rPr lang="en-US" altLang="en-US" sz="2800" dirty="0">
                <a:latin typeface="+mn-lt"/>
              </a:rPr>
            </a:br>
            <a:r>
              <a:rPr lang="en-US" altLang="en-US" sz="2800" dirty="0">
                <a:latin typeface="+mn-lt"/>
              </a:rPr>
              <a:t>  	substitute that leads to a runner being put out;</a:t>
            </a:r>
          </a:p>
          <a:p>
            <a:pPr marL="465138" lvl="2" indent="0" eaLnBrk="1" hangingPunct="1">
              <a:lnSpc>
                <a:spcPct val="90000"/>
              </a:lnSpc>
              <a:buFontTx/>
              <a:buNone/>
            </a:pPr>
            <a:r>
              <a:rPr lang="en-US" altLang="en-US" sz="2800" dirty="0">
                <a:latin typeface="+mn-lt"/>
              </a:rPr>
              <a:t>c. 	a non-batted ball is handled or touched by an illegal</a:t>
            </a:r>
            <a:br>
              <a:rPr lang="en-US" altLang="en-US" sz="2800" dirty="0">
                <a:latin typeface="+mn-lt"/>
              </a:rPr>
            </a:br>
            <a:r>
              <a:rPr lang="en-US" altLang="en-US" sz="2800" dirty="0">
                <a:latin typeface="+mn-lt"/>
              </a:rPr>
              <a:t> 	substitute that alters the play, but no runner is put out</a:t>
            </a:r>
            <a:br>
              <a:rPr lang="en-US" altLang="en-US" sz="2800" dirty="0">
                <a:latin typeface="+mn-lt"/>
              </a:rPr>
            </a:br>
            <a:r>
              <a:rPr lang="en-US" altLang="en-US" sz="2800" dirty="0">
                <a:latin typeface="+mn-lt"/>
              </a:rPr>
              <a:t> 	(i.e., on an overthrow on a stealing runner, the illegal</a:t>
            </a:r>
            <a:br>
              <a:rPr lang="en-US" altLang="en-US" sz="2800" dirty="0">
                <a:latin typeface="+mn-lt"/>
              </a:rPr>
            </a:br>
            <a:r>
              <a:rPr lang="en-US" altLang="en-US" sz="2800" dirty="0">
                <a:latin typeface="+mn-lt"/>
              </a:rPr>
              <a:t> 	substitute retrieves ball and prevents runner from</a:t>
            </a:r>
            <a:br>
              <a:rPr lang="en-US" altLang="en-US" sz="2800" dirty="0">
                <a:latin typeface="+mn-lt"/>
              </a:rPr>
            </a:br>
            <a:r>
              <a:rPr lang="en-US" altLang="en-US" sz="2800" dirty="0">
                <a:latin typeface="+mn-lt"/>
              </a:rPr>
              <a:t> 	advancing farther).</a:t>
            </a:r>
          </a:p>
        </p:txBody>
      </p:sp>
    </p:spTree>
    <p:extLst>
      <p:ext uri="{BB962C8B-B14F-4D97-AF65-F5344CB8AC3E}">
        <p14:creationId xmlns:p14="http://schemas.microsoft.com/office/powerpoint/2010/main" val="280493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3-2-5</a:t>
            </a:r>
          </a:p>
        </p:txBody>
      </p:sp>
      <p:sp>
        <p:nvSpPr>
          <p:cNvPr id="2" name="Rectangle 1">
            <a:extLst>
              <a:ext uri="{FF2B5EF4-FFF2-40B4-BE49-F238E27FC236}">
                <a16:creationId xmlns:a16="http://schemas.microsoft.com/office/drawing/2014/main" id="{39EF9707-DB2B-4359-A62A-0648FA9BD6DB}"/>
              </a:ext>
            </a:extLst>
          </p:cNvPr>
          <p:cNvSpPr/>
          <p:nvPr/>
        </p:nvSpPr>
        <p:spPr>
          <a:xfrm>
            <a:off x="1654629" y="2069426"/>
            <a:ext cx="9579428" cy="3046988"/>
          </a:xfrm>
          <a:prstGeom prst="rect">
            <a:avLst/>
          </a:prstGeom>
        </p:spPr>
        <p:txBody>
          <a:bodyPr wrap="square">
            <a:spAutoFit/>
          </a:bodyPr>
          <a:lstStyle/>
          <a:p>
            <a:pPr marL="0" indent="0">
              <a:buFont typeface="Wingdings" panose="05000000000000000000" pitchFamily="2" charset="2"/>
              <a:buNone/>
              <a:defRPr/>
            </a:pPr>
            <a:r>
              <a:rPr lang="en-US" altLang="en-US" sz="2400" b="1" dirty="0">
                <a:latin typeface="+mn-lt"/>
              </a:rPr>
              <a:t>Uniforms, Player Equipment</a:t>
            </a:r>
          </a:p>
          <a:p>
            <a:pPr marL="0" indent="0">
              <a:buFont typeface="Wingdings" panose="05000000000000000000" pitchFamily="2" charset="2"/>
              <a:buNone/>
              <a:defRPr/>
            </a:pPr>
            <a:endParaRPr lang="en-US" altLang="en-US" sz="2400" b="1" dirty="0">
              <a:latin typeface="+mn-lt"/>
            </a:endParaRPr>
          </a:p>
          <a:p>
            <a:pPr>
              <a:defRPr/>
            </a:pPr>
            <a:r>
              <a:rPr lang="en-US" altLang="en-US" sz="2400" dirty="0">
                <a:latin typeface="+mn-lt"/>
              </a:rPr>
              <a:t>Headwear (caps, visors, headbands, ribbons, etc.) may be mixed. If worn, they must be white, black, beige or school colors (the colors are not required to be the same for team members). The logo may be any color. Flat items, no longer than 2 inches, used to control the hair, such as bobby pins, barrettes and hair clips, are permitted. Plastic visors, bandannas and hair-beads are prohibited.</a:t>
            </a:r>
          </a:p>
        </p:txBody>
      </p:sp>
    </p:spTree>
    <p:extLst>
      <p:ext uri="{BB962C8B-B14F-4D97-AF65-F5344CB8AC3E}">
        <p14:creationId xmlns:p14="http://schemas.microsoft.com/office/powerpoint/2010/main" val="1401152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3-4-3 penalties</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4358116"/>
          </a:xfrm>
          <a:prstGeom prst="rect">
            <a:avLst/>
          </a:prstGeom>
        </p:spPr>
        <p:txBody>
          <a:bodyPr wrap="square">
            <a:spAutoFit/>
          </a:bodyPr>
          <a:lstStyle/>
          <a:p>
            <a:pPr marL="403225" indent="-403225" eaLnBrk="1" hangingPunct="1">
              <a:lnSpc>
                <a:spcPct val="90000"/>
              </a:lnSpc>
              <a:buClr>
                <a:schemeClr val="tx1"/>
              </a:buClr>
              <a:buFont typeface="Wingdings" panose="05000000000000000000" pitchFamily="2" charset="2"/>
              <a:buNone/>
              <a:tabLst>
                <a:tab pos="461963" algn="l"/>
              </a:tabLst>
            </a:pPr>
            <a:r>
              <a:rPr lang="en-US" altLang="en-US" sz="1050" dirty="0"/>
              <a:t> </a:t>
            </a:r>
            <a:r>
              <a:rPr lang="en-US" altLang="en-US" sz="2200" dirty="0">
                <a:latin typeface="+mn-lt"/>
              </a:rPr>
              <a:t>1.	The illegal player/substitute shall be restricted to the dugout/bench for the remainder of the game. (3-4-3a, b) Team on offense has option of taking the play or accepting the penalty (out is nullified, runners return to base occupied at time of pitch.) (3-4-3c) Umpire may award bases based on his/her judgment and the circumstances concerning the play. (3-4-3a) The batter is allowed to bat again with the same count. (3-4-3b, c) The pitch is canceled if it is a strike or stands if it is a ball. </a:t>
            </a:r>
            <a:br>
              <a:rPr lang="en-US" altLang="en-US" sz="2200" dirty="0">
                <a:latin typeface="+mn-lt"/>
              </a:rPr>
            </a:br>
            <a:endParaRPr lang="en-US" altLang="en-US" sz="2200" dirty="0">
              <a:latin typeface="+mn-lt"/>
            </a:endParaRPr>
          </a:p>
          <a:p>
            <a:pPr marL="403225" indent="-403225" eaLnBrk="1" hangingPunct="1">
              <a:lnSpc>
                <a:spcPct val="90000"/>
              </a:lnSpc>
              <a:buFontTx/>
              <a:buNone/>
              <a:tabLst>
                <a:tab pos="461963" algn="l"/>
              </a:tabLst>
            </a:pPr>
            <a:r>
              <a:rPr lang="en-US" altLang="en-US" sz="2200" dirty="0">
                <a:latin typeface="+mn-lt"/>
              </a:rPr>
              <a:t>2. 	After another pitch, all play stands but the illegal player/substitute is still restricted to the dugout/bench for the remainder of the game. </a:t>
            </a:r>
            <a:br>
              <a:rPr lang="en-US" altLang="en-US" sz="2200" dirty="0">
                <a:latin typeface="+mn-lt"/>
              </a:rPr>
            </a:br>
            <a:endParaRPr lang="en-US" altLang="en-US" sz="2200" dirty="0">
              <a:latin typeface="+mn-lt"/>
            </a:endParaRPr>
          </a:p>
          <a:p>
            <a:pPr marL="403225" indent="-403225" eaLnBrk="1" hangingPunct="1">
              <a:lnSpc>
                <a:spcPct val="90000"/>
              </a:lnSpc>
              <a:buFont typeface="Wingdings" panose="05000000000000000000" pitchFamily="2" charset="2"/>
              <a:buNone/>
              <a:tabLst>
                <a:tab pos="461963" algn="l"/>
              </a:tabLst>
            </a:pPr>
            <a:r>
              <a:rPr lang="en-US" altLang="en-US" sz="2200" dirty="0">
                <a:latin typeface="+mn-lt"/>
              </a:rPr>
              <a:t>3.	Any time a non-batted ball is handled or touched by an illegal substitute and does not lead to a runner being put out or alter a play, the play stands and the illegal substitute is restricted to the dugout/bench.</a:t>
            </a:r>
          </a:p>
        </p:txBody>
      </p:sp>
    </p:spTree>
    <p:extLst>
      <p:ext uri="{BB962C8B-B14F-4D97-AF65-F5344CB8AC3E}">
        <p14:creationId xmlns:p14="http://schemas.microsoft.com/office/powerpoint/2010/main" val="764617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3-5-3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Any time a coach is in live-ball area to confer with players or an umpire, or to occupy a coach's box, the coach shall be attired in school uniform or jersey/coaching shirt with coaching shorts/slacks or warm-up suits (including fleece warm-ups) in school colors or colors of khaki, black, white or gray. Cutoffs or any type of jeans are prohibited. Jackets are not considered part of the coach's uniform.</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PENALTY: A coach not dressed in appropriate attire shall not be permitted in the field of play following the pregame conference for the duration of the game or until the situation has been remedied.</a:t>
            </a:r>
          </a:p>
        </p:txBody>
      </p:sp>
    </p:spTree>
    <p:extLst>
      <p:ext uri="{BB962C8B-B14F-4D97-AF65-F5344CB8AC3E}">
        <p14:creationId xmlns:p14="http://schemas.microsoft.com/office/powerpoint/2010/main" val="2744360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3-5-4, 3-5-5</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929207" cy="4524315"/>
          </a:xfrm>
          <a:prstGeom prst="rect">
            <a:avLst/>
          </a:prstGeom>
        </p:spPr>
        <p:txBody>
          <a:bodyPr wrap="square">
            <a:spAutoFit/>
          </a:bodyPr>
          <a:lstStyle/>
          <a:p>
            <a:pPr marL="514350" indent="-514350">
              <a:buClrTx/>
              <a:buFont typeface="Tahoma" pitchFamily="34" charset="0"/>
              <a:buAutoNum type="arabicPeriod" startAt="4"/>
              <a:defRPr/>
            </a:pPr>
            <a:r>
              <a:rPr lang="en-US" altLang="en-US" sz="2400" dirty="0">
                <a:latin typeface="+mn-lt"/>
              </a:rPr>
              <a:t>A coach shall not physically assist a runner during playing action. </a:t>
            </a:r>
          </a:p>
          <a:p>
            <a:pPr marL="514350" indent="-514350">
              <a:buClrTx/>
              <a:buFont typeface="Tahoma" pitchFamily="34" charset="0"/>
              <a:buAutoNum type="arabicPeriod" startAt="4"/>
              <a:defRPr/>
            </a:pPr>
            <a:endParaRPr lang="en-US" altLang="en-US" sz="2400" b="1" dirty="0">
              <a:latin typeface="+mn-lt"/>
            </a:endParaRPr>
          </a:p>
          <a:p>
            <a:pPr marL="0" indent="0">
              <a:buClrTx/>
              <a:buFont typeface="Wingdings" panose="05000000000000000000" pitchFamily="2" charset="2"/>
              <a:buNone/>
              <a:defRPr/>
            </a:pPr>
            <a:r>
              <a:rPr lang="en-US" altLang="en-US" sz="2400" b="1" dirty="0">
                <a:latin typeface="+mn-lt"/>
              </a:rPr>
              <a:t>PENALTY: </a:t>
            </a:r>
            <a:r>
              <a:rPr lang="en-US" altLang="en-US" sz="2400" dirty="0">
                <a:latin typeface="+mn-lt"/>
              </a:rPr>
              <a:t>(Art. 4) The runner is out and the ball is in play. (8-6-5)</a:t>
            </a:r>
          </a:p>
          <a:p>
            <a:pPr marL="0" indent="0">
              <a:buFont typeface="Wingdings" panose="05000000000000000000" pitchFamily="2" charset="2"/>
              <a:buNone/>
              <a:defRPr/>
            </a:pPr>
            <a:endParaRPr lang="en-US" altLang="en-US" sz="2400" b="1" dirty="0">
              <a:latin typeface="+mn-lt"/>
            </a:endParaRPr>
          </a:p>
          <a:p>
            <a:pPr marL="342900" indent="-342900">
              <a:buClrTx/>
              <a:buFont typeface="Wingdings" panose="05000000000000000000" pitchFamily="2" charset="2"/>
              <a:buAutoNum type="arabicPeriod" startAt="5"/>
              <a:tabLst>
                <a:tab pos="461963" algn="l"/>
              </a:tabLst>
              <a:defRPr/>
            </a:pPr>
            <a:r>
              <a:rPr lang="en-US" altLang="en-US" sz="2400" dirty="0">
                <a:latin typeface="+mn-lt"/>
              </a:rPr>
              <a:t>Offensive team personnel, other than the base coach, shall not be  near a base to which a runner is advancing or returning; nor shall anyone fail to vacate any area (including a coach's box) needed by a fielder in an attempt to put out a batter or runner. (8-6-16)</a:t>
            </a:r>
          </a:p>
          <a:p>
            <a:pPr marL="342900" indent="-342900">
              <a:buClrTx/>
              <a:buFont typeface="Wingdings" panose="05000000000000000000" pitchFamily="2" charset="2"/>
              <a:buAutoNum type="arabicPeriod" startAt="5"/>
              <a:tabLst>
                <a:tab pos="461963" algn="l"/>
              </a:tabLst>
              <a:defRPr/>
            </a:pPr>
            <a:endParaRPr lang="en-US" altLang="en-US" sz="2400" b="1" dirty="0">
              <a:latin typeface="+mn-lt"/>
            </a:endParaRPr>
          </a:p>
          <a:p>
            <a:pPr marL="0" indent="0">
              <a:buClrTx/>
              <a:buFont typeface="Wingdings" panose="05000000000000000000" pitchFamily="2" charset="2"/>
              <a:buNone/>
              <a:tabLst>
                <a:tab pos="461963" algn="l"/>
              </a:tabLst>
              <a:defRPr/>
            </a:pPr>
            <a:r>
              <a:rPr lang="en-US" altLang="en-US" sz="2400" b="1" dirty="0">
                <a:latin typeface="+mn-lt"/>
              </a:rPr>
              <a:t>PENALTY: </a:t>
            </a:r>
            <a:r>
              <a:rPr lang="en-US" altLang="en-US" sz="2400" dirty="0">
                <a:latin typeface="+mn-lt"/>
              </a:rPr>
              <a:t>(Art. 5) The ball is dead. The runner closest to home is out and all runners not out must return to the last base touched at the time of the interference.</a:t>
            </a:r>
          </a:p>
        </p:txBody>
      </p:sp>
    </p:spTree>
    <p:extLst>
      <p:ext uri="{BB962C8B-B14F-4D97-AF65-F5344CB8AC3E}">
        <p14:creationId xmlns:p14="http://schemas.microsoft.com/office/powerpoint/2010/main" val="3728466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3-6-6</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046988"/>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Only the batter, runner(s), on-deck batter, coaches in the coach’s box, bat/ball </a:t>
            </a:r>
            <a:r>
              <a:rPr lang="en-US" altLang="en-US" sz="2400" dirty="0" err="1">
                <a:latin typeface="+mn-lt"/>
              </a:rPr>
              <a:t>shaggers</a:t>
            </a:r>
            <a:r>
              <a:rPr lang="en-US" altLang="en-US" sz="2400" dirty="0">
                <a:latin typeface="+mn-lt"/>
              </a:rPr>
              <a:t> or one of the nine players on defense (S.P. 10) are permitted to be outside the designated dugout/bench or designated warm-up areas. (3-5-7)</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NOTE: Bench personnel are permitted to engage in throwing and running activities during the one minute designated for the pitcher to throw her five warm-up pitches at the beginning of each half inning.</a:t>
            </a:r>
          </a:p>
        </p:txBody>
      </p:sp>
    </p:spTree>
    <p:extLst>
      <p:ext uri="{BB962C8B-B14F-4D97-AF65-F5344CB8AC3E}">
        <p14:creationId xmlns:p14="http://schemas.microsoft.com/office/powerpoint/2010/main" val="2492224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3-6-17</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970318"/>
          </a:xfrm>
          <a:prstGeom prst="rect">
            <a:avLst/>
          </a:prstGeom>
        </p:spPr>
        <p:txBody>
          <a:bodyPr wrap="square">
            <a:spAutoFit/>
          </a:bodyPr>
          <a:lstStyle/>
          <a:p>
            <a:pPr marL="342900" indent="-342900">
              <a:buFont typeface="Arial" panose="020B0604020202020204" pitchFamily="34" charset="0"/>
              <a:buChar char="•"/>
              <a:defRPr/>
            </a:pPr>
            <a:r>
              <a:rPr lang="en-US" altLang="en-US" sz="2800" dirty="0">
                <a:latin typeface="+mn-lt"/>
              </a:rPr>
              <a:t>Team personnel shall not intentionally remove any lines of the batter’s box or on the field of play.</a:t>
            </a:r>
          </a:p>
          <a:p>
            <a:pPr marL="342900" indent="-342900">
              <a:buFont typeface="Arial" panose="020B0604020202020204" pitchFamily="34" charset="0"/>
              <a:buChar char="•"/>
              <a:defRPr/>
            </a:pPr>
            <a:endParaRPr lang="en-US" altLang="en-US" sz="2800" dirty="0">
              <a:latin typeface="+mn-lt"/>
            </a:endParaRPr>
          </a:p>
          <a:p>
            <a:pPr marL="342900" indent="-342900">
              <a:buFont typeface="Arial" panose="020B0604020202020204" pitchFamily="34" charset="0"/>
              <a:buChar char="•"/>
              <a:defRPr/>
            </a:pPr>
            <a:r>
              <a:rPr lang="en-US" altLang="en-US" sz="2800" b="1" dirty="0">
                <a:latin typeface="+mn-lt"/>
              </a:rPr>
              <a:t>PENALTY: </a:t>
            </a:r>
            <a:r>
              <a:rPr lang="en-US" altLang="en-US" sz="2800" dirty="0">
                <a:latin typeface="+mn-lt"/>
              </a:rPr>
              <a:t>A strike shall be called on the batter if a member of the offense intentionally removes the line and a ball awarded to the batter if a member of the defense intentionally erases a line. A team warning shall be issued, with the next offense resulting in a strike/ball, the offender and the head coach being restricted to the dugout.</a:t>
            </a:r>
          </a:p>
        </p:txBody>
      </p:sp>
    </p:spTree>
    <p:extLst>
      <p:ext uri="{BB962C8B-B14F-4D97-AF65-F5344CB8AC3E}">
        <p14:creationId xmlns:p14="http://schemas.microsoft.com/office/powerpoint/2010/main" val="1201472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3-7-1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4247317"/>
          </a:xfrm>
          <a:prstGeom prst="rect">
            <a:avLst/>
          </a:prstGeom>
        </p:spPr>
        <p:txBody>
          <a:bodyPr wrap="square">
            <a:spAutoFit/>
          </a:bodyPr>
          <a:lstStyle/>
          <a:p>
            <a:pPr marL="342900" indent="-342900">
              <a:buFont typeface="Arial" panose="020B0604020202020204" pitchFamily="34" charset="0"/>
              <a:buChar char="•"/>
            </a:pPr>
            <a:r>
              <a:rPr lang="en-US" altLang="en-US" dirty="0">
                <a:latin typeface="+mn-lt"/>
              </a:rPr>
              <a:t>Each team, when on defense, may be granted not more than three charged conferences without penalty during a seven-inning game to permit coaches or their representatives to confer with a defensive player or players. In any extra-inning game, each team shall be permitted one charged conference without penalty each inning while on defense. The number of charged conferences permitted is not cumulative. A request for time for a conference may be made by a coach, player, substitute or bench personnel. Time granted for an obviously incapacitated player shall not constitute a charged conference. A conference is not charged when the pitcher is removed as pitcher. This defensive team charged conference rule coverage is effective when the ball first becomes live at the start of each half-inning.</a:t>
            </a:r>
          </a:p>
          <a:p>
            <a:pPr marL="342900" indent="-342900">
              <a:buFont typeface="Arial" panose="020B0604020202020204" pitchFamily="34" charset="0"/>
              <a:buChar char="•"/>
            </a:pPr>
            <a:r>
              <a:rPr lang="en-US" altLang="en-US" dirty="0">
                <a:latin typeface="+mn-lt"/>
              </a:rPr>
              <a:t>NOTE: If the incoming pitcher has already pitched in the game, she will receive five warmup pitches. When a pitcher is removed by rule and the incoming pitcher has not pitched in the game, the umpire is authorized to permit additional warm-up pitches.</a:t>
            </a:r>
          </a:p>
          <a:p>
            <a:pPr marL="342900" indent="-342900">
              <a:buFont typeface="Arial" panose="020B0604020202020204" pitchFamily="34" charset="0"/>
              <a:buChar char="•"/>
            </a:pPr>
            <a:r>
              <a:rPr lang="en-US" altLang="en-US" b="1" dirty="0">
                <a:latin typeface="+mn-lt"/>
              </a:rPr>
              <a:t>PENALTY: </a:t>
            </a:r>
            <a:r>
              <a:rPr lang="en-US" altLang="en-US" dirty="0">
                <a:latin typeface="+mn-lt"/>
              </a:rPr>
              <a:t>After three charged conferences in a seven-inning game, or for any charged conference in excess of one in each extra inning, the pitcher shall be removed as pitcher for the duration of the game. </a:t>
            </a:r>
          </a:p>
        </p:txBody>
      </p:sp>
    </p:spTree>
    <p:extLst>
      <p:ext uri="{BB962C8B-B14F-4D97-AF65-F5344CB8AC3E}">
        <p14:creationId xmlns:p14="http://schemas.microsoft.com/office/powerpoint/2010/main" val="1532610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3-7-2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416320"/>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mn-lt"/>
              </a:rPr>
              <a:t>Each team, when on </a:t>
            </a:r>
            <a:r>
              <a:rPr lang="en-US" altLang="en-US" sz="2400" dirty="0">
                <a:solidFill>
                  <a:srgbClr val="FF0000"/>
                </a:solidFill>
                <a:latin typeface="+mn-lt"/>
              </a:rPr>
              <a:t>offense</a:t>
            </a:r>
            <a:r>
              <a:rPr lang="en-US" altLang="en-US" sz="2400" dirty="0">
                <a:latin typeface="+mn-lt"/>
              </a:rPr>
              <a:t>, may be granted not more than </a:t>
            </a:r>
            <a:r>
              <a:rPr lang="en-US" altLang="en-US" sz="2400" dirty="0">
                <a:solidFill>
                  <a:srgbClr val="FF0000"/>
                </a:solidFill>
                <a:latin typeface="+mn-lt"/>
              </a:rPr>
              <a:t>one</a:t>
            </a:r>
            <a:r>
              <a:rPr lang="en-US" altLang="en-US" sz="2400" dirty="0">
                <a:solidFill>
                  <a:srgbClr val="FFFF00"/>
                </a:solidFill>
                <a:latin typeface="+mn-lt"/>
              </a:rPr>
              <a:t> </a:t>
            </a:r>
            <a:r>
              <a:rPr lang="en-US" altLang="en-US" sz="2400" dirty="0">
                <a:latin typeface="+mn-lt"/>
              </a:rPr>
              <a:t>charged conference per inning to permit the coach or any of that team's personnel to confer with base runners, the batter, the on-deck batter or other offensive team personnel. The umpire shall deny any subsequent offensive team requests for charged conferences. This offensive team charged conference rule coverage is effective when the ball first becomes live at the start of each half inning. Time granted for an obviously incapacitated player shall not constitute a charged conference. </a:t>
            </a:r>
          </a:p>
        </p:txBody>
      </p:sp>
    </p:spTree>
    <p:extLst>
      <p:ext uri="{BB962C8B-B14F-4D97-AF65-F5344CB8AC3E}">
        <p14:creationId xmlns:p14="http://schemas.microsoft.com/office/powerpoint/2010/main" val="4079461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3-7-3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246769"/>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mn-lt"/>
              </a:rPr>
              <a:t>When either team has a charged conference, the other team may also have a conference which is not charged, provided the non-charged conference concludes when the opposing team's charged conference concludes, thus not delaying the game.</a:t>
            </a:r>
          </a:p>
        </p:txBody>
      </p:sp>
    </p:spTree>
    <p:extLst>
      <p:ext uri="{BB962C8B-B14F-4D97-AF65-F5344CB8AC3E}">
        <p14:creationId xmlns:p14="http://schemas.microsoft.com/office/powerpoint/2010/main" val="20962007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8-9-1, 8-9-2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905456" cy="4524315"/>
          </a:xfrm>
          <a:prstGeom prst="rect">
            <a:avLst/>
          </a:prstGeom>
        </p:spPr>
        <p:txBody>
          <a:bodyPr wrap="square">
            <a:spAutoFit/>
          </a:bodyPr>
          <a:lstStyle/>
          <a:p>
            <a:pPr marL="344488" indent="-344488" eaLnBrk="1" hangingPunct="1">
              <a:lnSpc>
                <a:spcPct val="90000"/>
              </a:lnSpc>
              <a:buClrTx/>
              <a:buFont typeface="+mj-lt"/>
              <a:buAutoNum type="arabicPeriod"/>
              <a:defRPr/>
            </a:pPr>
            <a:r>
              <a:rPr lang="en-US" sz="2000" dirty="0">
                <a:latin typeface="+mn-lt"/>
              </a:rPr>
              <a:t>The team at bat may use a courtesy runner for the pitcher and/or the catcher at any time. Neither the pitcher nor the catcher will be required to leave the game under such circumstances. The same courtesy runner may not run for both the pitcher and the catcher any time during the game.</a:t>
            </a: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tabLst>
                <a:tab pos="344488" algn="l"/>
              </a:tabLst>
              <a:defRPr/>
            </a:pPr>
            <a:r>
              <a:rPr lang="en-US" sz="2000" dirty="0">
                <a:latin typeface="+mn-lt"/>
              </a:rPr>
              <a:t>2.	In the top of the first inning only, the pitcher and catcher are identified as those</a:t>
            </a:r>
            <a:br>
              <a:rPr lang="en-US" sz="2000" dirty="0">
                <a:latin typeface="+mn-lt"/>
              </a:rPr>
            </a:br>
            <a:r>
              <a:rPr lang="en-US" sz="2000" dirty="0">
                <a:latin typeface="+mn-lt"/>
              </a:rPr>
              <a:t> 	players listed on the lineup as the pitcher and catcher; both must face at least the</a:t>
            </a:r>
            <a:br>
              <a:rPr lang="en-US" sz="2000" dirty="0">
                <a:latin typeface="+mn-lt"/>
              </a:rPr>
            </a:br>
            <a:r>
              <a:rPr lang="en-US" sz="2000" dirty="0">
                <a:latin typeface="+mn-lt"/>
              </a:rPr>
              <a:t> 	first batter on defense (one pitch). Thereafter, the pitcher and catcher are identified</a:t>
            </a:r>
            <a:br>
              <a:rPr lang="en-US" sz="2000" dirty="0">
                <a:latin typeface="+mn-lt"/>
              </a:rPr>
            </a:br>
            <a:r>
              <a:rPr lang="en-US" sz="2000" dirty="0">
                <a:latin typeface="+mn-lt"/>
              </a:rPr>
              <a:t> 	as the last players who physically played that position on defense. The pitcher or</a:t>
            </a:r>
            <a:br>
              <a:rPr lang="en-US" sz="2000" dirty="0">
                <a:latin typeface="+mn-lt"/>
              </a:rPr>
            </a:br>
            <a:r>
              <a:rPr lang="en-US" sz="2000" dirty="0">
                <a:latin typeface="+mn-lt"/>
              </a:rPr>
              <a:t>  	catcher must bat and reach base legally (or earn their way on base) in order to be</a:t>
            </a:r>
            <a:br>
              <a:rPr lang="en-US" sz="2000" dirty="0">
                <a:latin typeface="+mn-lt"/>
              </a:rPr>
            </a:br>
            <a:r>
              <a:rPr lang="en-US" sz="2000" dirty="0">
                <a:latin typeface="+mn-lt"/>
              </a:rPr>
              <a:t>  	eligible for a courtesy runner.</a:t>
            </a: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r>
              <a:rPr lang="en-US" altLang="en-US" sz="2000" b="1" dirty="0">
                <a:latin typeface="+mn-lt"/>
                <a:cs typeface="Times New Roman" pitchFamily="18" charset="0"/>
              </a:rPr>
              <a:t>EXCEPTION: </a:t>
            </a:r>
            <a:r>
              <a:rPr lang="en-US" sz="2000" dirty="0">
                <a:latin typeface="+mn-lt"/>
              </a:rPr>
              <a:t>When an injury or disqualification occurs in the top of the first inning to the pitcher/catcher identified on the lineup card and she is unable to face the first batter in the bottom of the first inning, the player who ran for her is retroactively her substitute, no longer a courtesy runner. All substitution rules apply and the pitcher/catcher has left the game.</a:t>
            </a:r>
            <a:endParaRPr lang="en-US" altLang="en-US" sz="2000" dirty="0">
              <a:latin typeface="+mn-lt"/>
              <a:cs typeface="Times New Roman" pitchFamily="18" charset="0"/>
            </a:endParaRPr>
          </a:p>
        </p:txBody>
      </p:sp>
    </p:spTree>
    <p:extLst>
      <p:ext uri="{BB962C8B-B14F-4D97-AF65-F5344CB8AC3E}">
        <p14:creationId xmlns:p14="http://schemas.microsoft.com/office/powerpoint/2010/main" val="3112826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8-9-3, 8-9-4</a:t>
            </a:r>
          </a:p>
        </p:txBody>
      </p:sp>
      <p:sp>
        <p:nvSpPr>
          <p:cNvPr id="2" name="Rectangle 1">
            <a:extLst>
              <a:ext uri="{FF2B5EF4-FFF2-40B4-BE49-F238E27FC236}">
                <a16:creationId xmlns:a16="http://schemas.microsoft.com/office/drawing/2014/main" id="{DECAA062-71BD-4DCF-BA4B-9702A980537B}"/>
              </a:ext>
            </a:extLst>
          </p:cNvPr>
          <p:cNvSpPr/>
          <p:nvPr/>
        </p:nvSpPr>
        <p:spPr>
          <a:xfrm>
            <a:off x="1436914" y="2077526"/>
            <a:ext cx="10531249" cy="3748719"/>
          </a:xfrm>
          <a:prstGeom prst="rect">
            <a:avLst/>
          </a:prstGeom>
        </p:spPr>
        <p:txBody>
          <a:bodyPr wrap="square">
            <a:spAutoFit/>
          </a:bodyPr>
          <a:lstStyle/>
          <a:p>
            <a:pPr marL="342900" indent="-342900" eaLnBrk="1" hangingPunct="1">
              <a:lnSpc>
                <a:spcPct val="90000"/>
              </a:lnSpc>
              <a:buClrTx/>
              <a:buFont typeface="Wingdings" panose="05000000000000000000" pitchFamily="2" charset="2"/>
              <a:buAutoNum type="arabicPeriod" startAt="3"/>
              <a:tabLst>
                <a:tab pos="344488" algn="l"/>
              </a:tabLst>
              <a:defRPr/>
            </a:pPr>
            <a:r>
              <a:rPr lang="en-US" sz="2400" dirty="0">
                <a:latin typeface="+mn-lt"/>
              </a:rPr>
              <a:t>Players who are currently in the game or have participated in the game in any other playing capacity are ineligible to serve as courtesy 	runners.</a:t>
            </a:r>
          </a:p>
          <a:p>
            <a:pPr marL="0" indent="0" eaLnBrk="1" hangingPunct="1">
              <a:lnSpc>
                <a:spcPct val="90000"/>
              </a:lnSpc>
              <a:buFont typeface="Wingdings" panose="05000000000000000000" pitchFamily="2" charset="2"/>
              <a:buNone/>
              <a:tabLst>
                <a:tab pos="344488" algn="l"/>
              </a:tabLst>
              <a:defRPr/>
            </a:pPr>
            <a:endParaRPr lang="en-US" altLang="en-US" sz="2400" dirty="0">
              <a:latin typeface="+mn-lt"/>
              <a:cs typeface="Times New Roman" pitchFamily="18" charset="0"/>
            </a:endParaRPr>
          </a:p>
          <a:p>
            <a:pPr marL="342900" indent="-342900" eaLnBrk="1" hangingPunct="1">
              <a:lnSpc>
                <a:spcPct val="90000"/>
              </a:lnSpc>
              <a:buClrTx/>
              <a:buFont typeface="Wingdings" panose="05000000000000000000" pitchFamily="2" charset="2"/>
              <a:buAutoNum type="arabicPeriod" startAt="4"/>
              <a:tabLst>
                <a:tab pos="398463" algn="l"/>
              </a:tabLst>
              <a:defRPr/>
            </a:pPr>
            <a:r>
              <a:rPr lang="en-US" sz="2400" dirty="0">
                <a:latin typeface="+mn-lt"/>
              </a:rPr>
              <a:t>A player may not be a substitute for any player in the half inning that she ran as a courtesy runner.</a:t>
            </a:r>
          </a:p>
          <a:p>
            <a:pPr marL="0" indent="0" eaLnBrk="1" hangingPunct="1">
              <a:lnSpc>
                <a:spcPct val="90000"/>
              </a:lnSpc>
              <a:buFont typeface="Wingdings" panose="05000000000000000000" pitchFamily="2" charset="2"/>
              <a:buNone/>
              <a:tabLst>
                <a:tab pos="398463" algn="l"/>
              </a:tabLst>
              <a:defRPr/>
            </a:pPr>
            <a:endParaRPr lang="en-US" altLang="en-US" sz="2400" dirty="0">
              <a:latin typeface="+mn-lt"/>
              <a:cs typeface="Times New Roman" pitchFamily="18" charset="0"/>
            </a:endParaRPr>
          </a:p>
          <a:p>
            <a:pPr marL="0" indent="0" eaLnBrk="1" hangingPunct="1">
              <a:lnSpc>
                <a:spcPct val="90000"/>
              </a:lnSpc>
              <a:buFont typeface="Wingdings" panose="05000000000000000000" pitchFamily="2" charset="2"/>
              <a:buNone/>
              <a:tabLst>
                <a:tab pos="398463" algn="l"/>
              </a:tabLst>
              <a:defRPr/>
            </a:pPr>
            <a:r>
              <a:rPr lang="en-US" altLang="en-US" sz="2400" b="1" dirty="0">
                <a:latin typeface="+mn-lt"/>
                <a:cs typeface="Times New Roman" pitchFamily="18" charset="0"/>
              </a:rPr>
              <a:t>EXCEPTION: </a:t>
            </a:r>
            <a:r>
              <a:rPr lang="en-US" sz="2400" dirty="0">
                <a:latin typeface="+mn-lt"/>
              </a:rPr>
              <a:t>When an injury or disqualification occurs and no substitutes are available, the courtesy runner must be used as a substitute, and take the place of the injured player. Should the courtesy runner be on base, and is entered as a substitute, the pitcher or catcher for whom the courtesy runner is running, must run in her place.</a:t>
            </a:r>
            <a:endParaRPr lang="en-US" altLang="en-US" sz="2400" dirty="0">
              <a:latin typeface="+mn-lt"/>
              <a:cs typeface="Times New Roman" pitchFamily="18" charset="0"/>
            </a:endParaRPr>
          </a:p>
        </p:txBody>
      </p:sp>
    </p:spTree>
    <p:extLst>
      <p:ext uri="{BB962C8B-B14F-4D97-AF65-F5344CB8AC3E}">
        <p14:creationId xmlns:p14="http://schemas.microsoft.com/office/powerpoint/2010/main" val="47676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3-2-7</a:t>
            </a:r>
          </a:p>
        </p:txBody>
      </p:sp>
      <p:sp>
        <p:nvSpPr>
          <p:cNvPr id="2" name="Rectangle 1">
            <a:extLst>
              <a:ext uri="{FF2B5EF4-FFF2-40B4-BE49-F238E27FC236}">
                <a16:creationId xmlns:a16="http://schemas.microsoft.com/office/drawing/2014/main" id="{29C8841E-6129-46D4-A769-934D74A6A9AC}"/>
              </a:ext>
            </a:extLst>
          </p:cNvPr>
          <p:cNvSpPr/>
          <p:nvPr/>
        </p:nvSpPr>
        <p:spPr>
          <a:xfrm>
            <a:off x="1527243" y="1816073"/>
            <a:ext cx="10440920" cy="4708981"/>
          </a:xfrm>
          <a:prstGeom prst="rect">
            <a:avLst/>
          </a:prstGeom>
        </p:spPr>
        <p:txBody>
          <a:bodyPr wrap="square">
            <a:spAutoFit/>
          </a:bodyPr>
          <a:lstStyle/>
          <a:p>
            <a:pPr marL="0" indent="0">
              <a:buFont typeface="Wingdings" panose="05000000000000000000" pitchFamily="2" charset="2"/>
              <a:buNone/>
              <a:defRPr/>
            </a:pPr>
            <a:r>
              <a:rPr lang="en-US" altLang="en-US" sz="2000" b="1" dirty="0">
                <a:latin typeface="+mn-lt"/>
              </a:rPr>
              <a:t>Uniforms, Player Equipment</a:t>
            </a:r>
          </a:p>
          <a:p>
            <a:pPr>
              <a:defRPr/>
            </a:pPr>
            <a:r>
              <a:rPr lang="en-US" sz="2000" b="1" dirty="0">
                <a:latin typeface="+mn-lt"/>
              </a:rPr>
              <a:t>ART. 7</a:t>
            </a:r>
            <a:r>
              <a:rPr lang="en-US" sz="2000" dirty="0">
                <a:latin typeface="+mn-lt"/>
              </a:rPr>
              <a:t> . . . Exposed undergarments, if worn, are considered part of the official uniform. All exposed undergarments shall be a solid single color: black, white, gray or a school color. </a:t>
            </a:r>
          </a:p>
          <a:p>
            <a:pPr marL="0" indent="0">
              <a:buFont typeface="Wingdings" panose="05000000000000000000" pitchFamily="2" charset="2"/>
              <a:buNone/>
              <a:tabLst>
                <a:tab pos="285750" algn="l"/>
                <a:tab pos="457200" algn="l"/>
                <a:tab pos="685800" algn="l"/>
              </a:tabLst>
              <a:defRPr/>
            </a:pPr>
            <a:r>
              <a:rPr lang="en-US" sz="2000" dirty="0">
                <a:latin typeface="+mn-lt"/>
              </a:rPr>
              <a:t>	a. 	For individual players, exposed upper-body undergarments do not</a:t>
            </a:r>
            <a:br>
              <a:rPr lang="en-US" sz="2000" dirty="0">
                <a:latin typeface="+mn-lt"/>
              </a:rPr>
            </a:br>
            <a:r>
              <a:rPr lang="en-US" sz="2000" dirty="0">
                <a:latin typeface="+mn-lt"/>
              </a:rPr>
              <a:t> 			have to be the same color as exposed lower-body undergarments. </a:t>
            </a:r>
          </a:p>
          <a:p>
            <a:pPr marL="0" indent="0">
              <a:buFont typeface="Wingdings" panose="05000000000000000000" pitchFamily="2" charset="2"/>
              <a:buNone/>
              <a:tabLst>
                <a:tab pos="285750" algn="l"/>
                <a:tab pos="457200" algn="l"/>
                <a:tab pos="685800" algn="l"/>
              </a:tabLst>
              <a:defRPr/>
            </a:pPr>
            <a:r>
              <a:rPr lang="en-US" sz="2000" dirty="0">
                <a:latin typeface="+mn-lt"/>
              </a:rPr>
              <a:t>	b. 	</a:t>
            </a:r>
            <a:r>
              <a:rPr lang="en-US" sz="2000" cap="small" dirty="0">
                <a:latin typeface="+mn-lt"/>
              </a:rPr>
              <a:t>F</a:t>
            </a:r>
            <a:r>
              <a:rPr lang="en-US" sz="2000" dirty="0">
                <a:latin typeface="+mn-lt"/>
              </a:rPr>
              <a:t>or all team members, exposed upper-body undergarments shall</a:t>
            </a:r>
            <a:br>
              <a:rPr lang="en-US" sz="2000" dirty="0">
                <a:latin typeface="+mn-lt"/>
              </a:rPr>
            </a:br>
            <a:r>
              <a:rPr lang="en-US" sz="2000" dirty="0">
                <a:latin typeface="+mn-lt"/>
              </a:rPr>
              <a:t> 			be the same solid, single color, and all exposed lower-body</a:t>
            </a:r>
            <a:br>
              <a:rPr lang="en-US" sz="2000" dirty="0">
                <a:latin typeface="+mn-lt"/>
              </a:rPr>
            </a:br>
            <a:r>
              <a:rPr lang="en-US" sz="2000" dirty="0">
                <a:latin typeface="+mn-lt"/>
              </a:rPr>
              <a:t>  			undergarments shall be the same solid, single color.</a:t>
            </a:r>
          </a:p>
          <a:p>
            <a:pPr marL="0" indent="0">
              <a:buFont typeface="Wingdings" panose="05000000000000000000" pitchFamily="2" charset="2"/>
              <a:buNone/>
              <a:tabLst>
                <a:tab pos="285750" algn="l"/>
                <a:tab pos="457200" algn="l"/>
                <a:tab pos="685800" algn="l"/>
              </a:tabLst>
              <a:defRPr/>
            </a:pPr>
            <a:r>
              <a:rPr lang="en-US" sz="2000" dirty="0">
                <a:latin typeface="+mn-lt"/>
              </a:rPr>
              <a:t>	c. 	Garments other than team uniforms - such as arm sleeves, leg</a:t>
            </a:r>
            <a:br>
              <a:rPr lang="en-US" sz="2000" dirty="0">
                <a:latin typeface="+mn-lt"/>
              </a:rPr>
            </a:br>
            <a:r>
              <a:rPr lang="en-US" sz="2000" dirty="0">
                <a:latin typeface="+mn-lt"/>
              </a:rPr>
              <a:t> 			sleeves, and tights - are permissible. Anything worn on the arm or</a:t>
            </a:r>
            <a:br>
              <a:rPr lang="en-US" sz="2000" dirty="0">
                <a:latin typeface="+mn-lt"/>
              </a:rPr>
            </a:br>
            <a:r>
              <a:rPr lang="en-US" sz="2000" dirty="0">
                <a:latin typeface="+mn-lt"/>
              </a:rPr>
              <a:t> 			leg is a sleeve, except a brace, and shall meet the color restrictions.</a:t>
            </a:r>
          </a:p>
          <a:p>
            <a:pPr marL="0" indent="0">
              <a:buFont typeface="Wingdings" panose="05000000000000000000" pitchFamily="2" charset="2"/>
              <a:buNone/>
              <a:tabLst>
                <a:tab pos="285750" algn="l"/>
                <a:tab pos="457200" algn="l"/>
                <a:tab pos="685800" algn="l"/>
              </a:tabLst>
              <a:defRPr/>
            </a:pPr>
            <a:r>
              <a:rPr lang="en-US" altLang="en-US" sz="2000" dirty="0">
                <a:latin typeface="+mn-lt"/>
              </a:rPr>
              <a:t>			EXCEPTION: Any wristband with a playbook/</a:t>
            </a:r>
            <a:r>
              <a:rPr lang="en-US" altLang="en-US" sz="2000" dirty="0" err="1">
                <a:latin typeface="+mn-lt"/>
              </a:rPr>
              <a:t>playcard</a:t>
            </a:r>
            <a:r>
              <a:rPr lang="en-US" altLang="en-US" sz="2000" dirty="0">
                <a:latin typeface="+mn-lt"/>
              </a:rPr>
              <a:t> attached shall be considered</a:t>
            </a:r>
          </a:p>
          <a:p>
            <a:pPr marL="0" indent="0">
              <a:buFont typeface="Wingdings" panose="05000000000000000000" pitchFamily="2" charset="2"/>
              <a:buNone/>
              <a:tabLst>
                <a:tab pos="285750" algn="l"/>
                <a:tab pos="457200" algn="l"/>
                <a:tab pos="685800" algn="l"/>
              </a:tabLst>
              <a:defRPr/>
            </a:pPr>
            <a:r>
              <a:rPr lang="en-US" altLang="en-US" sz="2000" dirty="0">
                <a:latin typeface="+mn-lt"/>
              </a:rPr>
              <a:t>			equipment and is permitted as long as it is a single, solid color, and it is not optic</a:t>
            </a:r>
          </a:p>
          <a:p>
            <a:pPr marL="0" indent="0">
              <a:buFont typeface="Wingdings" panose="05000000000000000000" pitchFamily="2" charset="2"/>
              <a:buNone/>
              <a:tabLst>
                <a:tab pos="285750" algn="l"/>
                <a:tab pos="457200" algn="l"/>
                <a:tab pos="685800" algn="l"/>
              </a:tabLst>
              <a:defRPr/>
            </a:pPr>
            <a:r>
              <a:rPr lang="en-US" altLang="en-US" sz="2000" dirty="0">
                <a:latin typeface="+mn-lt"/>
              </a:rPr>
              <a:t>			yellow. It does not have to match the color of the upper garment. It shall only be worn</a:t>
            </a:r>
          </a:p>
          <a:p>
            <a:pPr marL="0" indent="0">
              <a:buFont typeface="Wingdings" panose="05000000000000000000" pitchFamily="2" charset="2"/>
              <a:buNone/>
              <a:tabLst>
                <a:tab pos="285750" algn="l"/>
                <a:tab pos="457200" algn="l"/>
                <a:tab pos="685800" algn="l"/>
              </a:tabLst>
              <a:defRPr/>
            </a:pPr>
            <a:r>
              <a:rPr lang="en-US" altLang="en-US" sz="2000" dirty="0">
                <a:latin typeface="+mn-lt"/>
              </a:rPr>
              <a:t>			on the non-pitching arm.</a:t>
            </a:r>
          </a:p>
        </p:txBody>
      </p:sp>
    </p:spTree>
    <p:extLst>
      <p:ext uri="{BB962C8B-B14F-4D97-AF65-F5344CB8AC3E}">
        <p14:creationId xmlns:p14="http://schemas.microsoft.com/office/powerpoint/2010/main" val="1938135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8-9-5, 8-9-6</a:t>
            </a:r>
          </a:p>
        </p:txBody>
      </p:sp>
      <p:sp>
        <p:nvSpPr>
          <p:cNvPr id="2" name="Rectangle 1">
            <a:extLst>
              <a:ext uri="{FF2B5EF4-FFF2-40B4-BE49-F238E27FC236}">
                <a16:creationId xmlns:a16="http://schemas.microsoft.com/office/drawing/2014/main" id="{DECAA062-71BD-4DCF-BA4B-9702A980537B}"/>
              </a:ext>
            </a:extLst>
          </p:cNvPr>
          <p:cNvSpPr/>
          <p:nvPr/>
        </p:nvSpPr>
        <p:spPr>
          <a:xfrm>
            <a:off x="1436914" y="2077526"/>
            <a:ext cx="10531249" cy="4462760"/>
          </a:xfrm>
          <a:prstGeom prst="rect">
            <a:avLst/>
          </a:prstGeom>
        </p:spPr>
        <p:txBody>
          <a:bodyPr wrap="square">
            <a:spAutoFit/>
          </a:bodyPr>
          <a:lstStyle/>
          <a:p>
            <a:pPr marL="0" indent="0" eaLnBrk="1" hangingPunct="1">
              <a:lnSpc>
                <a:spcPct val="90000"/>
              </a:lnSpc>
              <a:buClr>
                <a:schemeClr val="tx1"/>
              </a:buClr>
              <a:buFont typeface="Wingdings" panose="05000000000000000000" pitchFamily="2" charset="2"/>
              <a:buNone/>
              <a:tabLst>
                <a:tab pos="344488" algn="l"/>
              </a:tabLst>
              <a:defRPr/>
            </a:pPr>
            <a:r>
              <a:rPr lang="en-US" sz="2000" dirty="0">
                <a:latin typeface="+mn-lt"/>
                <a:cs typeface="Times New Roman" pitchFamily="18" charset="0"/>
              </a:rPr>
              <a:t>5.  </a:t>
            </a:r>
            <a:r>
              <a:rPr lang="en-US" sz="2000" dirty="0">
                <a:latin typeface="+mn-lt"/>
              </a:rPr>
              <a:t>The courtesy runner is not permitted to run as a courtesy runner for the Designated Player (DP),</a:t>
            </a:r>
            <a:br>
              <a:rPr lang="en-US" sz="2000" dirty="0">
                <a:latin typeface="+mn-lt"/>
              </a:rPr>
            </a:br>
            <a:r>
              <a:rPr lang="en-US" sz="2000" dirty="0">
                <a:latin typeface="+mn-lt"/>
              </a:rPr>
              <a:t>      if the DP is only batting, and not playing defense, for the pitcher or the catcher.</a:t>
            </a: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342900" indent="-342900" eaLnBrk="1" hangingPunct="1">
              <a:lnSpc>
                <a:spcPct val="90000"/>
              </a:lnSpc>
              <a:buClrTx/>
              <a:buFont typeface="Wingdings" panose="05000000000000000000" pitchFamily="2" charset="2"/>
              <a:buAutoNum type="arabicPeriod" startAt="6"/>
              <a:tabLst>
                <a:tab pos="344488" algn="l"/>
              </a:tabLst>
              <a:defRPr/>
            </a:pPr>
            <a:r>
              <a:rPr lang="en-US" sz="2000" dirty="0">
                <a:latin typeface="+mn-lt"/>
              </a:rPr>
              <a:t>Once the courtesy runner is designated for that half-inning, the pitcher or catcher for whom she is running may not return to run while that courtesy runner is on base. A courtesy runner shall not run for a courtesy runner. When a legal substitute replaces a courtesy runner, the player for whom she was running has left the game.</a:t>
            </a:r>
            <a:endParaRPr lang="en-US" altLang="en-US" sz="2000" dirty="0">
              <a:latin typeface="+mn-lt"/>
              <a:cs typeface="Times New Roman" pitchFamily="18" charset="0"/>
            </a:endParaRPr>
          </a:p>
          <a:p>
            <a:pPr marL="342900" indent="-342900" eaLnBrk="1" hangingPunct="1">
              <a:lnSpc>
                <a:spcPct val="90000"/>
              </a:lnSpc>
              <a:buFont typeface="Wingdings" panose="05000000000000000000" pitchFamily="2" charset="2"/>
              <a:buAutoNum type="arabicPeriod" startAt="6"/>
              <a:tabLst>
                <a:tab pos="344488" algn="l"/>
              </a:tabLst>
              <a:defRPr/>
            </a:pPr>
            <a:endParaRPr lang="en-US" altLang="en-US" sz="2000" dirty="0">
              <a:latin typeface="+mn-lt"/>
              <a:cs typeface="Times New Roman" pitchFamily="18" charset="0"/>
            </a:endParaRPr>
          </a:p>
          <a:p>
            <a:pPr marL="0" indent="0">
              <a:buFont typeface="Wingdings" panose="05000000000000000000" pitchFamily="2" charset="2"/>
              <a:buNone/>
              <a:tabLst>
                <a:tab pos="227013" algn="l"/>
              </a:tabLst>
              <a:defRPr/>
            </a:pPr>
            <a:r>
              <a:rPr lang="en-US" altLang="en-US" sz="2000" dirty="0">
                <a:latin typeface="+mn-lt"/>
                <a:cs typeface="Times New Roman" pitchFamily="18" charset="0"/>
              </a:rPr>
              <a:t>Exceptions:</a:t>
            </a:r>
            <a:br>
              <a:rPr lang="en-US" altLang="en-US" sz="2000" dirty="0">
                <a:latin typeface="+mn-lt"/>
                <a:cs typeface="Times New Roman" pitchFamily="18" charset="0"/>
              </a:rPr>
            </a:br>
            <a:r>
              <a:rPr lang="en-US" sz="2000" dirty="0">
                <a:latin typeface="+mn-lt"/>
              </a:rPr>
              <a:t>1.	Should an injury or disqualification occur to any other offensive player, and no substitutes are</a:t>
            </a:r>
            <a:br>
              <a:rPr lang="en-US" sz="2000" dirty="0">
                <a:latin typeface="+mn-lt"/>
              </a:rPr>
            </a:br>
            <a:r>
              <a:rPr lang="en-US" sz="2000" dirty="0">
                <a:latin typeface="+mn-lt"/>
              </a:rPr>
              <a:t>    available, the courtesy runner must take the place of the player. In this case, the courtesy runner</a:t>
            </a:r>
            <a:br>
              <a:rPr lang="en-US" sz="2000" dirty="0">
                <a:latin typeface="+mn-lt"/>
              </a:rPr>
            </a:br>
            <a:r>
              <a:rPr lang="en-US" sz="2000" dirty="0">
                <a:latin typeface="+mn-lt"/>
              </a:rPr>
              <a:t>    enters as a substitute and the pitcher or catcher for whom the courtesy runner is running, must</a:t>
            </a:r>
            <a:br>
              <a:rPr lang="en-US" sz="2000" dirty="0">
                <a:latin typeface="+mn-lt"/>
              </a:rPr>
            </a:br>
            <a:r>
              <a:rPr lang="en-US" sz="2000" dirty="0">
                <a:latin typeface="+mn-lt"/>
              </a:rPr>
              <a:t>     run in her place.</a:t>
            </a:r>
          </a:p>
          <a:p>
            <a:pPr marL="0" indent="0">
              <a:buFont typeface="Wingdings" panose="05000000000000000000" pitchFamily="2" charset="2"/>
              <a:buNone/>
              <a:tabLst>
                <a:tab pos="227013" algn="l"/>
              </a:tabLst>
              <a:defRPr/>
            </a:pPr>
            <a:r>
              <a:rPr lang="en-US" sz="2000" dirty="0">
                <a:latin typeface="+mn-lt"/>
              </a:rPr>
              <a:t>2.	When the courtesy runner is injured or disqualified, the player for whom she is running (pitcher or</a:t>
            </a:r>
            <a:br>
              <a:rPr lang="en-US" sz="2000" dirty="0">
                <a:latin typeface="+mn-lt"/>
              </a:rPr>
            </a:br>
            <a:r>
              <a:rPr lang="en-US" sz="2000" dirty="0">
                <a:latin typeface="+mn-lt"/>
              </a:rPr>
              <a:t>    catcher) may return to run the bases or a legal substitute may be entered.</a:t>
            </a:r>
          </a:p>
        </p:txBody>
      </p:sp>
    </p:spTree>
    <p:extLst>
      <p:ext uri="{BB962C8B-B14F-4D97-AF65-F5344CB8AC3E}">
        <p14:creationId xmlns:p14="http://schemas.microsoft.com/office/powerpoint/2010/main" val="3655698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8-9-7 and penalties</a:t>
            </a:r>
          </a:p>
        </p:txBody>
      </p:sp>
      <p:sp>
        <p:nvSpPr>
          <p:cNvPr id="2" name="Rectangle 1">
            <a:extLst>
              <a:ext uri="{FF2B5EF4-FFF2-40B4-BE49-F238E27FC236}">
                <a16:creationId xmlns:a16="http://schemas.microsoft.com/office/drawing/2014/main" id="{DECAA062-71BD-4DCF-BA4B-9702A980537B}"/>
              </a:ext>
            </a:extLst>
          </p:cNvPr>
          <p:cNvSpPr/>
          <p:nvPr/>
        </p:nvSpPr>
        <p:spPr>
          <a:xfrm>
            <a:off x="1436914" y="2077526"/>
            <a:ext cx="10531249" cy="2031325"/>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800" b="1" dirty="0">
                <a:latin typeface="+mn-lt"/>
                <a:cs typeface="Times New Roman" pitchFamily="18" charset="0"/>
              </a:rPr>
              <a:t>Penalty: </a:t>
            </a:r>
            <a:r>
              <a:rPr lang="en-US" altLang="en-US" sz="2800" dirty="0">
                <a:latin typeface="+mn-lt"/>
                <a:cs typeface="Times New Roman" pitchFamily="18" charset="0"/>
              </a:rPr>
              <a:t>(Art. 1-6) illegal substitute. (3-4)</a:t>
            </a:r>
          </a:p>
          <a:p>
            <a:pPr eaLnBrk="1" hangingPunct="1">
              <a:lnSpc>
                <a:spcPct val="90000"/>
              </a:lnSpc>
              <a:defRPr/>
            </a:pPr>
            <a:endParaRPr lang="en-US" altLang="en-US" sz="2800" dirty="0">
              <a:latin typeface="+mn-lt"/>
              <a:cs typeface="Times New Roman" pitchFamily="18" charset="0"/>
            </a:endParaRPr>
          </a:p>
          <a:p>
            <a:pPr marL="344488" indent="-344488" eaLnBrk="1" hangingPunct="1">
              <a:lnSpc>
                <a:spcPct val="90000"/>
              </a:lnSpc>
              <a:buClrTx/>
              <a:buFont typeface="Tahoma" pitchFamily="34" charset="0"/>
              <a:buAutoNum type="arabicPeriod" startAt="7"/>
              <a:defRPr/>
            </a:pPr>
            <a:r>
              <a:rPr lang="en-US" altLang="en-US" sz="2800" dirty="0">
                <a:solidFill>
                  <a:srgbClr val="000000"/>
                </a:solidFill>
                <a:latin typeface="+mn-lt"/>
                <a:cs typeface="Times New Roman" pitchFamily="18" charset="0"/>
              </a:rPr>
              <a:t>CR must be reported to plate umpire.</a:t>
            </a:r>
          </a:p>
          <a:p>
            <a:pPr marL="0" indent="0" eaLnBrk="1" hangingPunct="1">
              <a:lnSpc>
                <a:spcPct val="90000"/>
              </a:lnSpc>
              <a:buClrTx/>
              <a:buFont typeface="Wingdings" panose="05000000000000000000" pitchFamily="2" charset="2"/>
              <a:buNone/>
              <a:defRPr/>
            </a:pPr>
            <a:endParaRPr lang="en-US" altLang="en-US" sz="2800" dirty="0">
              <a:solidFill>
                <a:srgbClr val="000000"/>
              </a:solidFill>
              <a:latin typeface="+mn-lt"/>
              <a:cs typeface="Times New Roman" pitchFamily="18" charset="0"/>
            </a:endParaRPr>
          </a:p>
          <a:p>
            <a:pPr marL="0" indent="0" eaLnBrk="1" hangingPunct="1">
              <a:lnSpc>
                <a:spcPct val="90000"/>
              </a:lnSpc>
              <a:buClrTx/>
              <a:buFont typeface="Wingdings" panose="05000000000000000000" pitchFamily="2" charset="2"/>
              <a:buNone/>
              <a:defRPr/>
            </a:pPr>
            <a:r>
              <a:rPr lang="en-US" altLang="en-US" sz="2800" b="1" dirty="0">
                <a:solidFill>
                  <a:srgbClr val="000000"/>
                </a:solidFill>
                <a:latin typeface="+mn-lt"/>
                <a:cs typeface="Times New Roman" pitchFamily="18" charset="0"/>
              </a:rPr>
              <a:t>Penalty: </a:t>
            </a:r>
            <a:r>
              <a:rPr lang="en-US" altLang="en-US" sz="2800" dirty="0">
                <a:solidFill>
                  <a:srgbClr val="000000"/>
                </a:solidFill>
                <a:latin typeface="+mn-lt"/>
                <a:cs typeface="Times New Roman" pitchFamily="18" charset="0"/>
              </a:rPr>
              <a:t>(Art. 7) </a:t>
            </a:r>
            <a:r>
              <a:rPr lang="en-US" altLang="en-US" sz="2800" dirty="0">
                <a:latin typeface="+mn-lt"/>
                <a:cs typeface="Times New Roman" pitchFamily="18" charset="0"/>
              </a:rPr>
              <a:t>Unreported substitute. (3-3-4, 3-6-7)</a:t>
            </a:r>
          </a:p>
        </p:txBody>
      </p:sp>
    </p:spTree>
    <p:extLst>
      <p:ext uri="{BB962C8B-B14F-4D97-AF65-F5344CB8AC3E}">
        <p14:creationId xmlns:p14="http://schemas.microsoft.com/office/powerpoint/2010/main" val="3481016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Cr scenario #1</a:t>
            </a:r>
          </a:p>
        </p:txBody>
      </p:sp>
      <p:sp>
        <p:nvSpPr>
          <p:cNvPr id="2" name="Rectangle 1">
            <a:extLst>
              <a:ext uri="{FF2B5EF4-FFF2-40B4-BE49-F238E27FC236}">
                <a16:creationId xmlns:a16="http://schemas.microsoft.com/office/drawing/2014/main" id="{DECAA062-71BD-4DCF-BA4B-9702A980537B}"/>
              </a:ext>
            </a:extLst>
          </p:cNvPr>
          <p:cNvSpPr/>
          <p:nvPr/>
        </p:nvSpPr>
        <p:spPr>
          <a:xfrm>
            <a:off x="1236617" y="2077526"/>
            <a:ext cx="9856469" cy="3970318"/>
          </a:xfrm>
          <a:prstGeom prst="rect">
            <a:avLst/>
          </a:prstGeom>
        </p:spPr>
        <p:txBody>
          <a:bodyPr wrap="square">
            <a:spAutoFit/>
          </a:bodyPr>
          <a:lstStyle/>
          <a:p>
            <a:pPr marL="457200" indent="-457200">
              <a:buFont typeface="Arial" panose="020B0604020202020204" pitchFamily="34" charset="0"/>
              <a:buChar char="•"/>
              <a:defRPr/>
            </a:pPr>
            <a:r>
              <a:rPr lang="en-US" sz="2800" dirty="0">
                <a:latin typeface="+mn-lt"/>
              </a:rPr>
              <a:t>In the top of the third inning B8, the DP, singles to left field, Coach A asks for time and wants the FLEX (the pitcher) to run for DP.  Is this legal? Yes, the DP has left the game and has 1 re-entry.</a:t>
            </a:r>
          </a:p>
          <a:p>
            <a:pPr marL="457200" indent="-457200">
              <a:buFont typeface="Arial" panose="020B0604020202020204" pitchFamily="34" charset="0"/>
              <a:buChar char="•"/>
              <a:defRPr/>
            </a:pPr>
            <a:r>
              <a:rPr lang="en-US" sz="2800" dirty="0">
                <a:latin typeface="+mn-lt"/>
              </a:rPr>
              <a:t>After two pitches to B9, Coach A asks for time and wants to enter #12, an unused sub, as a CR for the pitcher.  Is this legal? No, the pitcher must have earned their way on base to be eligible for a CR.  The FLEX was substituted for after the DP was on base so they did not earn their way on base.</a:t>
            </a:r>
          </a:p>
        </p:txBody>
      </p:sp>
    </p:spTree>
    <p:extLst>
      <p:ext uri="{BB962C8B-B14F-4D97-AF65-F5344CB8AC3E}">
        <p14:creationId xmlns:p14="http://schemas.microsoft.com/office/powerpoint/2010/main" val="14498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Cr scenario #2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539430"/>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mn-lt"/>
              </a:rPr>
              <a:t>In the top of the first inning B2, the catcher singles to left field, Coach A asks for time and enters #8 an unused sub as a courtesy runner. Is this legal? Yes</a:t>
            </a:r>
          </a:p>
          <a:p>
            <a:pPr marL="457200" indent="-457200">
              <a:buFont typeface="Arial" panose="020B0604020202020204" pitchFamily="34" charset="0"/>
              <a:buChar char="•"/>
            </a:pPr>
            <a:r>
              <a:rPr lang="en-US" altLang="en-US" sz="2800" dirty="0">
                <a:latin typeface="+mn-lt"/>
              </a:rPr>
              <a:t>In the top of the 8</a:t>
            </a:r>
            <a:r>
              <a:rPr lang="en-US" altLang="en-US" sz="2800" baseline="30000" dirty="0">
                <a:latin typeface="+mn-lt"/>
              </a:rPr>
              <a:t>th</a:t>
            </a:r>
            <a:r>
              <a:rPr lang="en-US" altLang="en-US" sz="2800" dirty="0">
                <a:latin typeface="+mn-lt"/>
              </a:rPr>
              <a:t> inning B3 is due up to bat and B2, the catcher, is to be placed on 2B to start the inning; Coach A wants to use #8 for the catcher as a CR.  Is this legal? Yes, the catcher earned their way on base by their position in the lineup and the tiebreaker rule placing them on base. </a:t>
            </a:r>
          </a:p>
        </p:txBody>
      </p:sp>
    </p:spTree>
    <p:extLst>
      <p:ext uri="{BB962C8B-B14F-4D97-AF65-F5344CB8AC3E}">
        <p14:creationId xmlns:p14="http://schemas.microsoft.com/office/powerpoint/2010/main" val="22367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3-2-9</a:t>
            </a:r>
          </a:p>
        </p:txBody>
      </p:sp>
      <p:sp>
        <p:nvSpPr>
          <p:cNvPr id="2" name="Rectangle 1">
            <a:extLst>
              <a:ext uri="{FF2B5EF4-FFF2-40B4-BE49-F238E27FC236}">
                <a16:creationId xmlns:a16="http://schemas.microsoft.com/office/drawing/2014/main" id="{FE2E7D4B-5EFF-485B-BDA8-EA22CBBE15AF}"/>
              </a:ext>
            </a:extLst>
          </p:cNvPr>
          <p:cNvSpPr/>
          <p:nvPr/>
        </p:nvSpPr>
        <p:spPr>
          <a:xfrm>
            <a:off x="1645920" y="2106288"/>
            <a:ext cx="9457508" cy="3785652"/>
          </a:xfrm>
          <a:prstGeom prst="rect">
            <a:avLst/>
          </a:prstGeom>
        </p:spPr>
        <p:txBody>
          <a:bodyPr wrap="square">
            <a:spAutoFit/>
          </a:bodyPr>
          <a:lstStyle/>
          <a:p>
            <a:pPr marL="0" indent="0">
              <a:buFont typeface="Wingdings" panose="05000000000000000000" pitchFamily="2" charset="2"/>
              <a:buNone/>
              <a:defRPr/>
            </a:pPr>
            <a:r>
              <a:rPr lang="en-US" altLang="en-US" sz="4000" b="1" dirty="0">
                <a:latin typeface="+mn-lt"/>
              </a:rPr>
              <a:t> Uniforms, Player Equipment</a:t>
            </a:r>
          </a:p>
          <a:p>
            <a:pPr marL="0" indent="0">
              <a:buFont typeface="Wingdings" panose="05000000000000000000" pitchFamily="2" charset="2"/>
              <a:buNone/>
              <a:defRPr/>
            </a:pPr>
            <a:endParaRPr lang="en-US" altLang="en-US" sz="4000" b="1" dirty="0">
              <a:latin typeface="+mn-lt"/>
            </a:endParaRPr>
          </a:p>
          <a:p>
            <a:pPr>
              <a:defRPr/>
            </a:pPr>
            <a:r>
              <a:rPr lang="en-US" altLang="en-US" sz="4000" dirty="0">
                <a:latin typeface="+mn-lt"/>
              </a:rPr>
              <a:t>A pitcher shall not wear any item on the pitching hand, wrist, arm or thighs which may, in the umpire's judgment, be distracting to the batter.</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3-2-12</a:t>
            </a:r>
          </a:p>
        </p:txBody>
      </p:sp>
      <p:sp>
        <p:nvSpPr>
          <p:cNvPr id="2" name="Rectangle 1">
            <a:extLst>
              <a:ext uri="{FF2B5EF4-FFF2-40B4-BE49-F238E27FC236}">
                <a16:creationId xmlns:a16="http://schemas.microsoft.com/office/drawing/2014/main" id="{EAD94DF3-0643-42A9-839C-44ABF1F103B6}"/>
              </a:ext>
            </a:extLst>
          </p:cNvPr>
          <p:cNvSpPr/>
          <p:nvPr/>
        </p:nvSpPr>
        <p:spPr>
          <a:xfrm>
            <a:off x="1689462" y="2021716"/>
            <a:ext cx="9936481" cy="2477601"/>
          </a:xfrm>
          <a:prstGeom prst="rect">
            <a:avLst/>
          </a:prstGeom>
        </p:spPr>
        <p:txBody>
          <a:bodyPr wrap="square">
            <a:spAutoFit/>
          </a:bodyPr>
          <a:lstStyle/>
          <a:p>
            <a:pPr marL="0" indent="0">
              <a:buFont typeface="Wingdings" panose="05000000000000000000" pitchFamily="2" charset="2"/>
              <a:buNone/>
              <a:defRPr/>
            </a:pPr>
            <a:r>
              <a:rPr lang="en-US" altLang="en-US" sz="2400" b="1" dirty="0">
                <a:latin typeface="+mn-lt"/>
              </a:rPr>
              <a:t>Uniforms, Player Equipment</a:t>
            </a:r>
          </a:p>
          <a:p>
            <a:pPr marL="0" indent="0">
              <a:buFont typeface="Wingdings" panose="05000000000000000000" pitchFamily="2" charset="2"/>
              <a:buNone/>
              <a:defRPr/>
            </a:pPr>
            <a:endParaRPr lang="en-US" altLang="en-US" sz="1100" b="1" dirty="0">
              <a:latin typeface="+mn-lt"/>
            </a:endParaRPr>
          </a:p>
          <a:p>
            <a:pPr>
              <a:defRPr/>
            </a:pPr>
            <a:r>
              <a:rPr lang="en-US" altLang="en-US" sz="2400" dirty="0">
                <a:latin typeface="+mn-lt"/>
              </a:rPr>
              <a:t>Players in the game are prohibited from wearing jewelry such as rings, watches, earrings, bracelets, necklaces (including cloth or string types) or other hard cosmetic or decorative items. Religious and medical-alert medals are not considered jewelry. A religious medal must be taped and worn under the uniform. A medical-alert medal must be taped and may be visible. (3-6-1)</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3-3-1</a:t>
            </a:r>
          </a:p>
        </p:txBody>
      </p:sp>
      <p:sp>
        <p:nvSpPr>
          <p:cNvPr id="2" name="Rectangle 1">
            <a:extLst>
              <a:ext uri="{FF2B5EF4-FFF2-40B4-BE49-F238E27FC236}">
                <a16:creationId xmlns:a16="http://schemas.microsoft.com/office/drawing/2014/main" id="{5DED4C13-36D2-432D-8E11-93371E2583D0}"/>
              </a:ext>
            </a:extLst>
          </p:cNvPr>
          <p:cNvSpPr/>
          <p:nvPr/>
        </p:nvSpPr>
        <p:spPr>
          <a:xfrm>
            <a:off x="1623044" y="1954415"/>
            <a:ext cx="10026650" cy="4081117"/>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400" b="1" dirty="0">
                <a:latin typeface="+mn-lt"/>
              </a:rPr>
              <a:t>Substituting</a:t>
            </a:r>
          </a:p>
          <a:p>
            <a:pPr marL="0" indent="0" eaLnBrk="1" hangingPunct="1">
              <a:lnSpc>
                <a:spcPct val="90000"/>
              </a:lnSpc>
              <a:buFont typeface="Wingdings" panose="05000000000000000000" pitchFamily="2" charset="2"/>
              <a:buNone/>
              <a:defRPr/>
            </a:pPr>
            <a:endParaRPr lang="en-US" altLang="en-US" sz="2400" b="1" dirty="0">
              <a:latin typeface="+mn-lt"/>
              <a:cs typeface="Times New Roman" pitchFamily="18" charset="0"/>
            </a:endParaRPr>
          </a:p>
          <a:p>
            <a:pPr eaLnBrk="1" hangingPunct="1">
              <a:lnSpc>
                <a:spcPct val="90000"/>
              </a:lnSpc>
              <a:defRPr/>
            </a:pPr>
            <a:r>
              <a:rPr lang="en-US" sz="2400" dirty="0">
                <a:latin typeface="+mn-lt"/>
              </a:rPr>
              <a:t>A player who is not listed as an eligible substitute on the lineup card shall not be prohibited from playing.</a:t>
            </a:r>
          </a:p>
          <a:p>
            <a:pPr marL="0" indent="0" eaLnBrk="1" hangingPunct="1">
              <a:lnSpc>
                <a:spcPct val="90000"/>
              </a:lnSpc>
              <a:buFont typeface="Wingdings" panose="05000000000000000000" pitchFamily="2" charset="2"/>
              <a:buNone/>
              <a:defRPr/>
            </a:pPr>
            <a:endParaRPr lang="en-US" sz="2400" dirty="0">
              <a:latin typeface="+mn-lt"/>
            </a:endParaRPr>
          </a:p>
          <a:p>
            <a:pPr eaLnBrk="1" hangingPunct="1">
              <a:lnSpc>
                <a:spcPct val="90000"/>
              </a:lnSpc>
              <a:defRPr/>
            </a:pPr>
            <a:r>
              <a:rPr lang="en-US" sz="2400" b="1" dirty="0">
                <a:latin typeface="+mn-lt"/>
              </a:rPr>
              <a:t>PENALTY: </a:t>
            </a:r>
            <a:r>
              <a:rPr lang="en-US" sz="2400" dirty="0">
                <a:latin typeface="+mn-lt"/>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 </a:t>
            </a:r>
            <a:r>
              <a:rPr lang="en-US" altLang="en-US" sz="2400" dirty="0">
                <a:latin typeface="+mn-lt"/>
                <a:cs typeface="Times New Roman" pitchFamily="18" charset="0"/>
              </a:rPr>
              <a:t>(3-1-3)</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3-3-2</a:t>
            </a:r>
          </a:p>
        </p:txBody>
      </p:sp>
      <p:sp>
        <p:nvSpPr>
          <p:cNvPr id="2" name="Content Placeholder 1">
            <a:extLst>
              <a:ext uri="{FF2B5EF4-FFF2-40B4-BE49-F238E27FC236}">
                <a16:creationId xmlns:a16="http://schemas.microsoft.com/office/drawing/2014/main" id="{F7003174-1BF2-4BAA-9491-F56E897FB482}"/>
              </a:ext>
            </a:extLst>
          </p:cNvPr>
          <p:cNvSpPr>
            <a:spLocks noGrp="1"/>
          </p:cNvSpPr>
          <p:nvPr>
            <p:ph idx="1"/>
          </p:nvPr>
        </p:nvSpPr>
        <p:spPr>
          <a:xfrm>
            <a:off x="1603169" y="1989138"/>
            <a:ext cx="10364994" cy="4338637"/>
          </a:xfrm>
        </p:spPr>
        <p:txBody>
          <a:bodyPr/>
          <a:lstStyle/>
          <a:p>
            <a:pPr marL="0" indent="0">
              <a:lnSpc>
                <a:spcPct val="90000"/>
              </a:lnSpc>
              <a:buNone/>
              <a:defRPr/>
            </a:pPr>
            <a:r>
              <a:rPr lang="en-US" altLang="en-US" sz="2000" b="1" dirty="0"/>
              <a:t>Substituting</a:t>
            </a:r>
            <a:endParaRPr lang="en-US" altLang="en-US" sz="2000" b="1" dirty="0">
              <a:cs typeface="Times New Roman" pitchFamily="18" charset="0"/>
            </a:endParaRPr>
          </a:p>
          <a:p>
            <a:pPr marL="0" indent="0" algn="ctr">
              <a:lnSpc>
                <a:spcPct val="90000"/>
              </a:lnSpc>
              <a:buNone/>
              <a:defRPr/>
            </a:pPr>
            <a:endParaRPr lang="en-US" altLang="en-US" sz="2000" dirty="0">
              <a:cs typeface="Times New Roman" pitchFamily="18" charset="0"/>
            </a:endParaRPr>
          </a:p>
          <a:p>
            <a:pPr>
              <a:defRPr/>
            </a:pPr>
            <a:r>
              <a:rPr lang="en-US" sz="2000" b="1" cap="all" dirty="0"/>
              <a:t>ART. 2 . . .</a:t>
            </a:r>
            <a:r>
              <a:rPr lang="en-US" sz="2000" dirty="0"/>
              <a:t> A substitute may replace any player when the ball is dead or time has been called. The substitute or coach shall report to the plate umpire at the time of the change by stating name and shirt number of the:</a:t>
            </a:r>
          </a:p>
          <a:p>
            <a:pPr marL="688975" indent="-295275">
              <a:buNone/>
              <a:defRPr/>
            </a:pPr>
            <a:r>
              <a:rPr lang="en-US" sz="2000" dirty="0"/>
              <a:t>a.	player entering the game for the first time.</a:t>
            </a:r>
          </a:p>
          <a:p>
            <a:pPr marL="688975" indent="-295275">
              <a:buNone/>
              <a:defRPr/>
            </a:pPr>
            <a:r>
              <a:rPr lang="en-US" sz="2000" dirty="0"/>
              <a:t>b.	player re-entering.</a:t>
            </a:r>
          </a:p>
          <a:p>
            <a:pPr marL="688975" indent="-295275">
              <a:buNone/>
              <a:defRPr/>
            </a:pPr>
            <a:r>
              <a:rPr lang="en-US" sz="2000" dirty="0"/>
              <a:t>c.	FLEX who is batting for the DP.</a:t>
            </a:r>
          </a:p>
          <a:p>
            <a:pPr marL="688975" indent="-295275">
              <a:buNone/>
              <a:defRPr/>
            </a:pPr>
            <a:r>
              <a:rPr lang="en-US" sz="2000" dirty="0"/>
              <a:t>d.	DP who is playing defense for the FLEX.</a:t>
            </a:r>
          </a:p>
          <a:p>
            <a:pPr marL="688975" indent="-295275">
              <a:buNone/>
              <a:defRPr/>
            </a:pPr>
            <a:r>
              <a:rPr lang="en-US" sz="2000" dirty="0"/>
              <a:t>e.	player being replaced in the batting order and the position to be occupied in the field if the player is not a courtesy runner.</a:t>
            </a:r>
          </a:p>
          <a:p>
            <a:pPr marL="461963" indent="-234950">
              <a:buNone/>
              <a:defRPr/>
            </a:pPr>
            <a:endParaRPr lang="en-US" sz="2000" b="1" cap="all" dirty="0"/>
          </a:p>
          <a:p>
            <a:pPr marL="225425" indent="1588">
              <a:buNone/>
              <a:defRPr/>
            </a:pPr>
            <a:r>
              <a:rPr lang="en-US" sz="2000" b="1" cap="all" dirty="0"/>
              <a:t>NOTE:</a:t>
            </a:r>
            <a:r>
              <a:rPr lang="en-US" sz="2000" dirty="0"/>
              <a:t> A pitcher may be removed as a pitcher and return as a pitcher only once per inning provided the return does not violate either the substitution or charged conference rule.</a:t>
            </a:r>
          </a:p>
        </p:txBody>
      </p:sp>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B8277D50-A8F4-41EA-8AAF-2B8EFD1D1E78}">
  <ds:schemaRefs>
    <ds:schemaRef ds:uri="http://schemas.microsoft.com/office/2006/metadata/properties"/>
    <ds:schemaRef ds:uri="ffc60a71-4a50-4afc-be20-b1cf64734936"/>
    <ds:schemaRef ds:uri="http://purl.org/dc/elements/1.1/"/>
    <ds:schemaRef ds:uri="3bb8d7d1-06b8-47b8-a0de-bad91f18ef42"/>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553</TotalTime>
  <Words>5111</Words>
  <Application>Microsoft Office PowerPoint</Application>
  <PresentationFormat>Widescreen</PresentationFormat>
  <Paragraphs>368</Paragraphs>
  <Slides>54</Slides>
  <Notes>51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Arial</vt:lpstr>
      <vt:lpstr>Calibri</vt:lpstr>
      <vt:lpstr>Courier New</vt:lpstr>
      <vt:lpstr>Tahoma</vt:lpstr>
      <vt:lpstr>Times</vt:lpstr>
      <vt:lpstr>Wingdings</vt:lpstr>
      <vt:lpstr>Office Theme</vt:lpstr>
      <vt:lpstr>Office Theme</vt:lpstr>
      <vt:lpstr>2020-21 NFHS Softball</vt:lpstr>
      <vt:lpstr>Rule 3-1-3</vt:lpstr>
      <vt:lpstr>Fielders positions</vt:lpstr>
      <vt:lpstr>Rule 3-2-5</vt:lpstr>
      <vt:lpstr>Rule 3-2-7</vt:lpstr>
      <vt:lpstr>Rule 3-2-9</vt:lpstr>
      <vt:lpstr>Rule 3-2-12</vt:lpstr>
      <vt:lpstr>Rule 3-3-1</vt:lpstr>
      <vt:lpstr>Rule 3-3-2</vt:lpstr>
      <vt:lpstr>Rule 3-3-3</vt:lpstr>
      <vt:lpstr>Rule 3-3-4, 3-3-5</vt:lpstr>
      <vt:lpstr>Recording a Sub</vt:lpstr>
      <vt:lpstr>Re-entering a Player</vt:lpstr>
      <vt:lpstr>Removing a player  a 2nd time</vt:lpstr>
      <vt:lpstr>Dp/flex</vt:lpstr>
      <vt:lpstr>Beginning the game</vt:lpstr>
      <vt:lpstr>The Lineup Card </vt:lpstr>
      <vt:lpstr>substituting</vt:lpstr>
      <vt:lpstr>Substituting for the dp</vt:lpstr>
      <vt:lpstr> Substituting For The DP </vt:lpstr>
      <vt:lpstr>The Flex May Play Offense </vt:lpstr>
      <vt:lpstr>The DP Re-Enters</vt:lpstr>
      <vt:lpstr>The dp may play defense</vt:lpstr>
      <vt:lpstr>  The DP May Play Defense </vt:lpstr>
      <vt:lpstr>The DP May Play  Defense For The Flex</vt:lpstr>
      <vt:lpstr>Scenario #1</vt:lpstr>
      <vt:lpstr>Stepping through scenario #1</vt:lpstr>
      <vt:lpstr>Scenario #2</vt:lpstr>
      <vt:lpstr>Stepping through scenario #2</vt:lpstr>
      <vt:lpstr>Illegal substitution</vt:lpstr>
      <vt:lpstr>Key points</vt:lpstr>
      <vt:lpstr>Easy reminders</vt:lpstr>
      <vt:lpstr>Rule 3-3-8</vt:lpstr>
      <vt:lpstr>Rule 3-3-9</vt:lpstr>
      <vt:lpstr>Rule 3-3-10</vt:lpstr>
      <vt:lpstr>Rule 3-4-1</vt:lpstr>
      <vt:lpstr>Rule 3-4-2</vt:lpstr>
      <vt:lpstr>Rule 3-4-2</vt:lpstr>
      <vt:lpstr>Rule 3-4-3</vt:lpstr>
      <vt:lpstr>Rule 3-4-3 penalties</vt:lpstr>
      <vt:lpstr>Rule 3-5-3</vt:lpstr>
      <vt:lpstr>Rule 3-5-4, 3-5-5</vt:lpstr>
      <vt:lpstr>Rule 3-6-6</vt:lpstr>
      <vt:lpstr>Rule 3-6-17</vt:lpstr>
      <vt:lpstr>Rule 3-7-1</vt:lpstr>
      <vt:lpstr>Rule 3-7-2</vt:lpstr>
      <vt:lpstr>Rule 3-7-3</vt:lpstr>
      <vt:lpstr>Rule 8-9-1, 8-9-2</vt:lpstr>
      <vt:lpstr>Rule 8-9-3, 8-9-4</vt:lpstr>
      <vt:lpstr>Rule 8-9-5, 8-9-6</vt:lpstr>
      <vt:lpstr>Rule 8-9-7 and penalties</vt:lpstr>
      <vt:lpstr>Cr scenario #1</vt:lpstr>
      <vt:lpstr>Cr scenario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David Chandler</cp:lastModifiedBy>
  <cp:revision>50</cp:revision>
  <cp:lastPrinted>2020-02-10T18:46:21Z</cp:lastPrinted>
  <dcterms:created xsi:type="dcterms:W3CDTF">2020-06-20T13:48:19Z</dcterms:created>
  <dcterms:modified xsi:type="dcterms:W3CDTF">2020-08-05T16:09:29Z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