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2" r:id="rId5"/>
  </p:sldMasterIdLst>
  <p:notesMasterIdLst>
    <p:notesMasterId r:id="rId22"/>
  </p:notesMasterIdLst>
  <p:handoutMasterIdLst>
    <p:handoutMasterId r:id="rId23"/>
  </p:handoutMasterIdLst>
  <p:sldIdLst>
    <p:sldId id="256" r:id="rId6"/>
    <p:sldId id="288" r:id="rId7"/>
    <p:sldId id="289" r:id="rId8"/>
    <p:sldId id="290" r:id="rId9"/>
    <p:sldId id="291" r:id="rId10"/>
    <p:sldId id="292" r:id="rId11"/>
    <p:sldId id="293" r:id="rId12"/>
    <p:sldId id="294" r:id="rId13"/>
    <p:sldId id="295" r:id="rId14"/>
    <p:sldId id="296" r:id="rId15"/>
    <p:sldId id="302" r:id="rId16"/>
    <p:sldId id="297" r:id="rId17"/>
    <p:sldId id="298" r:id="rId18"/>
    <p:sldId id="299" r:id="rId19"/>
    <p:sldId id="300" r:id="rId20"/>
    <p:sldId id="285" r:id="rId2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1489" autoAdjust="0"/>
  </p:normalViewPr>
  <p:slideViewPr>
    <p:cSldViewPr snapToGrid="0">
      <p:cViewPr varScale="1">
        <p:scale>
          <a:sx n="58" d="100"/>
          <a:sy n="58" d="100"/>
        </p:scale>
        <p:origin x="920" y="4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7/15/2020</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7/15/2020</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10</a:t>
            </a:fld>
            <a:endParaRPr lang="en-US" altLang="en-US"/>
          </a:p>
        </p:txBody>
      </p:sp>
    </p:spTree>
    <p:extLst>
      <p:ext uri="{BB962C8B-B14F-4D97-AF65-F5344CB8AC3E}">
        <p14:creationId xmlns:p14="http://schemas.microsoft.com/office/powerpoint/2010/main" val="231202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11</a:t>
            </a:fld>
            <a:endParaRPr lang="en-US" altLang="en-US"/>
          </a:p>
        </p:txBody>
      </p:sp>
    </p:spTree>
    <p:extLst>
      <p:ext uri="{BB962C8B-B14F-4D97-AF65-F5344CB8AC3E}">
        <p14:creationId xmlns:p14="http://schemas.microsoft.com/office/powerpoint/2010/main" val="92781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12</a:t>
            </a:fld>
            <a:endParaRPr lang="en-US" altLang="en-US"/>
          </a:p>
        </p:txBody>
      </p:sp>
    </p:spTree>
    <p:extLst>
      <p:ext uri="{BB962C8B-B14F-4D97-AF65-F5344CB8AC3E}">
        <p14:creationId xmlns:p14="http://schemas.microsoft.com/office/powerpoint/2010/main" val="2977705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13</a:t>
            </a:fld>
            <a:endParaRPr lang="en-US" altLang="en-US"/>
          </a:p>
        </p:txBody>
      </p:sp>
    </p:spTree>
    <p:extLst>
      <p:ext uri="{BB962C8B-B14F-4D97-AF65-F5344CB8AC3E}">
        <p14:creationId xmlns:p14="http://schemas.microsoft.com/office/powerpoint/2010/main" val="596992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14</a:t>
            </a:fld>
            <a:endParaRPr lang="en-US" altLang="en-US"/>
          </a:p>
        </p:txBody>
      </p:sp>
    </p:spTree>
    <p:extLst>
      <p:ext uri="{BB962C8B-B14F-4D97-AF65-F5344CB8AC3E}">
        <p14:creationId xmlns:p14="http://schemas.microsoft.com/office/powerpoint/2010/main" val="2835853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15</a:t>
            </a:fld>
            <a:endParaRPr lang="en-US" altLang="en-US"/>
          </a:p>
        </p:txBody>
      </p:sp>
    </p:spTree>
    <p:extLst>
      <p:ext uri="{BB962C8B-B14F-4D97-AF65-F5344CB8AC3E}">
        <p14:creationId xmlns:p14="http://schemas.microsoft.com/office/powerpoint/2010/main" val="335665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a:t>
            </a:fld>
            <a:endParaRPr lang="en-US" altLang="en-US"/>
          </a:p>
        </p:txBody>
      </p:sp>
    </p:spTree>
    <p:extLst>
      <p:ext uri="{BB962C8B-B14F-4D97-AF65-F5344CB8AC3E}">
        <p14:creationId xmlns:p14="http://schemas.microsoft.com/office/powerpoint/2010/main" val="203429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a:t>
            </a:fld>
            <a:endParaRPr lang="en-US" altLang="en-US"/>
          </a:p>
        </p:txBody>
      </p:sp>
    </p:spTree>
    <p:extLst>
      <p:ext uri="{BB962C8B-B14F-4D97-AF65-F5344CB8AC3E}">
        <p14:creationId xmlns:p14="http://schemas.microsoft.com/office/powerpoint/2010/main" val="3763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a:t>
            </a:fld>
            <a:endParaRPr lang="en-US" altLang="en-US"/>
          </a:p>
        </p:txBody>
      </p:sp>
    </p:spTree>
    <p:extLst>
      <p:ext uri="{BB962C8B-B14F-4D97-AF65-F5344CB8AC3E}">
        <p14:creationId xmlns:p14="http://schemas.microsoft.com/office/powerpoint/2010/main" val="312529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6</a:t>
            </a:fld>
            <a:endParaRPr lang="en-US" altLang="en-US"/>
          </a:p>
        </p:txBody>
      </p:sp>
    </p:spTree>
    <p:extLst>
      <p:ext uri="{BB962C8B-B14F-4D97-AF65-F5344CB8AC3E}">
        <p14:creationId xmlns:p14="http://schemas.microsoft.com/office/powerpoint/2010/main" val="49355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7</a:t>
            </a:fld>
            <a:endParaRPr lang="en-US" altLang="en-US"/>
          </a:p>
        </p:txBody>
      </p:sp>
    </p:spTree>
    <p:extLst>
      <p:ext uri="{BB962C8B-B14F-4D97-AF65-F5344CB8AC3E}">
        <p14:creationId xmlns:p14="http://schemas.microsoft.com/office/powerpoint/2010/main" val="337279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8</a:t>
            </a:fld>
            <a:endParaRPr lang="en-US" altLang="en-US"/>
          </a:p>
        </p:txBody>
      </p:sp>
    </p:spTree>
    <p:extLst>
      <p:ext uri="{BB962C8B-B14F-4D97-AF65-F5344CB8AC3E}">
        <p14:creationId xmlns:p14="http://schemas.microsoft.com/office/powerpoint/2010/main" val="41259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9</a:t>
            </a:fld>
            <a:endParaRPr lang="en-US" altLang="en-US"/>
          </a:p>
        </p:txBody>
      </p:sp>
    </p:spTree>
    <p:extLst>
      <p:ext uri="{BB962C8B-B14F-4D97-AF65-F5344CB8AC3E}">
        <p14:creationId xmlns:p14="http://schemas.microsoft.com/office/powerpoint/2010/main" val="3666979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05776A87-DE02-4380-BE4E-590E16FBA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id="{21588811-D0C4-4D35-B670-3D27F1EE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7/15/2020</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10E8-EE16-4955-B319-C401264A5599}"/>
              </a:ext>
            </a:extLst>
          </p:cNvPr>
          <p:cNvSpPr>
            <a:spLocks noGrp="1"/>
          </p:cNvSpPr>
          <p:nvPr>
            <p:ph type="dt" sz="half" idx="10"/>
          </p:nvPr>
        </p:nvSpPr>
        <p:spPr/>
        <p:txBody>
          <a:bodyPr/>
          <a:lstStyle>
            <a:lvl1pPr>
              <a:defRPr/>
            </a:lvl1pPr>
          </a:lstStyle>
          <a:p>
            <a:pPr>
              <a:defRPr/>
            </a:pPr>
            <a:fld id="{0141C4BE-9ED4-42BE-8AC2-5AF72809EA7D}" type="datetimeFigureOut">
              <a:rPr lang="en-US"/>
              <a:pPr>
                <a:defRPr/>
              </a:pPr>
              <a:t>7/15/2020</a:t>
            </a:fld>
            <a:endParaRPr lang="en-US" dirty="0"/>
          </a:p>
        </p:txBody>
      </p:sp>
      <p:sp>
        <p:nvSpPr>
          <p:cNvPr id="5" name="Footer Placeholder 4">
            <a:extLst>
              <a:ext uri="{FF2B5EF4-FFF2-40B4-BE49-F238E27FC236}">
                <a16:creationId xmlns:a16="http://schemas.microsoft.com/office/drawing/2014/main" id="{FE4EE168-0BCD-48FB-AC40-EF97878BD8D0}"/>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E800CE45-8D21-4588-9786-D90D27549D6F}"/>
              </a:ext>
            </a:extLst>
          </p:cNvPr>
          <p:cNvSpPr>
            <a:spLocks noGrp="1"/>
          </p:cNvSpPr>
          <p:nvPr>
            <p:ph type="sldNum" sz="quarter" idx="12"/>
          </p:nvPr>
        </p:nvSpPr>
        <p:spPr/>
        <p:txBody>
          <a:bodyPr/>
          <a:lstStyle>
            <a:lvl1pPr>
              <a:defRPr/>
            </a:lvl1pPr>
          </a:lstStyle>
          <a:p>
            <a:pPr>
              <a:defRPr/>
            </a:pPr>
            <a:fld id="{945D6702-93BC-40CE-A52B-5C08AD341A59}" type="slidenum">
              <a:rPr lang="en-US"/>
              <a:pPr>
                <a:defRPr/>
              </a:pPr>
              <a:t>‹#›</a:t>
            </a:fld>
            <a:endParaRPr lang="en-US" dirty="0"/>
          </a:p>
        </p:txBody>
      </p:sp>
    </p:spTree>
    <p:extLst>
      <p:ext uri="{BB962C8B-B14F-4D97-AF65-F5344CB8AC3E}">
        <p14:creationId xmlns:p14="http://schemas.microsoft.com/office/powerpoint/2010/main" val="319636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7/15/2020</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7/15/2020</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7/15/2020</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7/15/2020</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7/15/2020</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7/15/2020</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7/15/2020</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id="{22CF2666-6415-4D51-A520-ADB5F517092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6195A1-24F7-47D8-94C6-4E85B772F141}"/>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7DA81FE9-CB12-4AF3-A587-7CAE2263BF52}"/>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a:extLst>
              <a:ext uri="{FF2B5EF4-FFF2-40B4-BE49-F238E27FC236}">
                <a16:creationId xmlns:a16="http://schemas.microsoft.com/office/drawing/2014/main" id="{3411F46D-42E1-49A3-8FC2-C5C2A4193D62}"/>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5F3C8DD-3108-41CA-AA65-A7DDCF5792AE}"/>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72FAB9D-DA55-4434-8F27-469E6871F9EA}" type="datetimeFigureOut">
              <a:rPr lang="en-US"/>
              <a:pPr>
                <a:defRPr/>
              </a:pPr>
              <a:t>7/15/2020</a:t>
            </a:fld>
            <a:endParaRPr lang="en-US" dirty="0"/>
          </a:p>
        </p:txBody>
      </p:sp>
      <p:sp>
        <p:nvSpPr>
          <p:cNvPr id="5" name="Footer Placeholder 4">
            <a:extLst>
              <a:ext uri="{FF2B5EF4-FFF2-40B4-BE49-F238E27FC236}">
                <a16:creationId xmlns:a16="http://schemas.microsoft.com/office/drawing/2014/main" id="{06CFDB48-B93A-4415-A74B-C6BACCC10969}"/>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949A653F-F4BC-4C59-B081-7F549C0FDCEA}"/>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F69B5E3E-E21B-47D1-B183-02686038C16C}" type="slidenum">
              <a:rPr lang="en-US"/>
              <a:pPr>
                <a:defRPr/>
              </a:pPr>
              <a:t>‹#›</a:t>
            </a:fld>
            <a:endParaRPr lang="en-US" dirty="0"/>
          </a:p>
        </p:txBody>
      </p:sp>
      <p:sp>
        <p:nvSpPr>
          <p:cNvPr id="7" name="Rectangle 6">
            <a:extLst>
              <a:ext uri="{FF2B5EF4-FFF2-40B4-BE49-F238E27FC236}">
                <a16:creationId xmlns:a16="http://schemas.microsoft.com/office/drawing/2014/main" id="{C6A3F3DD-D5DB-4B8F-98F2-486E796F4700}"/>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72001AB6-60AC-4E16-8A03-0CEA7C826024}"/>
              </a:ext>
            </a:extLst>
          </p:cNvPr>
          <p:cNvSpPr/>
          <p:nvPr/>
        </p:nvSpPr>
        <p:spPr>
          <a:xfrm>
            <a:off x="874713" y="0"/>
            <a:ext cx="4022725"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4E6F65C6-BC37-415D-8444-0F3EF02A2076}"/>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0587BD-3D6C-4B84-A042-C82CBF23CD1C}"/>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3683CE25-F5A1-4F4A-A286-508563BD0ADE}"/>
              </a:ext>
            </a:extLst>
          </p:cNvPr>
          <p:cNvGrpSpPr>
            <a:grpSpLocks/>
          </p:cNvGrpSpPr>
          <p:nvPr/>
        </p:nvGrpSpPr>
        <p:grpSpPr bwMode="auto">
          <a:xfrm>
            <a:off x="670984" y="855664"/>
            <a:ext cx="1132416" cy="650875"/>
            <a:chOff x="502921" y="856420"/>
            <a:chExt cx="850391" cy="649605"/>
          </a:xfrm>
          <a:solidFill>
            <a:srgbClr val="00205B"/>
          </a:solidFill>
        </p:grpSpPr>
        <p:sp>
          <p:nvSpPr>
            <p:cNvPr id="19" name="Freeform 18">
              <a:extLst>
                <a:ext uri="{FF2B5EF4-FFF2-40B4-BE49-F238E27FC236}">
                  <a16:creationId xmlns:a16="http://schemas.microsoft.com/office/drawing/2014/main" id="{D6ECC1F3-930B-4522-8B94-72BEB9791F1C}"/>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id="{6A03014C-DE32-46A8-81D4-B0CEF4E89F0C}"/>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2061" name="Picture 2" descr="A close up of a sign&#10;&#10;Description automatically generated">
            <a:extLst>
              <a:ext uri="{FF2B5EF4-FFF2-40B4-BE49-F238E27FC236}">
                <a16:creationId xmlns:a16="http://schemas.microsoft.com/office/drawing/2014/main" id="{D50B084B-6689-41FB-B926-21EB5C686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5748338"/>
            <a:ext cx="8143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Lst>
  <p:hf sldNum="0" hdr="0" dt="0"/>
  <p:txStyles>
    <p:titleStyle>
      <a:lvl1pPr algn="l" rtl="0" fontAlgn="base">
        <a:lnSpc>
          <a:spcPts val="3800"/>
        </a:lnSpc>
        <a:spcBef>
          <a:spcPct val="0"/>
        </a:spcBef>
        <a:spcAft>
          <a:spcPct val="0"/>
        </a:spcAft>
        <a:defRPr sz="3800" b="1" kern="1200" cap="all">
          <a:solidFill>
            <a:srgbClr val="00205B"/>
          </a:solidFill>
          <a:latin typeface="+mj-lt"/>
          <a:ea typeface="+mj-ea"/>
          <a:cs typeface="+mj-cs"/>
        </a:defRPr>
      </a:lvl1pPr>
      <a:lvl2pPr algn="l" rtl="0" fontAlgn="base">
        <a:lnSpc>
          <a:spcPts val="3800"/>
        </a:lnSpc>
        <a:spcBef>
          <a:spcPct val="0"/>
        </a:spcBef>
        <a:spcAft>
          <a:spcPct val="0"/>
        </a:spcAft>
        <a:defRPr sz="3800" b="1">
          <a:solidFill>
            <a:srgbClr val="00205B"/>
          </a:solidFill>
          <a:latin typeface="Calibri" pitchFamily="34" charset="0"/>
        </a:defRPr>
      </a:lvl2pPr>
      <a:lvl3pPr algn="l" rtl="0" fontAlgn="base">
        <a:lnSpc>
          <a:spcPts val="3800"/>
        </a:lnSpc>
        <a:spcBef>
          <a:spcPct val="0"/>
        </a:spcBef>
        <a:spcAft>
          <a:spcPct val="0"/>
        </a:spcAft>
        <a:defRPr sz="3800" b="1">
          <a:solidFill>
            <a:srgbClr val="00205B"/>
          </a:solidFill>
          <a:latin typeface="Calibri" pitchFamily="34" charset="0"/>
        </a:defRPr>
      </a:lvl3pPr>
      <a:lvl4pPr algn="l" rtl="0" fontAlgn="base">
        <a:lnSpc>
          <a:spcPts val="3800"/>
        </a:lnSpc>
        <a:spcBef>
          <a:spcPct val="0"/>
        </a:spcBef>
        <a:spcAft>
          <a:spcPct val="0"/>
        </a:spcAft>
        <a:defRPr sz="3800" b="1">
          <a:solidFill>
            <a:srgbClr val="00205B"/>
          </a:solidFill>
          <a:latin typeface="Calibri" pitchFamily="34" charset="0"/>
        </a:defRPr>
      </a:lvl4pPr>
      <a:lvl5pPr algn="l" rtl="0" fontAlgn="base">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a:xfrm>
            <a:off x="609600" y="3092450"/>
            <a:ext cx="11298238" cy="1241425"/>
          </a:xfrm>
        </p:spPr>
        <p:txBody>
          <a:bodyPr/>
          <a:lstStyle/>
          <a:p>
            <a:pPr>
              <a:defRPr/>
            </a:pPr>
            <a:r>
              <a:rPr lang="en-US" dirty="0"/>
              <a:t>2020-21 NFHS Softball</a:t>
            </a:r>
          </a:p>
        </p:txBody>
      </p:sp>
      <p:sp>
        <p:nvSpPr>
          <p:cNvPr id="17411" name="Subtitle 3">
            <a:extLst>
              <a:ext uri="{FF2B5EF4-FFF2-40B4-BE49-F238E27FC236}">
                <a16:creationId xmlns:a16="http://schemas.microsoft.com/office/drawing/2014/main" id="{F1879036-5B9B-4C23-8296-9FF572B9927E}"/>
              </a:ext>
            </a:extLst>
          </p:cNvPr>
          <p:cNvSpPr>
            <a:spLocks noGrp="1" noChangeArrowheads="1"/>
          </p:cNvSpPr>
          <p:nvPr>
            <p:ph type="subTitle" idx="1"/>
          </p:nvPr>
        </p:nvSpPr>
        <p:spPr>
          <a:xfrm>
            <a:off x="3179763" y="5033963"/>
            <a:ext cx="8829675" cy="1709737"/>
          </a:xfrm>
        </p:spPr>
        <p:txBody>
          <a:bodyPr/>
          <a:lstStyle/>
          <a:p>
            <a:endParaRPr lang="en-US" altLang="en-US" dirty="0"/>
          </a:p>
          <a:p>
            <a:r>
              <a:rPr lang="en-US" altLang="en-US" dirty="0"/>
              <a:t>Dead Ball and Suspension of Play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Dead ball table 1</a:t>
            </a:r>
          </a:p>
        </p:txBody>
      </p:sp>
      <p:sp>
        <p:nvSpPr>
          <p:cNvPr id="2" name="Content Placeholder 1">
            <a:extLst>
              <a:ext uri="{FF2B5EF4-FFF2-40B4-BE49-F238E27FC236}">
                <a16:creationId xmlns:a16="http://schemas.microsoft.com/office/drawing/2014/main" id="{988ACB78-CF3A-4C59-967B-B29A5D847CB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08B86E2-8B1D-4657-9600-3DC9877779A0}"/>
              </a:ext>
            </a:extLst>
          </p:cNvPr>
          <p:cNvPicPr>
            <a:picLocks noChangeAspect="1"/>
          </p:cNvPicPr>
          <p:nvPr/>
        </p:nvPicPr>
        <p:blipFill>
          <a:blip r:embed="rId3"/>
          <a:stretch>
            <a:fillRect/>
          </a:stretch>
        </p:blipFill>
        <p:spPr>
          <a:xfrm>
            <a:off x="2805545" y="1877291"/>
            <a:ext cx="6580909" cy="4606636"/>
          </a:xfrm>
          <a:prstGeom prst="rect">
            <a:avLst/>
          </a:prstGeom>
        </p:spPr>
      </p:pic>
    </p:spTree>
    <p:extLst>
      <p:ext uri="{BB962C8B-B14F-4D97-AF65-F5344CB8AC3E}">
        <p14:creationId xmlns:p14="http://schemas.microsoft.com/office/powerpoint/2010/main" val="7086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Dead ball table 1</a:t>
            </a:r>
          </a:p>
        </p:txBody>
      </p:sp>
      <p:sp>
        <p:nvSpPr>
          <p:cNvPr id="2" name="Content Placeholder 1">
            <a:extLst>
              <a:ext uri="{FF2B5EF4-FFF2-40B4-BE49-F238E27FC236}">
                <a16:creationId xmlns:a16="http://schemas.microsoft.com/office/drawing/2014/main" id="{988ACB78-CF3A-4C59-967B-B29A5D847CBE}"/>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02AE1FC5-6FC8-436E-826F-0629592EED51}"/>
              </a:ext>
            </a:extLst>
          </p:cNvPr>
          <p:cNvPicPr>
            <a:picLocks noChangeAspect="1"/>
          </p:cNvPicPr>
          <p:nvPr/>
        </p:nvPicPr>
        <p:blipFill>
          <a:blip r:embed="rId3"/>
          <a:stretch>
            <a:fillRect/>
          </a:stretch>
        </p:blipFill>
        <p:spPr>
          <a:xfrm>
            <a:off x="1255108" y="2605879"/>
            <a:ext cx="9681783" cy="2484439"/>
          </a:xfrm>
          <a:prstGeom prst="rect">
            <a:avLst/>
          </a:prstGeom>
        </p:spPr>
      </p:pic>
    </p:spTree>
    <p:extLst>
      <p:ext uri="{BB962C8B-B14F-4D97-AF65-F5344CB8AC3E}">
        <p14:creationId xmlns:p14="http://schemas.microsoft.com/office/powerpoint/2010/main" val="317884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Dead ball table 1</a:t>
            </a:r>
          </a:p>
        </p:txBody>
      </p:sp>
      <p:sp>
        <p:nvSpPr>
          <p:cNvPr id="2" name="Content Placeholder 1">
            <a:extLst>
              <a:ext uri="{FF2B5EF4-FFF2-40B4-BE49-F238E27FC236}">
                <a16:creationId xmlns:a16="http://schemas.microsoft.com/office/drawing/2014/main" id="{040D0226-3099-4767-80B4-D4F150B89F77}"/>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2EB9D852-58B4-47F1-BDEC-2F7581E0DD82}"/>
              </a:ext>
            </a:extLst>
          </p:cNvPr>
          <p:cNvPicPr>
            <a:picLocks noChangeAspect="1"/>
          </p:cNvPicPr>
          <p:nvPr/>
        </p:nvPicPr>
        <p:blipFill>
          <a:blip r:embed="rId3"/>
          <a:stretch>
            <a:fillRect/>
          </a:stretch>
        </p:blipFill>
        <p:spPr>
          <a:xfrm>
            <a:off x="2193205" y="2039348"/>
            <a:ext cx="9523266" cy="4288427"/>
          </a:xfrm>
          <a:prstGeom prst="rect">
            <a:avLst/>
          </a:prstGeom>
        </p:spPr>
      </p:pic>
    </p:spTree>
    <p:extLst>
      <p:ext uri="{BB962C8B-B14F-4D97-AF65-F5344CB8AC3E}">
        <p14:creationId xmlns:p14="http://schemas.microsoft.com/office/powerpoint/2010/main" val="1454639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5-2-1</a:t>
            </a:r>
          </a:p>
        </p:txBody>
      </p:sp>
      <p:sp>
        <p:nvSpPr>
          <p:cNvPr id="2" name="Rectangle 1">
            <a:extLst>
              <a:ext uri="{FF2B5EF4-FFF2-40B4-BE49-F238E27FC236}">
                <a16:creationId xmlns:a16="http://schemas.microsoft.com/office/drawing/2014/main" id="{6202C7BA-04A7-4C3E-81F1-04D154ADBFE1}"/>
              </a:ext>
            </a:extLst>
          </p:cNvPr>
          <p:cNvSpPr/>
          <p:nvPr/>
        </p:nvSpPr>
        <p:spPr>
          <a:xfrm>
            <a:off x="2128158" y="1894502"/>
            <a:ext cx="8564335" cy="3693319"/>
          </a:xfrm>
          <a:prstGeom prst="rect">
            <a:avLst/>
          </a:prstGeom>
        </p:spPr>
        <p:txBody>
          <a:bodyPr wrap="square">
            <a:spAutoFit/>
          </a:bodyPr>
          <a:lstStyle/>
          <a:p>
            <a:pPr marL="0" indent="0">
              <a:buFontTx/>
              <a:buNone/>
              <a:defRPr/>
            </a:pPr>
            <a:r>
              <a:rPr lang="en-US" altLang="en-US" b="1" dirty="0">
                <a:latin typeface="+mn-lt"/>
              </a:rPr>
              <a:t>Suspension of Play</a:t>
            </a:r>
          </a:p>
          <a:p>
            <a:pPr marL="0" indent="0">
              <a:buClrTx/>
              <a:buFont typeface="Wingdings" panose="05000000000000000000" pitchFamily="2" charset="2"/>
              <a:buNone/>
              <a:defRPr/>
            </a:pPr>
            <a:r>
              <a:rPr lang="en-US" altLang="en-US" dirty="0">
                <a:latin typeface="+mn-lt"/>
              </a:rPr>
              <a:t>“Time” shall be called by the umpire and play suspended:</a:t>
            </a:r>
          </a:p>
          <a:p>
            <a:pPr marL="744537" lvl="1" indent="-342900">
              <a:buClrTx/>
              <a:buFont typeface="+mj-lt"/>
              <a:buAutoNum type="alphaLcPeriod"/>
              <a:defRPr/>
            </a:pPr>
            <a:r>
              <a:rPr lang="en-US" altLang="en-US" dirty="0">
                <a:latin typeface="+mn-lt"/>
              </a:rPr>
              <a:t>as in (5-1-1, 2, 3).</a:t>
            </a:r>
          </a:p>
          <a:p>
            <a:pPr marL="744537" lvl="1" indent="-342900">
              <a:buClrTx/>
              <a:buFont typeface="+mj-lt"/>
              <a:buAutoNum type="alphaLcPeriod"/>
              <a:defRPr/>
            </a:pPr>
            <a:r>
              <a:rPr lang="en-US" altLang="en-US" dirty="0">
                <a:latin typeface="+mn-lt"/>
              </a:rPr>
              <a:t>when the umpire considers the weather or ground conditions unfit for play.  </a:t>
            </a:r>
            <a:r>
              <a:rPr lang="en-US" altLang="en-US" b="1" dirty="0">
                <a:latin typeface="+mn-lt"/>
              </a:rPr>
              <a:t>NOTE: </a:t>
            </a:r>
            <a:r>
              <a:rPr lang="en-US" altLang="en-US" dirty="0">
                <a:latin typeface="+mn-lt"/>
              </a:rPr>
              <a:t>After 30 minutes, the umpire may declare the game ended or, by state association adoption, suspended.</a:t>
            </a:r>
          </a:p>
          <a:p>
            <a:pPr marL="744537" lvl="1" indent="-342900">
              <a:buClrTx/>
              <a:buFont typeface="+mj-lt"/>
              <a:buAutoNum type="alphaLcPeriod" startAt="3"/>
              <a:defRPr/>
            </a:pPr>
            <a:r>
              <a:rPr lang="en-US" altLang="en-US" dirty="0">
                <a:latin typeface="+mn-lt"/>
              </a:rPr>
              <a:t>when a player, bench personnel or spectator is ordered from the field of play, or player is ordered to secure protective equipment.</a:t>
            </a:r>
          </a:p>
          <a:p>
            <a:pPr marL="744537" lvl="1" indent="-342900">
              <a:buClrTx/>
              <a:buFont typeface="+mj-lt"/>
              <a:buAutoNum type="alphaLcPeriod" startAt="3"/>
              <a:defRPr/>
            </a:pPr>
            <a:r>
              <a:rPr lang="en-US" altLang="en-US" dirty="0">
                <a:latin typeface="+mn-lt"/>
              </a:rPr>
              <a:t>when an umpire or player is incapacitated, unless injury occurs during a live ball, then time shall not be called until no further advance or putout is possible.</a:t>
            </a:r>
            <a:br>
              <a:rPr lang="en-US" altLang="en-US" dirty="0">
                <a:latin typeface="+mn-lt"/>
              </a:rPr>
            </a:br>
            <a:r>
              <a:rPr lang="en-US" altLang="en-US" b="1" dirty="0">
                <a:latin typeface="+mn-lt"/>
              </a:rPr>
              <a:t>NOTE: </a:t>
            </a:r>
            <a:r>
              <a:rPr lang="en-US" altLang="en-US" dirty="0">
                <a:latin typeface="+mn-lt"/>
              </a:rPr>
              <a:t>If necessary, the umpire may suspend play immediately if, in the umpire’s judgment, further play may cause injury or jeopardize a participant’s safety. (10-2-3g)</a:t>
            </a:r>
            <a:endParaRPr lang="en-US" dirty="0">
              <a:latin typeface="+mn-lt"/>
            </a:endParaRPr>
          </a:p>
        </p:txBody>
      </p:sp>
    </p:spTree>
    <p:extLst>
      <p:ext uri="{BB962C8B-B14F-4D97-AF65-F5344CB8AC3E}">
        <p14:creationId xmlns:p14="http://schemas.microsoft.com/office/powerpoint/2010/main" val="1298062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5-2-1</a:t>
            </a:r>
          </a:p>
        </p:txBody>
      </p:sp>
      <p:sp>
        <p:nvSpPr>
          <p:cNvPr id="2" name="Rectangle 1">
            <a:extLst>
              <a:ext uri="{FF2B5EF4-FFF2-40B4-BE49-F238E27FC236}">
                <a16:creationId xmlns:a16="http://schemas.microsoft.com/office/drawing/2014/main" id="{1E9E17BB-BC9B-4701-9A3B-CF9FAFA09BDA}"/>
              </a:ext>
            </a:extLst>
          </p:cNvPr>
          <p:cNvSpPr/>
          <p:nvPr/>
        </p:nvSpPr>
        <p:spPr>
          <a:xfrm>
            <a:off x="1941513" y="2059395"/>
            <a:ext cx="8761866" cy="3046988"/>
          </a:xfrm>
          <a:prstGeom prst="rect">
            <a:avLst/>
          </a:prstGeom>
        </p:spPr>
        <p:txBody>
          <a:bodyPr wrap="square">
            <a:spAutoFit/>
          </a:bodyPr>
          <a:lstStyle/>
          <a:p>
            <a:pPr marL="0" indent="0">
              <a:buFontTx/>
              <a:buNone/>
              <a:tabLst>
                <a:tab pos="339725" algn="l"/>
                <a:tab pos="457200" algn="l"/>
              </a:tabLst>
            </a:pPr>
            <a:r>
              <a:rPr lang="en-US" altLang="en-US" sz="2400" b="1" dirty="0">
                <a:latin typeface="+mn-lt"/>
              </a:rPr>
              <a:t>Suspension of Play</a:t>
            </a:r>
          </a:p>
          <a:p>
            <a:pPr marL="0" indent="0">
              <a:buFontTx/>
              <a:buNone/>
              <a:tabLst>
                <a:tab pos="339725" algn="l"/>
                <a:tab pos="457200" algn="l"/>
              </a:tabLst>
            </a:pPr>
            <a:endParaRPr lang="en-US" altLang="en-US" sz="2400" dirty="0">
              <a:latin typeface="+mn-lt"/>
            </a:endParaRPr>
          </a:p>
          <a:p>
            <a:pPr marL="0" indent="0">
              <a:buFontTx/>
              <a:buNone/>
              <a:tabLst>
                <a:tab pos="339725" algn="l"/>
                <a:tab pos="457200" algn="l"/>
              </a:tabLst>
            </a:pPr>
            <a:r>
              <a:rPr lang="en-US" altLang="en-US" sz="2400" dirty="0">
                <a:latin typeface="+mn-lt"/>
              </a:rPr>
              <a:t>e. 	when a player or coach is granted time for a substitution,</a:t>
            </a:r>
            <a:br>
              <a:rPr lang="en-US" altLang="en-US" sz="2400" dirty="0">
                <a:latin typeface="+mn-lt"/>
              </a:rPr>
            </a:br>
            <a:r>
              <a:rPr lang="en-US" altLang="en-US" sz="2400" dirty="0">
                <a:latin typeface="+mn-lt"/>
              </a:rPr>
              <a:t>  	conference with the pitcher, or for similar cause.</a:t>
            </a:r>
          </a:p>
          <a:p>
            <a:pPr marL="0" indent="0">
              <a:buFontTx/>
              <a:buNone/>
              <a:tabLst>
                <a:tab pos="339725" algn="l"/>
                <a:tab pos="457200" algn="l"/>
              </a:tabLst>
            </a:pPr>
            <a:endParaRPr lang="en-US" altLang="en-US" sz="2400" dirty="0">
              <a:latin typeface="+mn-lt"/>
            </a:endParaRPr>
          </a:p>
          <a:p>
            <a:pPr marL="0" indent="0">
              <a:buFontTx/>
              <a:buNone/>
              <a:tabLst>
                <a:tab pos="339725" algn="l"/>
                <a:tab pos="457200" algn="l"/>
              </a:tabLst>
            </a:pPr>
            <a:r>
              <a:rPr lang="en-US" altLang="en-US" sz="2400" dirty="0">
                <a:latin typeface="+mn-lt"/>
              </a:rPr>
              <a:t>f. 	when play is suspended for any other cause, including an award of</a:t>
            </a:r>
            <a:br>
              <a:rPr lang="en-US" altLang="en-US" sz="2400" dirty="0">
                <a:latin typeface="+mn-lt"/>
              </a:rPr>
            </a:br>
            <a:r>
              <a:rPr lang="en-US" altLang="en-US" sz="2400" dirty="0">
                <a:latin typeface="+mn-lt"/>
              </a:rPr>
              <a:t>  	a base after an infraction, inspection of the ball, or the ending of a</a:t>
            </a:r>
            <a:br>
              <a:rPr lang="en-US" altLang="en-US" sz="2400" dirty="0">
                <a:latin typeface="+mn-lt"/>
              </a:rPr>
            </a:br>
            <a:r>
              <a:rPr lang="en-US" altLang="en-US" sz="2400" dirty="0">
                <a:latin typeface="+mn-lt"/>
              </a:rPr>
              <a:t>  	half-inning.</a:t>
            </a:r>
            <a:endParaRPr lang="en-US" sz="2400" dirty="0">
              <a:latin typeface="+mn-lt"/>
            </a:endParaRPr>
          </a:p>
        </p:txBody>
      </p:sp>
    </p:spTree>
    <p:extLst>
      <p:ext uri="{BB962C8B-B14F-4D97-AF65-F5344CB8AC3E}">
        <p14:creationId xmlns:p14="http://schemas.microsoft.com/office/powerpoint/2010/main" val="1208454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5-2-2</a:t>
            </a:r>
          </a:p>
        </p:txBody>
      </p:sp>
      <p:sp>
        <p:nvSpPr>
          <p:cNvPr id="2" name="Rectangle 1">
            <a:extLst>
              <a:ext uri="{FF2B5EF4-FFF2-40B4-BE49-F238E27FC236}">
                <a16:creationId xmlns:a16="http://schemas.microsoft.com/office/drawing/2014/main" id="{DECAA062-71BD-4DCF-BA4B-9702A980537B}"/>
              </a:ext>
            </a:extLst>
          </p:cNvPr>
          <p:cNvSpPr/>
          <p:nvPr/>
        </p:nvSpPr>
        <p:spPr>
          <a:xfrm>
            <a:off x="1772739" y="2046209"/>
            <a:ext cx="9372599" cy="3847207"/>
          </a:xfrm>
          <a:prstGeom prst="rect">
            <a:avLst/>
          </a:prstGeom>
        </p:spPr>
        <p:txBody>
          <a:bodyPr wrap="square">
            <a:spAutoFit/>
          </a:bodyPr>
          <a:lstStyle/>
          <a:p>
            <a:pPr marL="0" indent="0">
              <a:buFontTx/>
              <a:buNone/>
              <a:defRPr/>
            </a:pPr>
            <a:r>
              <a:rPr lang="en-US" altLang="en-US" sz="2800" b="1" dirty="0">
                <a:latin typeface="+mn-lt"/>
              </a:rPr>
              <a:t>Suspension of Play</a:t>
            </a:r>
            <a:endParaRPr lang="en-US" altLang="en-US" sz="2600" b="1" dirty="0">
              <a:latin typeface="+mn-lt"/>
            </a:endParaRPr>
          </a:p>
          <a:p>
            <a:pPr marL="0" indent="0">
              <a:buFontTx/>
              <a:buNone/>
              <a:defRPr/>
            </a:pPr>
            <a:endParaRPr lang="en-US" altLang="en-US" dirty="0">
              <a:latin typeface="+mn-lt"/>
            </a:endParaRPr>
          </a:p>
          <a:p>
            <a:pPr marL="0" indent="0">
              <a:buFontTx/>
              <a:buNone/>
              <a:defRPr/>
            </a:pPr>
            <a:r>
              <a:rPr lang="en-US" altLang="en-US" dirty="0">
                <a:latin typeface="+mn-lt"/>
              </a:rPr>
              <a:t>When the ball becomes dead:</a:t>
            </a:r>
          </a:p>
          <a:p>
            <a:pPr marL="0" indent="0">
              <a:buFontTx/>
              <a:buNone/>
              <a:defRPr/>
            </a:pPr>
            <a:endParaRPr lang="en-US" altLang="en-US" dirty="0">
              <a:latin typeface="+mn-lt"/>
            </a:endParaRPr>
          </a:p>
          <a:p>
            <a:pPr marL="342900" indent="-342900">
              <a:buClrTx/>
              <a:buFontTx/>
              <a:buAutoNum type="alphaLcPeriod"/>
              <a:tabLst>
                <a:tab pos="346075" algn="l"/>
              </a:tabLst>
              <a:defRPr/>
            </a:pPr>
            <a:r>
              <a:rPr lang="en-US" altLang="en-US" dirty="0">
                <a:latin typeface="+mn-lt"/>
              </a:rPr>
              <a:t>no action by the defense during that time can cause a player to be put out, except a proper dead-ball appeal. (2-1-3b)</a:t>
            </a:r>
          </a:p>
          <a:p>
            <a:pPr marL="0" indent="0">
              <a:buFont typeface="Wingdings" panose="05000000000000000000" pitchFamily="2" charset="2"/>
              <a:buNone/>
              <a:tabLst>
                <a:tab pos="346075" algn="l"/>
              </a:tabLst>
              <a:defRPr/>
            </a:pPr>
            <a:endParaRPr lang="en-US" altLang="en-US" dirty="0">
              <a:latin typeface="+mn-lt"/>
            </a:endParaRPr>
          </a:p>
          <a:p>
            <a:pPr marL="0" indent="0">
              <a:buFontTx/>
              <a:buNone/>
              <a:tabLst>
                <a:tab pos="346075" algn="l"/>
              </a:tabLst>
              <a:defRPr/>
            </a:pPr>
            <a:r>
              <a:rPr lang="en-US" altLang="en-US" dirty="0">
                <a:latin typeface="+mn-lt"/>
              </a:rPr>
              <a:t>b. 	a runner may not advance, nor return to a base that was not touched or that</a:t>
            </a:r>
            <a:r>
              <a:rPr lang="en-US" altLang="en-US" b="1" dirty="0">
                <a:latin typeface="+mn-lt"/>
              </a:rPr>
              <a:t> </a:t>
            </a:r>
            <a:r>
              <a:rPr lang="en-US" altLang="en-US" dirty="0">
                <a:latin typeface="+mn-lt"/>
              </a:rPr>
              <a:t>the runner was</a:t>
            </a:r>
            <a:br>
              <a:rPr lang="en-US" altLang="en-US" dirty="0">
                <a:latin typeface="+mn-lt"/>
              </a:rPr>
            </a:br>
            <a:r>
              <a:rPr lang="en-US" altLang="en-US" dirty="0">
                <a:latin typeface="+mn-lt"/>
              </a:rPr>
              <a:t>  	not in contact with on a caught fly ball during a live ball if the runner had advanced to or</a:t>
            </a:r>
            <a:br>
              <a:rPr lang="en-US" altLang="en-US" dirty="0">
                <a:latin typeface="+mn-lt"/>
              </a:rPr>
            </a:br>
            <a:r>
              <a:rPr lang="en-US" altLang="en-US" dirty="0">
                <a:latin typeface="+mn-lt"/>
              </a:rPr>
              <a:t> 	beyond a succeeding base.</a:t>
            </a:r>
          </a:p>
          <a:p>
            <a:pPr marL="0" indent="0">
              <a:buFontTx/>
              <a:buNone/>
              <a:tabLst>
                <a:tab pos="346075" algn="l"/>
              </a:tabLst>
              <a:defRPr/>
            </a:pPr>
            <a:endParaRPr lang="en-US" altLang="en-US" dirty="0">
              <a:latin typeface="+mn-lt"/>
            </a:endParaRPr>
          </a:p>
          <a:p>
            <a:pPr marL="0" indent="0">
              <a:buFontTx/>
              <a:buNone/>
              <a:tabLst>
                <a:tab pos="346075" algn="l"/>
              </a:tabLst>
              <a:defRPr/>
            </a:pPr>
            <a:r>
              <a:rPr lang="en-US" altLang="en-US" dirty="0">
                <a:latin typeface="+mn-lt"/>
              </a:rPr>
              <a:t>c. 	any runner may advance when awarded a base or bases for an act which occurred before the</a:t>
            </a:r>
            <a:br>
              <a:rPr lang="en-US" altLang="en-US" dirty="0">
                <a:latin typeface="+mn-lt"/>
              </a:rPr>
            </a:br>
            <a:r>
              <a:rPr lang="en-US" altLang="en-US" dirty="0">
                <a:latin typeface="+mn-lt"/>
              </a:rPr>
              <a:t>  	ball became dead. All awarded bases must be touched. (8-1-2, 8-3-11)</a:t>
            </a:r>
            <a:endParaRPr lang="en-US" dirty="0">
              <a:latin typeface="+mn-lt"/>
            </a:endParaRPr>
          </a:p>
        </p:txBody>
      </p:sp>
    </p:spTree>
    <p:extLst>
      <p:ext uri="{BB962C8B-B14F-4D97-AF65-F5344CB8AC3E}">
        <p14:creationId xmlns:p14="http://schemas.microsoft.com/office/powerpoint/2010/main" val="1251439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id="{662905E0-264A-4877-81D9-8F50452BFC16}"/>
              </a:ext>
            </a:extLst>
          </p:cNvPr>
          <p:cNvSpPr>
            <a:spLocks noGrp="1"/>
          </p:cNvSpPr>
          <p:nvPr>
            <p:ph type="ftr" sz="quarter" idx="11"/>
          </p:nvPr>
        </p:nvSpPr>
        <p:spPr/>
        <p:txBody>
          <a:bodyPr/>
          <a:lstStyle/>
          <a:p>
            <a:pPr>
              <a:defRPr/>
            </a:pPr>
            <a:r>
              <a:rPr lang="en-US"/>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id="{EC86216C-6CA3-4DC3-B88A-DE140A2FC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897970" y="431453"/>
            <a:ext cx="10026650" cy="1204912"/>
          </a:xfrm>
        </p:spPr>
        <p:txBody>
          <a:bodyPr/>
          <a:lstStyle/>
          <a:p>
            <a:pPr>
              <a:defRPr/>
            </a:pPr>
            <a:r>
              <a:rPr lang="en-US" dirty="0"/>
              <a:t>Rule 5-1-1</a:t>
            </a:r>
            <a:r>
              <a:rPr lang="en-US" cap="none" dirty="0"/>
              <a:t>a</a:t>
            </a:r>
            <a:r>
              <a:rPr lang="en-US" dirty="0"/>
              <a:t>, 5-1-1</a:t>
            </a:r>
            <a:r>
              <a:rPr lang="en-US" cap="none" dirty="0"/>
              <a:t>b</a:t>
            </a:r>
            <a:r>
              <a:rPr lang="en-US" dirty="0"/>
              <a:t>, 5-1-1</a:t>
            </a:r>
            <a:r>
              <a:rPr lang="en-US" cap="none" dirty="0"/>
              <a:t>c</a:t>
            </a:r>
            <a:r>
              <a:rPr lang="en-US" dirty="0"/>
              <a:t>, 5-1-1</a:t>
            </a:r>
            <a:r>
              <a:rPr lang="en-US" cap="none" dirty="0"/>
              <a:t>d</a:t>
            </a:r>
            <a:endParaRPr lang="en-US" dirty="0"/>
          </a:p>
        </p:txBody>
      </p:sp>
      <p:sp>
        <p:nvSpPr>
          <p:cNvPr id="2" name="Rectangle 1">
            <a:extLst>
              <a:ext uri="{FF2B5EF4-FFF2-40B4-BE49-F238E27FC236}">
                <a16:creationId xmlns:a16="http://schemas.microsoft.com/office/drawing/2014/main" id="{AA85A882-1709-45F3-BF0E-C83A7376F21E}"/>
              </a:ext>
            </a:extLst>
          </p:cNvPr>
          <p:cNvSpPr/>
          <p:nvPr/>
        </p:nvSpPr>
        <p:spPr>
          <a:xfrm>
            <a:off x="2133600" y="2053847"/>
            <a:ext cx="9474926" cy="3508653"/>
          </a:xfrm>
          <a:prstGeom prst="rect">
            <a:avLst/>
          </a:prstGeom>
        </p:spPr>
        <p:txBody>
          <a:bodyPr wrap="square">
            <a:spAutoFit/>
          </a:bodyPr>
          <a:lstStyle/>
          <a:p>
            <a:pPr marL="0" indent="0">
              <a:buFont typeface="Wingdings" panose="05000000000000000000" pitchFamily="2" charset="2"/>
              <a:buNone/>
              <a:defRPr/>
            </a:pPr>
            <a:r>
              <a:rPr lang="en-US" altLang="en-US" sz="2400" b="1" dirty="0">
                <a:latin typeface="+mn-lt"/>
              </a:rPr>
              <a:t>Dead Ball</a:t>
            </a:r>
            <a:endParaRPr lang="en-US" sz="2200" b="1" dirty="0">
              <a:latin typeface="+mn-lt"/>
            </a:endParaRPr>
          </a:p>
          <a:p>
            <a:pPr marL="400050" indent="-339725">
              <a:buClrTx/>
              <a:buFont typeface="Wingdings" panose="05000000000000000000" pitchFamily="2" charset="2"/>
              <a:buNone/>
              <a:tabLst>
                <a:tab pos="346075" algn="l"/>
              </a:tabLst>
              <a:defRPr/>
            </a:pPr>
            <a:r>
              <a:rPr lang="en-US" dirty="0">
                <a:latin typeface="+mn-lt"/>
              </a:rPr>
              <a:t>Ball becomes dead immediately when (see Table 5-1):</a:t>
            </a:r>
          </a:p>
          <a:p>
            <a:pPr marL="461963" lvl="1" indent="-401638">
              <a:buFontTx/>
              <a:buAutoNum type="alphaLcPeriod"/>
              <a:tabLst>
                <a:tab pos="801688" algn="l"/>
              </a:tabLst>
              <a:defRPr/>
            </a:pPr>
            <a:r>
              <a:rPr lang="en-US" dirty="0">
                <a:latin typeface="+mn-lt"/>
              </a:rPr>
              <a:t>a pitch touches a batter or the batter’s clothing (8-1-2b).</a:t>
            </a:r>
            <a:br>
              <a:rPr lang="en-US" sz="1000" dirty="0">
                <a:latin typeface="+mn-lt"/>
              </a:rPr>
            </a:br>
            <a:r>
              <a:rPr lang="en-US" b="1" dirty="0">
                <a:latin typeface="+mn-lt"/>
              </a:rPr>
              <a:t>NOTE: </a:t>
            </a:r>
            <a:r>
              <a:rPr lang="en-US" dirty="0">
                <a:latin typeface="+mn-lt"/>
              </a:rPr>
              <a:t>(F.P.) The ball becomes dead even though the batter strikes at it.</a:t>
            </a:r>
            <a:endParaRPr lang="en-US" sz="1000" dirty="0">
              <a:latin typeface="+mn-lt"/>
            </a:endParaRPr>
          </a:p>
          <a:p>
            <a:pPr marL="461963" lvl="1" indent="-401638">
              <a:buFontTx/>
              <a:buAutoNum type="alphaLcPeriod"/>
              <a:tabLst>
                <a:tab pos="801688" algn="l"/>
              </a:tabLst>
              <a:defRPr/>
            </a:pPr>
            <a:r>
              <a:rPr lang="en-US" dirty="0">
                <a:latin typeface="+mn-lt"/>
              </a:rPr>
              <a:t>the ball is illegally batted (7-4-8 and 7-4-2) or comes in contact with the bat a second time </a:t>
            </a:r>
            <a:br>
              <a:rPr lang="en-US" dirty="0">
                <a:latin typeface="+mn-lt"/>
              </a:rPr>
            </a:br>
            <a:r>
              <a:rPr lang="en-US" dirty="0">
                <a:latin typeface="+mn-lt"/>
              </a:rPr>
              <a:t>(7-4-13).</a:t>
            </a:r>
          </a:p>
          <a:p>
            <a:pPr marL="461963" lvl="1" indent="-401638">
              <a:buFontTx/>
              <a:buNone/>
              <a:tabLst>
                <a:tab pos="801688" algn="l"/>
              </a:tabLst>
              <a:defRPr/>
            </a:pPr>
            <a:r>
              <a:rPr lang="en-US" dirty="0">
                <a:latin typeface="+mn-lt"/>
              </a:rPr>
              <a:t>c. 	the batter enters the batter’s box with an illegal bat.</a:t>
            </a:r>
          </a:p>
          <a:p>
            <a:pPr marL="461963" lvl="1" indent="-401638">
              <a:buFontTx/>
              <a:buNone/>
              <a:tabLst>
                <a:tab pos="801688" algn="l"/>
              </a:tabLst>
              <a:defRPr/>
            </a:pPr>
            <a:r>
              <a:rPr lang="en-US" dirty="0">
                <a:latin typeface="+mn-lt"/>
              </a:rPr>
              <a:t>d.	any batted ball, while on or over foul ground,</a:t>
            </a:r>
            <a:br>
              <a:rPr lang="en-US" dirty="0">
                <a:latin typeface="+mn-lt"/>
              </a:rPr>
            </a:br>
            <a:r>
              <a:rPr lang="en-US" dirty="0">
                <a:latin typeface="+mn-lt"/>
              </a:rPr>
              <a:t> 	1.  touches any object other than the ground or any person other than a fielder;</a:t>
            </a:r>
            <a:br>
              <a:rPr lang="en-US" dirty="0">
                <a:latin typeface="+mn-lt"/>
              </a:rPr>
            </a:br>
            <a:r>
              <a:rPr lang="en-US" dirty="0">
                <a:latin typeface="+mn-lt"/>
              </a:rPr>
              <a:t> 	2.  goes directly from the bat to the catcher’s protector, mask or person without first</a:t>
            </a:r>
            <a:br>
              <a:rPr lang="en-US" dirty="0">
                <a:latin typeface="+mn-lt"/>
              </a:rPr>
            </a:br>
            <a:r>
              <a:rPr lang="en-US" dirty="0">
                <a:latin typeface="+mn-lt"/>
              </a:rPr>
              <a:t> 	     touching the catcher’s glove or hand; or</a:t>
            </a:r>
          </a:p>
          <a:p>
            <a:pPr marL="461963" lvl="1" indent="-401638">
              <a:buFontTx/>
              <a:buNone/>
              <a:tabLst>
                <a:tab pos="801688" algn="l"/>
              </a:tabLst>
              <a:defRPr/>
            </a:pPr>
            <a:r>
              <a:rPr lang="en-US" dirty="0">
                <a:latin typeface="+mn-lt"/>
              </a:rPr>
              <a:t> 	  	3.  becomes an uncaught ball.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5-1-1</a:t>
            </a:r>
            <a:r>
              <a:rPr lang="en-US" cap="none" dirty="0"/>
              <a:t>e</a:t>
            </a:r>
            <a:r>
              <a:rPr lang="en-US" dirty="0"/>
              <a:t>, 5-1-1</a:t>
            </a:r>
            <a:r>
              <a:rPr lang="en-US" cap="none" dirty="0"/>
              <a:t>f</a:t>
            </a:r>
            <a:endParaRPr lang="en-US" dirty="0"/>
          </a:p>
        </p:txBody>
      </p:sp>
      <p:sp>
        <p:nvSpPr>
          <p:cNvPr id="2" name="Rectangle 1">
            <a:extLst>
              <a:ext uri="{FF2B5EF4-FFF2-40B4-BE49-F238E27FC236}">
                <a16:creationId xmlns:a16="http://schemas.microsoft.com/office/drawing/2014/main" id="{ACE8BAF3-9395-4C3B-B4AD-CB4E18348F72}"/>
              </a:ext>
            </a:extLst>
          </p:cNvPr>
          <p:cNvSpPr/>
          <p:nvPr/>
        </p:nvSpPr>
        <p:spPr>
          <a:xfrm>
            <a:off x="1532709" y="1948749"/>
            <a:ext cx="9823268" cy="3477875"/>
          </a:xfrm>
          <a:prstGeom prst="rect">
            <a:avLst/>
          </a:prstGeom>
        </p:spPr>
        <p:txBody>
          <a:bodyPr wrap="square">
            <a:spAutoFit/>
          </a:bodyPr>
          <a:lstStyle/>
          <a:p>
            <a:pPr marL="0" indent="0">
              <a:buFontTx/>
              <a:buNone/>
              <a:defRPr/>
            </a:pPr>
            <a:r>
              <a:rPr lang="en-US" altLang="en-US" sz="2000" b="1" dirty="0">
                <a:latin typeface="+mn-lt"/>
              </a:rPr>
              <a:t>Dead Ball</a:t>
            </a:r>
          </a:p>
          <a:p>
            <a:pPr marL="342900" indent="-342900">
              <a:buClrTx/>
              <a:buFontTx/>
              <a:buAutoNum type="alphaLcPeriod" startAt="5"/>
              <a:tabLst>
                <a:tab pos="346075" algn="l"/>
              </a:tabLst>
              <a:defRPr/>
            </a:pPr>
            <a:r>
              <a:rPr lang="en-US" altLang="en-US" sz="2000" dirty="0">
                <a:latin typeface="+mn-lt"/>
              </a:rPr>
              <a:t>there is interference by a runner or a retired runner (7-4-4; 8-1-2a; 8-2-5, 6; 8-6-10; 11, 12, 14,18) or by any person (3-5-4, 5; 8-6-16);</a:t>
            </a:r>
          </a:p>
          <a:p>
            <a:pPr marL="342900" indent="-342900">
              <a:buFontTx/>
              <a:buAutoNum type="alphaLcPeriod" startAt="5"/>
              <a:tabLst>
                <a:tab pos="346075" algn="l"/>
              </a:tabLst>
              <a:defRPr/>
            </a:pPr>
            <a:endParaRPr lang="en-US" altLang="en-US" sz="2000" dirty="0">
              <a:latin typeface="+mn-lt"/>
            </a:endParaRPr>
          </a:p>
          <a:p>
            <a:pPr marL="0" indent="0">
              <a:buFontTx/>
              <a:buNone/>
              <a:tabLst>
                <a:tab pos="346075" algn="l"/>
              </a:tabLst>
              <a:defRPr/>
            </a:pPr>
            <a:r>
              <a:rPr lang="en-US" altLang="en-US" sz="2000" dirty="0">
                <a:latin typeface="+mn-lt"/>
              </a:rPr>
              <a:t>f. 	a fair batted ball, which is on or over fair ground,</a:t>
            </a:r>
          </a:p>
          <a:p>
            <a:pPr marL="401637" lvl="1" indent="0">
              <a:buFontTx/>
              <a:buNone/>
              <a:tabLst>
                <a:tab pos="346075" algn="l"/>
                <a:tab pos="690563" algn="l"/>
              </a:tabLst>
              <a:defRPr/>
            </a:pPr>
            <a:r>
              <a:rPr lang="en-US" altLang="en-US" sz="2000" dirty="0">
                <a:latin typeface="+mn-lt"/>
              </a:rPr>
              <a:t>1.  touches a runner or an umpire before touching any fielder and before passing any</a:t>
            </a:r>
            <a:br>
              <a:rPr lang="en-US" altLang="en-US" sz="2000" dirty="0">
                <a:latin typeface="+mn-lt"/>
              </a:rPr>
            </a:br>
            <a:r>
              <a:rPr lang="en-US" altLang="en-US" sz="2000" dirty="0">
                <a:latin typeface="+mn-lt"/>
              </a:rPr>
              <a:t>     fielder other than the pitcher (8-1-2a; 8-4-1f; 8-6-11);</a:t>
            </a:r>
          </a:p>
          <a:p>
            <a:pPr marL="401637" lvl="1" indent="0">
              <a:buFontTx/>
              <a:buNone/>
              <a:tabLst>
                <a:tab pos="346075" algn="l"/>
                <a:tab pos="690563" algn="l"/>
              </a:tabLst>
              <a:defRPr/>
            </a:pPr>
            <a:r>
              <a:rPr lang="en-US" altLang="en-US" sz="2000" dirty="0">
                <a:latin typeface="+mn-lt"/>
              </a:rPr>
              <a:t>2. 	touches a runner after passing through or by a fielder and another fielder could have</a:t>
            </a:r>
            <a:br>
              <a:rPr lang="en-US" altLang="en-US" sz="2000" dirty="0">
                <a:latin typeface="+mn-lt"/>
              </a:rPr>
            </a:br>
            <a:r>
              <a:rPr lang="en-US" altLang="en-US" sz="2000" dirty="0">
                <a:latin typeface="+mn-lt"/>
              </a:rPr>
              <a:t>  	made an out;</a:t>
            </a:r>
          </a:p>
          <a:p>
            <a:pPr marL="401637" lvl="1" indent="0">
              <a:buFontTx/>
              <a:buNone/>
              <a:tabLst>
                <a:tab pos="346075" algn="l"/>
                <a:tab pos="690563" algn="l"/>
              </a:tabLst>
              <a:defRPr/>
            </a:pPr>
            <a:r>
              <a:rPr lang="en-US" altLang="en-US" sz="2000" dirty="0">
                <a:latin typeface="+mn-lt"/>
              </a:rPr>
              <a:t>3. 	touches a spectator; or</a:t>
            </a:r>
          </a:p>
          <a:p>
            <a:pPr marL="401637" lvl="1" indent="0">
              <a:buFontTx/>
              <a:buNone/>
              <a:tabLst>
                <a:tab pos="346075" algn="l"/>
                <a:tab pos="690563" algn="l"/>
              </a:tabLst>
              <a:defRPr/>
            </a:pPr>
            <a:r>
              <a:rPr lang="en-US" altLang="en-US" sz="2000" dirty="0">
                <a:latin typeface="+mn-lt"/>
              </a:rPr>
              <a:t>4. 	goes over, through or wedges in the field fence.</a:t>
            </a:r>
          </a:p>
        </p:txBody>
      </p:sp>
    </p:spTree>
    <p:extLst>
      <p:ext uri="{BB962C8B-B14F-4D97-AF65-F5344CB8AC3E}">
        <p14:creationId xmlns:p14="http://schemas.microsoft.com/office/powerpoint/2010/main" val="96064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5-1-1</a:t>
            </a:r>
            <a:r>
              <a:rPr lang="en-US" cap="none" dirty="0"/>
              <a:t>g</a:t>
            </a:r>
            <a:r>
              <a:rPr lang="en-US" dirty="0"/>
              <a:t>, 5-1-1</a:t>
            </a:r>
            <a:r>
              <a:rPr lang="en-US" cap="none" dirty="0"/>
              <a:t>h</a:t>
            </a:r>
            <a:endParaRPr lang="en-US" dirty="0"/>
          </a:p>
        </p:txBody>
      </p:sp>
      <p:sp>
        <p:nvSpPr>
          <p:cNvPr id="2" name="Rectangle 1">
            <a:extLst>
              <a:ext uri="{FF2B5EF4-FFF2-40B4-BE49-F238E27FC236}">
                <a16:creationId xmlns:a16="http://schemas.microsoft.com/office/drawing/2014/main" id="{39EF9707-DB2B-4359-A62A-0648FA9BD6DB}"/>
              </a:ext>
            </a:extLst>
          </p:cNvPr>
          <p:cNvSpPr/>
          <p:nvPr/>
        </p:nvSpPr>
        <p:spPr>
          <a:xfrm>
            <a:off x="2185852" y="2080638"/>
            <a:ext cx="8299268" cy="3477875"/>
          </a:xfrm>
          <a:prstGeom prst="rect">
            <a:avLst/>
          </a:prstGeom>
        </p:spPr>
        <p:txBody>
          <a:bodyPr wrap="square">
            <a:spAutoFit/>
          </a:bodyPr>
          <a:lstStyle/>
          <a:p>
            <a:pPr marL="0" indent="0">
              <a:buFontTx/>
              <a:buNone/>
              <a:defRPr/>
            </a:pPr>
            <a:r>
              <a:rPr lang="en-US" altLang="en-US" sz="2000" b="1" dirty="0">
                <a:latin typeface="+mn-lt"/>
              </a:rPr>
              <a:t>Dead Ball</a:t>
            </a:r>
          </a:p>
          <a:p>
            <a:pPr marL="342900" indent="-342900">
              <a:buClrTx/>
              <a:buFont typeface="+mj-lt"/>
              <a:buAutoNum type="alphaLcPeriod" startAt="7"/>
              <a:defRPr/>
            </a:pPr>
            <a:r>
              <a:rPr lang="en-US" altLang="en-US" sz="2000" dirty="0">
                <a:latin typeface="+mn-lt"/>
              </a:rPr>
              <a:t>a pitch or any other thrown ball;</a:t>
            </a:r>
          </a:p>
          <a:p>
            <a:pPr marL="744537" lvl="1" indent="-342900">
              <a:buClrTx/>
              <a:buFont typeface="+mj-lt"/>
              <a:buAutoNum type="arabicPeriod"/>
              <a:defRPr/>
            </a:pPr>
            <a:r>
              <a:rPr lang="en-US" altLang="en-US" sz="2000" dirty="0">
                <a:latin typeface="+mn-lt"/>
              </a:rPr>
              <a:t>is touched by a spectator;</a:t>
            </a:r>
          </a:p>
          <a:p>
            <a:pPr marL="744537" lvl="1" indent="-342900">
              <a:buClrTx/>
              <a:buFont typeface="+mj-lt"/>
              <a:buAutoNum type="arabicPeriod"/>
              <a:defRPr/>
            </a:pPr>
            <a:r>
              <a:rPr lang="en-US" altLang="en-US" sz="2000" dirty="0">
                <a:latin typeface="+mn-lt"/>
              </a:rPr>
              <a:t>is touched by nonparticipating team personnel;</a:t>
            </a:r>
          </a:p>
          <a:p>
            <a:pPr marL="744537" lvl="1" indent="-342900">
              <a:buClrTx/>
              <a:buFont typeface="+mj-lt"/>
              <a:buAutoNum type="arabicPeriod"/>
              <a:defRPr/>
            </a:pPr>
            <a:r>
              <a:rPr lang="en-US" altLang="en-US" sz="2000" dirty="0">
                <a:latin typeface="+mn-lt"/>
              </a:rPr>
              <a:t>goes into a stand or players’ bench (even if it rebounds to the field);</a:t>
            </a:r>
          </a:p>
          <a:p>
            <a:pPr marL="744537" lvl="1" indent="-342900">
              <a:buClrTx/>
              <a:buFont typeface="+mj-lt"/>
              <a:buAutoNum type="arabicPeriod"/>
              <a:defRPr/>
            </a:pPr>
            <a:r>
              <a:rPr lang="en-US" altLang="en-US" sz="2000" dirty="0">
                <a:latin typeface="+mn-lt"/>
              </a:rPr>
              <a:t>goes over or through or wedges in the field fence (8-4-3c, g); or</a:t>
            </a:r>
          </a:p>
          <a:p>
            <a:pPr marL="744537" lvl="1" indent="-342900">
              <a:buClrTx/>
              <a:buFont typeface="+mj-lt"/>
              <a:buAutoNum type="arabicPeriod"/>
              <a:defRPr/>
            </a:pPr>
            <a:r>
              <a:rPr lang="en-US" altLang="en-US" sz="2000" dirty="0">
                <a:latin typeface="+mn-lt"/>
              </a:rPr>
              <a:t>lodges in an umpire’s equipment, or touches loose equipment (1-8-3, 8-4-3k, 8-6-15, 2-2-3).</a:t>
            </a:r>
          </a:p>
          <a:p>
            <a:pPr marL="744537" lvl="1" indent="-342900">
              <a:buFont typeface="+mj-lt"/>
              <a:buAutoNum type="arabicPeriod"/>
              <a:defRPr/>
            </a:pPr>
            <a:endParaRPr lang="en-US" altLang="en-US" sz="2000" dirty="0">
              <a:latin typeface="+mn-lt"/>
            </a:endParaRPr>
          </a:p>
          <a:p>
            <a:pPr marL="342900" indent="-342900">
              <a:buClrTx/>
              <a:buFont typeface="+mj-lt"/>
              <a:buAutoNum type="alphaLcPeriod" startAt="7"/>
              <a:defRPr/>
            </a:pPr>
            <a:r>
              <a:rPr lang="en-US" altLang="en-US" sz="2000" dirty="0">
                <a:latin typeface="+mn-lt"/>
              </a:rPr>
              <a:t>the umpire handles a live ball, calls “Time” for inspecting the ball, or for any other reason, including items in 5-2.</a:t>
            </a:r>
          </a:p>
        </p:txBody>
      </p:sp>
    </p:spTree>
    <p:extLst>
      <p:ext uri="{BB962C8B-B14F-4D97-AF65-F5344CB8AC3E}">
        <p14:creationId xmlns:p14="http://schemas.microsoft.com/office/powerpoint/2010/main" val="140115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5-1-1</a:t>
            </a:r>
            <a:r>
              <a:rPr lang="en-US" cap="none" dirty="0"/>
              <a:t>i, NOTE </a:t>
            </a:r>
            <a:r>
              <a:rPr lang="en-US" cap="none" dirty="0" err="1"/>
              <a:t>a,b</a:t>
            </a:r>
            <a:r>
              <a:rPr lang="en-US" cap="none" dirty="0"/>
              <a:t> </a:t>
            </a:r>
            <a:endParaRPr lang="en-US" dirty="0"/>
          </a:p>
        </p:txBody>
      </p:sp>
      <p:sp>
        <p:nvSpPr>
          <p:cNvPr id="2" name="Rectangle 1">
            <a:extLst>
              <a:ext uri="{FF2B5EF4-FFF2-40B4-BE49-F238E27FC236}">
                <a16:creationId xmlns:a16="http://schemas.microsoft.com/office/drawing/2014/main" id="{29C8841E-6129-46D4-A769-934D74A6A9AC}"/>
              </a:ext>
            </a:extLst>
          </p:cNvPr>
          <p:cNvSpPr/>
          <p:nvPr/>
        </p:nvSpPr>
        <p:spPr>
          <a:xfrm>
            <a:off x="1668962" y="1993208"/>
            <a:ext cx="10026649" cy="3785652"/>
          </a:xfrm>
          <a:prstGeom prst="rect">
            <a:avLst/>
          </a:prstGeom>
        </p:spPr>
        <p:txBody>
          <a:bodyPr wrap="square">
            <a:spAutoFit/>
          </a:bodyPr>
          <a:lstStyle/>
          <a:p>
            <a:pPr marL="0" indent="0">
              <a:buFontTx/>
              <a:buNone/>
              <a:defRPr/>
            </a:pPr>
            <a:r>
              <a:rPr lang="en-US" altLang="en-US" sz="2000" b="1" dirty="0">
                <a:latin typeface="+mn-lt"/>
              </a:rPr>
              <a:t>Dead Ball</a:t>
            </a:r>
          </a:p>
          <a:p>
            <a:pPr marL="342900" indent="-342900">
              <a:buClrTx/>
              <a:buFont typeface="+mj-lt"/>
              <a:buAutoNum type="alphaLcPeriod" startAt="9"/>
              <a:defRPr/>
            </a:pPr>
            <a:r>
              <a:rPr lang="en-US" altLang="en-US" sz="2000" dirty="0">
                <a:latin typeface="+mn-lt"/>
              </a:rPr>
              <a:t>a fielder, after catching a fair or foul batted ball (fly or line drive), leaves the field of play by stepping with one foot or by falling into a designated dead ball area (i.e., bench, dugout, stand/bleacher, etc.).</a:t>
            </a:r>
          </a:p>
          <a:p>
            <a:pPr marL="0" indent="0">
              <a:buFontTx/>
              <a:buNone/>
              <a:defRPr/>
            </a:pPr>
            <a:br>
              <a:rPr lang="en-US" altLang="en-US" sz="2000" b="1" dirty="0">
                <a:latin typeface="+mn-lt"/>
              </a:rPr>
            </a:br>
            <a:r>
              <a:rPr lang="en-US" altLang="en-US" sz="2000" b="1" dirty="0">
                <a:latin typeface="+mn-lt"/>
              </a:rPr>
              <a:t>NOTE: </a:t>
            </a:r>
            <a:r>
              <a:rPr lang="en-US" altLang="en-US" sz="2000" dirty="0">
                <a:latin typeface="+mn-lt"/>
              </a:rPr>
              <a:t>If a chalk line or imaginary line is used to determine dead-ball (out-of-play) territory, the line is considered in play.</a:t>
            </a:r>
          </a:p>
          <a:p>
            <a:pPr marL="342900" indent="-342900">
              <a:buClrTx/>
              <a:buFont typeface="+mj-lt"/>
              <a:buAutoNum type="alphaLcPeriod"/>
              <a:defRPr/>
            </a:pPr>
            <a:r>
              <a:rPr lang="en-US" altLang="en-US" sz="2000" dirty="0">
                <a:latin typeface="+mn-lt"/>
              </a:rPr>
              <a:t>If the fielder's feet are touching the line or are in live-ball territory, she is considered in the field of play and legally may field, catch or throw the ball without penalty.</a:t>
            </a:r>
          </a:p>
          <a:p>
            <a:pPr marL="342900" indent="-342900">
              <a:buClrTx/>
              <a:buFont typeface="+mj-lt"/>
              <a:buAutoNum type="alphaLcPeriod"/>
              <a:defRPr/>
            </a:pPr>
            <a:r>
              <a:rPr lang="en-US" altLang="en-US" sz="2000" dirty="0">
                <a:latin typeface="+mn-lt"/>
              </a:rPr>
              <a:t>If the player's entire foot (no part of the foot is touching in live-ball territory) is beyond the line and touches dead-ball territory at the time she catches, fields or throws the ball, she has entered dead-ball territory, the ball is dead, no play is allowed.</a:t>
            </a:r>
            <a:endParaRPr lang="en-US" sz="2000" dirty="0">
              <a:latin typeface="+mn-lt"/>
            </a:endParaRPr>
          </a:p>
        </p:txBody>
      </p:sp>
    </p:spTree>
    <p:extLst>
      <p:ext uri="{BB962C8B-B14F-4D97-AF65-F5344CB8AC3E}">
        <p14:creationId xmlns:p14="http://schemas.microsoft.com/office/powerpoint/2010/main" val="193813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5-1-1</a:t>
            </a:r>
            <a:r>
              <a:rPr lang="en-US" cap="none" dirty="0"/>
              <a:t>i</a:t>
            </a:r>
            <a:r>
              <a:rPr lang="en-US" dirty="0"/>
              <a:t> NOTE </a:t>
            </a:r>
            <a:r>
              <a:rPr lang="en-US" cap="none" dirty="0" err="1"/>
              <a:t>c,d</a:t>
            </a:r>
            <a:endParaRPr lang="en-US" dirty="0"/>
          </a:p>
        </p:txBody>
      </p:sp>
      <p:sp>
        <p:nvSpPr>
          <p:cNvPr id="2" name="Rectangle 1">
            <a:extLst>
              <a:ext uri="{FF2B5EF4-FFF2-40B4-BE49-F238E27FC236}">
                <a16:creationId xmlns:a16="http://schemas.microsoft.com/office/drawing/2014/main" id="{FE2E7D4B-5EFF-485B-BDA8-EA22CBBE15AF}"/>
              </a:ext>
            </a:extLst>
          </p:cNvPr>
          <p:cNvSpPr/>
          <p:nvPr/>
        </p:nvSpPr>
        <p:spPr>
          <a:xfrm>
            <a:off x="1672046" y="1975659"/>
            <a:ext cx="9457508" cy="4154984"/>
          </a:xfrm>
          <a:prstGeom prst="rect">
            <a:avLst/>
          </a:prstGeom>
        </p:spPr>
        <p:txBody>
          <a:bodyPr wrap="square">
            <a:spAutoFit/>
          </a:bodyPr>
          <a:lstStyle/>
          <a:p>
            <a:pPr marL="0" indent="0">
              <a:buFontTx/>
              <a:buNone/>
            </a:pPr>
            <a:r>
              <a:rPr lang="en-US" altLang="en-US" sz="2400" b="1" dirty="0">
                <a:latin typeface="+mn-lt"/>
              </a:rPr>
              <a:t>Dead Ball</a:t>
            </a:r>
          </a:p>
          <a:p>
            <a:pPr marL="0" indent="0">
              <a:buFontTx/>
              <a:buNone/>
              <a:tabLst>
                <a:tab pos="287338" algn="l"/>
              </a:tabLst>
            </a:pPr>
            <a:r>
              <a:rPr lang="en-US" altLang="en-US" sz="2400" dirty="0">
                <a:latin typeface="+mn-lt"/>
              </a:rPr>
              <a:t>c. 	If a fielder has one foot in play and the other foot in the air, she legally 	may catch, field or throw the ball unless her entire foot contacts the 	ground in dead- ball territory, at which time the ball becomes dead, no 	play is allowed, and the penalty is applied.</a:t>
            </a:r>
          </a:p>
          <a:p>
            <a:pPr marL="0" indent="0">
              <a:buFontTx/>
              <a:buNone/>
              <a:tabLst>
                <a:tab pos="287338" algn="l"/>
              </a:tabLst>
            </a:pPr>
            <a:endParaRPr lang="en-US" altLang="en-US" sz="2400" dirty="0">
              <a:latin typeface="+mn-lt"/>
            </a:endParaRPr>
          </a:p>
          <a:p>
            <a:pPr marL="0" indent="0">
              <a:buFontTx/>
              <a:buNone/>
              <a:tabLst>
                <a:tab pos="287338" algn="l"/>
              </a:tabLst>
            </a:pPr>
            <a:r>
              <a:rPr lang="en-US" altLang="en-US" sz="2400" dirty="0">
                <a:latin typeface="+mn-lt"/>
              </a:rPr>
              <a:t>d. If a fielder contacts dead-ball territory with any part of the body except  	the foot, she is considered out of play. No play is allowed, and the 	penalty is applied. When the fielder completely leaves and then 	reestablishes herself within live ball territory (both feet in live-ball 	territory), a catch would be allowed.</a:t>
            </a:r>
            <a:endParaRPr lang="en-US" sz="2400" dirty="0">
              <a:latin typeface="+mn-lt"/>
            </a:endParaRPr>
          </a:p>
        </p:txBody>
      </p:sp>
    </p:spTree>
    <p:extLst>
      <p:ext uri="{BB962C8B-B14F-4D97-AF65-F5344CB8AC3E}">
        <p14:creationId xmlns:p14="http://schemas.microsoft.com/office/powerpoint/2010/main" val="362706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5-1-1</a:t>
            </a:r>
            <a:r>
              <a:rPr lang="en-US" cap="none" dirty="0"/>
              <a:t>j, 5-1-1k, 5-1-1l</a:t>
            </a:r>
            <a:endParaRPr lang="en-US" dirty="0"/>
          </a:p>
        </p:txBody>
      </p:sp>
      <p:sp>
        <p:nvSpPr>
          <p:cNvPr id="2" name="Rectangle 1">
            <a:extLst>
              <a:ext uri="{FF2B5EF4-FFF2-40B4-BE49-F238E27FC236}">
                <a16:creationId xmlns:a16="http://schemas.microsoft.com/office/drawing/2014/main" id="{EAD94DF3-0643-42A9-839C-44ABF1F103B6}"/>
              </a:ext>
            </a:extLst>
          </p:cNvPr>
          <p:cNvSpPr/>
          <p:nvPr/>
        </p:nvSpPr>
        <p:spPr>
          <a:xfrm>
            <a:off x="1680754" y="2073968"/>
            <a:ext cx="9326879" cy="3570208"/>
          </a:xfrm>
          <a:prstGeom prst="rect">
            <a:avLst/>
          </a:prstGeom>
        </p:spPr>
        <p:txBody>
          <a:bodyPr wrap="square">
            <a:spAutoFit/>
          </a:bodyPr>
          <a:lstStyle/>
          <a:p>
            <a:pPr marL="0" indent="0">
              <a:buFontTx/>
              <a:buNone/>
              <a:defRPr/>
            </a:pPr>
            <a:r>
              <a:rPr lang="en-US" altLang="en-US" sz="2800" b="1" dirty="0">
                <a:latin typeface="+mn-lt"/>
              </a:rPr>
              <a:t>Dead Ball</a:t>
            </a:r>
            <a:endParaRPr lang="en-US" altLang="en-US" sz="2700" b="1" dirty="0">
              <a:latin typeface="+mn-lt"/>
            </a:endParaRPr>
          </a:p>
          <a:p>
            <a:pPr marL="346075" indent="-346075">
              <a:buClrTx/>
              <a:buFont typeface="+mj-lt"/>
              <a:buAutoNum type="alphaLcPeriod" startAt="10"/>
              <a:tabLst>
                <a:tab pos="346075" algn="l"/>
              </a:tabLst>
              <a:defRPr/>
            </a:pPr>
            <a:r>
              <a:rPr lang="en-US" altLang="en-US" dirty="0">
                <a:latin typeface="+mn-lt"/>
              </a:rPr>
              <a:t>any personnel connected with the offensive team requests “Time” or uses any other command or commits an act for the purpose of trying to cause the opposing pitcher to commit an illegal pitch.</a:t>
            </a:r>
          </a:p>
          <a:p>
            <a:pPr marL="0" indent="0">
              <a:buClrTx/>
              <a:buFont typeface="Wingdings" panose="05000000000000000000" pitchFamily="2" charset="2"/>
              <a:buNone/>
              <a:tabLst>
                <a:tab pos="346075" algn="l"/>
              </a:tabLst>
              <a:defRPr/>
            </a:pPr>
            <a:endParaRPr lang="en-US" altLang="en-US" dirty="0">
              <a:latin typeface="+mn-lt"/>
            </a:endParaRPr>
          </a:p>
          <a:p>
            <a:pPr marL="0" indent="0">
              <a:buClrTx/>
              <a:buFont typeface="Wingdings" panose="05000000000000000000" pitchFamily="2" charset="2"/>
              <a:buNone/>
              <a:tabLst>
                <a:tab pos="346075" algn="l"/>
              </a:tabLst>
              <a:defRPr/>
            </a:pPr>
            <a:r>
              <a:rPr lang="en-US" altLang="en-US" dirty="0">
                <a:latin typeface="+mn-lt"/>
              </a:rPr>
              <a:t>k.	after each strike or ball, as soon as a pitch touches the ground (S.P. only),</a:t>
            </a:r>
          </a:p>
          <a:p>
            <a:pPr marL="0" indent="0">
              <a:buClrTx/>
              <a:buFont typeface="Wingdings" panose="05000000000000000000" pitchFamily="2" charset="2"/>
              <a:buNone/>
              <a:tabLst>
                <a:tab pos="346075" algn="l"/>
              </a:tabLst>
              <a:defRPr/>
            </a:pPr>
            <a:r>
              <a:rPr lang="en-US" altLang="en-US" dirty="0">
                <a:latin typeface="+mn-lt"/>
              </a:rPr>
              <a:t>	or when an intentional base on balls is awarded. (S.P. and F.P.)</a:t>
            </a:r>
          </a:p>
          <a:p>
            <a:pPr marL="0" indent="0">
              <a:buClrTx/>
              <a:buFont typeface="Wingdings" panose="05000000000000000000" pitchFamily="2" charset="2"/>
              <a:buNone/>
              <a:tabLst>
                <a:tab pos="346075" algn="l"/>
              </a:tabLst>
              <a:defRPr/>
            </a:pPr>
            <a:endParaRPr lang="en-US" altLang="en-US" dirty="0">
              <a:latin typeface="+mn-lt"/>
            </a:endParaRPr>
          </a:p>
          <a:p>
            <a:pPr marL="0" indent="0">
              <a:buClrTx/>
              <a:buFont typeface="Wingdings" panose="05000000000000000000" pitchFamily="2" charset="2"/>
              <a:buNone/>
              <a:tabLst>
                <a:tab pos="346075" algn="l"/>
              </a:tabLst>
              <a:defRPr/>
            </a:pPr>
            <a:r>
              <a:rPr lang="en-US" altLang="en-US" dirty="0">
                <a:latin typeface="+mn-lt"/>
              </a:rPr>
              <a:t>l.	an infielder intentionally drops a fair fly, fair line drive or fair bunt in </a:t>
            </a:r>
            <a:br>
              <a:rPr lang="en-US" altLang="en-US" dirty="0">
                <a:latin typeface="+mn-lt"/>
              </a:rPr>
            </a:br>
            <a:r>
              <a:rPr lang="en-US" altLang="en-US" dirty="0">
                <a:latin typeface="+mn-lt"/>
              </a:rPr>
              <a:t> 	flight with at least first base occupied and with less than two outs.</a:t>
            </a:r>
          </a:p>
          <a:p>
            <a:pPr marL="0" indent="0">
              <a:buFontTx/>
              <a:buNone/>
              <a:tabLst>
                <a:tab pos="346075" algn="l"/>
              </a:tabLst>
              <a:defRPr/>
            </a:pPr>
            <a:endParaRPr lang="en-US" altLang="en-US" b="1" dirty="0">
              <a:latin typeface="+mn-lt"/>
            </a:endParaRPr>
          </a:p>
          <a:p>
            <a:pPr marL="0" indent="0">
              <a:buFontTx/>
              <a:buNone/>
              <a:tabLst>
                <a:tab pos="346075" algn="l"/>
              </a:tabLst>
              <a:defRPr/>
            </a:pPr>
            <a:r>
              <a:rPr lang="en-US" altLang="en-US" b="1" dirty="0">
                <a:latin typeface="+mn-lt"/>
              </a:rPr>
              <a:t>       EXCEPTION: </a:t>
            </a:r>
            <a:r>
              <a:rPr lang="en-US" altLang="en-US" dirty="0">
                <a:latin typeface="+mn-lt"/>
              </a:rPr>
              <a:t>Infield fly rule. (8-2-9) </a:t>
            </a:r>
          </a:p>
        </p:txBody>
      </p:sp>
    </p:spTree>
    <p:extLst>
      <p:ext uri="{BB962C8B-B14F-4D97-AF65-F5344CB8AC3E}">
        <p14:creationId xmlns:p14="http://schemas.microsoft.com/office/powerpoint/2010/main" val="396197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5-1-1</a:t>
            </a:r>
            <a:r>
              <a:rPr lang="en-US" cap="none" dirty="0"/>
              <a:t>m, 5-1-1n, 5-1-1o, 5-1-1p, 5-1-1q</a:t>
            </a:r>
            <a:endParaRPr lang="en-US" dirty="0"/>
          </a:p>
        </p:txBody>
      </p:sp>
      <p:sp>
        <p:nvSpPr>
          <p:cNvPr id="2" name="Rectangle 1">
            <a:extLst>
              <a:ext uri="{FF2B5EF4-FFF2-40B4-BE49-F238E27FC236}">
                <a16:creationId xmlns:a16="http://schemas.microsoft.com/office/drawing/2014/main" id="{5DED4C13-36D2-432D-8E11-93371E2583D0}"/>
              </a:ext>
            </a:extLst>
          </p:cNvPr>
          <p:cNvSpPr/>
          <p:nvPr/>
        </p:nvSpPr>
        <p:spPr>
          <a:xfrm>
            <a:off x="2168434" y="1999419"/>
            <a:ext cx="8107680" cy="3785652"/>
          </a:xfrm>
          <a:prstGeom prst="rect">
            <a:avLst/>
          </a:prstGeom>
        </p:spPr>
        <p:txBody>
          <a:bodyPr wrap="square">
            <a:spAutoFit/>
          </a:bodyPr>
          <a:lstStyle/>
          <a:p>
            <a:pPr marL="0" indent="0">
              <a:buFontTx/>
              <a:buNone/>
              <a:defRPr/>
            </a:pPr>
            <a:r>
              <a:rPr lang="en-US" altLang="en-US" sz="2400" b="1" dirty="0">
                <a:latin typeface="+mn-lt"/>
              </a:rPr>
              <a:t>Dead Ball</a:t>
            </a:r>
          </a:p>
          <a:p>
            <a:pPr marL="457200" indent="-457200">
              <a:buClrTx/>
              <a:buFont typeface="+mj-lt"/>
              <a:buAutoNum type="alphaLcPeriod" startAt="13"/>
              <a:tabLst>
                <a:tab pos="346075" algn="l"/>
              </a:tabLst>
              <a:defRPr/>
            </a:pPr>
            <a:r>
              <a:rPr lang="en-US" altLang="en-US" sz="2400" dirty="0">
                <a:latin typeface="+mn-lt"/>
              </a:rPr>
              <a:t>a runner interferes with a fielder attempting to catch a foul fly.</a:t>
            </a:r>
          </a:p>
          <a:p>
            <a:pPr marL="457200" indent="-457200">
              <a:buClrTx/>
              <a:buFont typeface="+mj-lt"/>
              <a:buAutoNum type="alphaLcPeriod" startAt="13"/>
              <a:tabLst>
                <a:tab pos="346075" algn="l"/>
              </a:tabLst>
              <a:defRPr/>
            </a:pPr>
            <a:r>
              <a:rPr lang="en-US" altLang="en-US" sz="2400" dirty="0">
                <a:latin typeface="+mn-lt"/>
              </a:rPr>
              <a:t>the batter-runner steps backward toward home plate to avoid or delay being tagged out.</a:t>
            </a:r>
          </a:p>
          <a:p>
            <a:pPr marL="457200" indent="-457200">
              <a:buClrTx/>
              <a:buFont typeface="+mj-lt"/>
              <a:buAutoNum type="alphaLcPeriod" startAt="13"/>
              <a:tabLst>
                <a:tab pos="346075" algn="l"/>
              </a:tabLst>
              <a:defRPr/>
            </a:pPr>
            <a:r>
              <a:rPr lang="en-US" altLang="en-US" sz="2400" dirty="0">
                <a:latin typeface="+mn-lt"/>
              </a:rPr>
              <a:t>a batted, thrown or pitched ball touches in an occupied designated media area (a ball that passes through a dead-ball area in flight is not considered dead).</a:t>
            </a:r>
          </a:p>
          <a:p>
            <a:pPr marL="457200" indent="-457200">
              <a:buClrTx/>
              <a:buFont typeface="+mj-lt"/>
              <a:buAutoNum type="alphaLcPeriod" startAt="13"/>
              <a:tabLst>
                <a:tab pos="346075" algn="l"/>
              </a:tabLst>
              <a:defRPr/>
            </a:pPr>
            <a:r>
              <a:rPr lang="en-US" altLang="en-US" sz="2400" dirty="0">
                <a:latin typeface="+mn-lt"/>
              </a:rPr>
              <a:t>an illegal pitch occurs, but no pitch is delivered to the batter.</a:t>
            </a:r>
          </a:p>
          <a:p>
            <a:pPr marL="457200" indent="-457200">
              <a:buClrTx/>
              <a:buFont typeface="+mj-lt"/>
              <a:buAutoNum type="alphaLcPeriod" startAt="13"/>
              <a:tabLst>
                <a:tab pos="346075" algn="l"/>
              </a:tabLst>
              <a:defRPr/>
            </a:pPr>
            <a:r>
              <a:rPr lang="en-US" altLang="en-US" sz="2400" dirty="0">
                <a:latin typeface="+mn-lt"/>
              </a:rPr>
              <a:t>there is interference by a batter (7-4-4 Penalty).</a:t>
            </a:r>
            <a:endParaRPr lang="en-US" sz="2400" dirty="0">
              <a:latin typeface="+mn-lt"/>
            </a:endParaRPr>
          </a:p>
        </p:txBody>
      </p:sp>
    </p:spTree>
    <p:extLst>
      <p:ext uri="{BB962C8B-B14F-4D97-AF65-F5344CB8AC3E}">
        <p14:creationId xmlns:p14="http://schemas.microsoft.com/office/powerpoint/2010/main" val="277732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Dead ball table 1</a:t>
            </a:r>
          </a:p>
        </p:txBody>
      </p:sp>
      <p:pic>
        <p:nvPicPr>
          <p:cNvPr id="3" name="Picture 2">
            <a:extLst>
              <a:ext uri="{FF2B5EF4-FFF2-40B4-BE49-F238E27FC236}">
                <a16:creationId xmlns:a16="http://schemas.microsoft.com/office/drawing/2014/main" id="{A4425D76-BDB0-4106-AA41-6ECB2230AD63}"/>
              </a:ext>
            </a:extLst>
          </p:cNvPr>
          <p:cNvPicPr>
            <a:picLocks noChangeAspect="1"/>
          </p:cNvPicPr>
          <p:nvPr/>
        </p:nvPicPr>
        <p:blipFill>
          <a:blip r:embed="rId3"/>
          <a:stretch>
            <a:fillRect/>
          </a:stretch>
        </p:blipFill>
        <p:spPr>
          <a:xfrm>
            <a:off x="2787012" y="1914524"/>
            <a:ext cx="6617976" cy="4583257"/>
          </a:xfrm>
          <a:prstGeom prst="rect">
            <a:avLst/>
          </a:prstGeom>
        </p:spPr>
      </p:pic>
    </p:spTree>
    <p:extLst>
      <p:ext uri="{BB962C8B-B14F-4D97-AF65-F5344CB8AC3E}">
        <p14:creationId xmlns:p14="http://schemas.microsoft.com/office/powerpoint/2010/main" val="122469559"/>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6EEE9F5D-7D94-405F-ADC3-CE551A4F8991}"/>
    </a:ext>
  </a:extLst>
</a:theme>
</file>

<file path=ppt/theme/theme2.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877F3DAF-13EC-4B07-9099-F3BBF6B777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277D50-A8F4-41EA-8AAF-2B8EFD1D1E78}">
  <ds:schemaRefs>
    <ds:schemaRef ds:uri="http://purl.org/dc/terms/"/>
    <ds:schemaRef ds:uri="http://schemas.microsoft.com/office/2006/documentManagement/types"/>
    <ds:schemaRef ds:uri="3bb8d7d1-06b8-47b8-a0de-bad91f18ef42"/>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ffc60a71-4a50-4afc-be20-b1cf64734936"/>
    <ds:schemaRef ds:uri="http://www.w3.org/XML/1998/namespace"/>
    <ds:schemaRef ds:uri="http://purl.org/dc/dcmitype/"/>
  </ds:schemaRefs>
</ds:datastoreItem>
</file>

<file path=customXml/itemProps3.xml><?xml version="1.0" encoding="utf-8"?>
<ds:datastoreItem xmlns:ds="http://schemas.openxmlformats.org/officeDocument/2006/customXml" ds:itemID="{B401EAF0-8FCF-4DFB-8448-7D367C74A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66</TotalTime>
  <Words>1407</Words>
  <Application>Microsoft Office PowerPoint</Application>
  <PresentationFormat>Widescreen</PresentationFormat>
  <Paragraphs>117</Paragraphs>
  <Slides>16</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Courier New</vt:lpstr>
      <vt:lpstr>Wingdings</vt:lpstr>
      <vt:lpstr>Office Theme</vt:lpstr>
      <vt:lpstr>Office Theme</vt:lpstr>
      <vt:lpstr>2020-21 NFHS Softball</vt:lpstr>
      <vt:lpstr>Rule 5-1-1a, 5-1-1b, 5-1-1c, 5-1-1d</vt:lpstr>
      <vt:lpstr>Rule 5-1-1e, 5-1-1f</vt:lpstr>
      <vt:lpstr>Rule 5-1-1g, 5-1-1h</vt:lpstr>
      <vt:lpstr>Rule 5-1-1i, NOTE a,b </vt:lpstr>
      <vt:lpstr>Rule 5-1-1i NOTE c,d</vt:lpstr>
      <vt:lpstr>Rule 5-1-1j, 5-1-1k, 5-1-1l</vt:lpstr>
      <vt:lpstr>Rule 5-1-1m, 5-1-1n, 5-1-1o, 5-1-1p, 5-1-1q</vt:lpstr>
      <vt:lpstr>Dead ball table 1</vt:lpstr>
      <vt:lpstr>Dead ball table 1</vt:lpstr>
      <vt:lpstr>Dead ball table 1</vt:lpstr>
      <vt:lpstr>Dead ball table 1</vt:lpstr>
      <vt:lpstr>Rule 5-2-1</vt:lpstr>
      <vt:lpstr>Rule 5-2-1</vt:lpstr>
      <vt:lpstr>Rule 5-2-2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Sandy Searcy</cp:lastModifiedBy>
  <cp:revision>13</cp:revision>
  <cp:lastPrinted>2020-02-10T18:46:21Z</cp:lastPrinted>
  <dcterms:created xsi:type="dcterms:W3CDTF">2020-06-20T13:48:19Z</dcterms:created>
  <dcterms:modified xsi:type="dcterms:W3CDTF">2020-07-15T19:44:33Z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