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9"/>
  </p:notesMasterIdLst>
  <p:sldIdLst>
    <p:sldId id="256" r:id="rId2"/>
    <p:sldId id="257" r:id="rId3"/>
    <p:sldId id="269" r:id="rId4"/>
    <p:sldId id="270" r:id="rId5"/>
    <p:sldId id="258" r:id="rId6"/>
    <p:sldId id="271" r:id="rId7"/>
    <p:sldId id="259" r:id="rId8"/>
    <p:sldId id="265" r:id="rId9"/>
    <p:sldId id="272" r:id="rId10"/>
    <p:sldId id="264" r:id="rId11"/>
    <p:sldId id="267" r:id="rId12"/>
    <p:sldId id="266" r:id="rId13"/>
    <p:sldId id="268" r:id="rId14"/>
    <p:sldId id="260" r:id="rId15"/>
    <p:sldId id="261" r:id="rId16"/>
    <p:sldId id="262" r:id="rId17"/>
    <p:sldId id="263" r:id="rId18"/>
  </p:sldIdLst>
  <p:sldSz cx="12192000" cy="6858000"/>
  <p:notesSz cx="7010400" cy="9296400"/>
  <p:embeddedFontLst>
    <p:embeddedFont>
      <p:font typeface="Calibri" panose="020F0502020204030204" pitchFamily="34" charset="0"/>
      <p:regular r:id="rId20"/>
      <p:bold r:id="rId21"/>
      <p:italic r:id="rId22"/>
      <p:boldItalic r:id="rId23"/>
    </p:embeddedFont>
    <p:embeddedFont>
      <p:font typeface="Source Sans Pro" panose="020B0503030403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07"/>
  </p:normalViewPr>
  <p:slideViewPr>
    <p:cSldViewPr snapToGrid="0" snapToObjects="1">
      <p:cViewPr varScale="1">
        <p:scale>
          <a:sx n="67" d="100"/>
          <a:sy n="67" d="100"/>
        </p:scale>
        <p:origin x="7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91" name="Google Shape;91;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97" name="Google Shape;9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03" name="Google Shape;103;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Autofit/>
          </a:bodyPr>
          <a:lstStyle>
            <a:lvl1pPr lvl="0" algn="ctr">
              <a:lnSpc>
                <a:spcPct val="89000"/>
              </a:lnSpc>
              <a:spcBef>
                <a:spcPts val="0"/>
              </a:spcBef>
              <a:spcAft>
                <a:spcPts val="0"/>
              </a:spcAft>
              <a:buClr>
                <a:schemeClr val="dk2"/>
              </a:buClr>
              <a:buSzPts val="7200"/>
              <a:buFont typeface="Source Sans Pro"/>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15" name="Google Shape;15;p2"/>
          <p:cNvSpPr txBox="1">
            <a:spLocks noGrp="1"/>
          </p:cNvSpPr>
          <p:nvPr>
            <p:ph type="dt" idx="10"/>
          </p:nvPr>
        </p:nvSpPr>
        <p:spPr>
          <a:xfrm>
            <a:off x="752858" y="6453386"/>
            <a:ext cx="1607944"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2584054" y="6453386"/>
            <a:ext cx="7023377" cy="40461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dk2"/>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dk2"/>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dk2"/>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dk2"/>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dk2"/>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dk2"/>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dk2"/>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grpSp>
        <p:nvGrpSpPr>
          <p:cNvPr id="18" name="Google Shape;18;p2"/>
          <p:cNvGrpSpPr/>
          <p:nvPr/>
        </p:nvGrpSpPr>
        <p:grpSpPr>
          <a:xfrm>
            <a:off x="752858" y="744469"/>
            <a:ext cx="10674116" cy="5349671"/>
            <a:chOff x="752858" y="744469"/>
            <a:chExt cx="10674116" cy="5349671"/>
          </a:xfrm>
        </p:grpSpPr>
        <p:sp>
          <p:nvSpPr>
            <p:cNvPr id="19" name="Google Shape;19;p2"/>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0" name="Google Shape;20;p2"/>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4386262" y="-719138"/>
            <a:ext cx="3571875" cy="9601200"/>
          </a:xfrm>
          <a:prstGeom prst="rect">
            <a:avLst/>
          </a:prstGeom>
          <a:noFill/>
          <a:ln>
            <a:noFill/>
          </a:ln>
        </p:spPr>
        <p:txBody>
          <a:bodyPr spcFirstLastPara="1" wrap="square" lIns="91425" tIns="45700" rIns="91425" bIns="45700" anchor="t" anchorCtr="0">
            <a:no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0" name="Google Shape;80;p1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rot="5400000">
            <a:off x="2839798" y="-844042"/>
            <a:ext cx="5243244" cy="8179641"/>
          </a:xfrm>
          <a:prstGeom prst="rect">
            <a:avLst/>
          </a:prstGeom>
          <a:noFill/>
          <a:ln>
            <a:noFill/>
          </a:ln>
        </p:spPr>
        <p:txBody>
          <a:bodyPr spcFirstLastPara="1" wrap="square" lIns="91425" tIns="45700" rIns="91425" bIns="45700" anchor="t" anchorCtr="0">
            <a:no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6" name="Google Shape;86;p1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4" name="Google Shape;24;p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noAutofit/>
          </a:bodyPr>
          <a:lstStyle>
            <a:lvl1pPr lvl="0" algn="r">
              <a:lnSpc>
                <a:spcPct val="89000"/>
              </a:lnSpc>
              <a:spcBef>
                <a:spcPts val="0"/>
              </a:spcBef>
              <a:spcAft>
                <a:spcPts val="0"/>
              </a:spcAft>
              <a:buClr>
                <a:schemeClr val="lt2"/>
              </a:buClr>
              <a:buSzPts val="7200"/>
              <a:buFont typeface="Source Sans Pro"/>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noAutofit/>
          </a:bodyPr>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chemeClr val="lt1"/>
              </a:buClr>
              <a:buSzPts val="2000"/>
              <a:buNone/>
              <a:defRPr sz="2000">
                <a:solidFill>
                  <a:schemeClr val="lt1"/>
                </a:solidFill>
              </a:defRPr>
            </a:lvl2pPr>
            <a:lvl3pPr marL="1371600" lvl="2" indent="-228600" algn="l">
              <a:lnSpc>
                <a:spcPct val="94000"/>
              </a:lnSpc>
              <a:spcBef>
                <a:spcPts val="500"/>
              </a:spcBef>
              <a:spcAft>
                <a:spcPts val="0"/>
              </a:spcAft>
              <a:buClr>
                <a:schemeClr val="lt1"/>
              </a:buClr>
              <a:buSzPts val="1800"/>
              <a:buNone/>
              <a:defRPr sz="1800">
                <a:solidFill>
                  <a:schemeClr val="lt1"/>
                </a:solidFill>
              </a:defRPr>
            </a:lvl3pPr>
            <a:lvl4pPr marL="1828800" lvl="3" indent="-228600" algn="l">
              <a:lnSpc>
                <a:spcPct val="94000"/>
              </a:lnSpc>
              <a:spcBef>
                <a:spcPts val="500"/>
              </a:spcBef>
              <a:spcAft>
                <a:spcPts val="0"/>
              </a:spcAft>
              <a:buClr>
                <a:schemeClr val="lt1"/>
              </a:buClr>
              <a:buSzPts val="1600"/>
              <a:buNone/>
              <a:defRPr sz="1600">
                <a:solidFill>
                  <a:schemeClr val="lt1"/>
                </a:solidFill>
              </a:defRPr>
            </a:lvl4pPr>
            <a:lvl5pPr marL="2286000" lvl="4" indent="-228600" algn="l">
              <a:lnSpc>
                <a:spcPct val="94000"/>
              </a:lnSpc>
              <a:spcBef>
                <a:spcPts val="500"/>
              </a:spcBef>
              <a:spcAft>
                <a:spcPts val="0"/>
              </a:spcAft>
              <a:buClr>
                <a:schemeClr val="lt1"/>
              </a:buClr>
              <a:buSzPts val="1600"/>
              <a:buNone/>
              <a:defRPr sz="1600">
                <a:solidFill>
                  <a:schemeClr val="lt1"/>
                </a:solidFill>
              </a:defRPr>
            </a:lvl5pPr>
            <a:lvl6pPr marL="2743200" lvl="5" indent="-228600" algn="l">
              <a:lnSpc>
                <a:spcPct val="94000"/>
              </a:lnSpc>
              <a:spcBef>
                <a:spcPts val="500"/>
              </a:spcBef>
              <a:spcAft>
                <a:spcPts val="0"/>
              </a:spcAft>
              <a:buClr>
                <a:schemeClr val="lt1"/>
              </a:buClr>
              <a:buSzPts val="1600"/>
              <a:buNone/>
              <a:defRPr sz="1600">
                <a:solidFill>
                  <a:schemeClr val="lt1"/>
                </a:solidFill>
              </a:defRPr>
            </a:lvl6pPr>
            <a:lvl7pPr marL="3200400" lvl="6" indent="-228600" algn="l">
              <a:lnSpc>
                <a:spcPct val="94000"/>
              </a:lnSpc>
              <a:spcBef>
                <a:spcPts val="500"/>
              </a:spcBef>
              <a:spcAft>
                <a:spcPts val="0"/>
              </a:spcAft>
              <a:buClr>
                <a:schemeClr val="lt1"/>
              </a:buClr>
              <a:buSzPts val="1600"/>
              <a:buNone/>
              <a:defRPr sz="1600">
                <a:solidFill>
                  <a:schemeClr val="lt1"/>
                </a:solidFill>
              </a:defRPr>
            </a:lvl7pPr>
            <a:lvl8pPr marL="3657600" lvl="7" indent="-228600" algn="l">
              <a:lnSpc>
                <a:spcPct val="94000"/>
              </a:lnSpc>
              <a:spcBef>
                <a:spcPts val="500"/>
              </a:spcBef>
              <a:spcAft>
                <a:spcPts val="0"/>
              </a:spcAft>
              <a:buClr>
                <a:schemeClr val="lt1"/>
              </a:buClr>
              <a:buSzPts val="1600"/>
              <a:buNone/>
              <a:defRPr sz="1600">
                <a:solidFill>
                  <a:schemeClr val="lt1"/>
                </a:solidFill>
              </a:defRPr>
            </a:lvl8pPr>
            <a:lvl9pPr marL="4114800" lvl="8" indent="-228600" algn="l">
              <a:lnSpc>
                <a:spcPct val="94000"/>
              </a:lnSpc>
              <a:spcBef>
                <a:spcPts val="500"/>
              </a:spcBef>
              <a:spcAft>
                <a:spcPts val="200"/>
              </a:spcAft>
              <a:buClr>
                <a:schemeClr val="lt1"/>
              </a:buClr>
              <a:buSzPts val="1600"/>
              <a:buNone/>
              <a:defRPr sz="1600">
                <a:solidFill>
                  <a:schemeClr val="lt1"/>
                </a:solidFill>
              </a:defRPr>
            </a:lvl9pPr>
          </a:lstStyle>
          <a:p>
            <a:endParaRPr/>
          </a:p>
        </p:txBody>
      </p:sp>
      <p:sp>
        <p:nvSpPr>
          <p:cNvPr id="30" name="Google Shape;30;p4"/>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2"/>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lt2"/>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lt2"/>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lt2"/>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lt2"/>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lt2"/>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lt2"/>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lt2"/>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 title="Crop Mark"/>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Clr>
                <a:schemeClr val="dk2"/>
              </a:buClr>
              <a:buSzPts val="4400"/>
              <a:buFont typeface="Source Sans Pro"/>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7" name="Google Shape;37;p5"/>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8" name="Google Shape;38;p5"/>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Clr>
                <a:schemeClr val="dk2"/>
              </a:buClr>
              <a:buSzPts val="4400"/>
              <a:buFont typeface="Source Sans Pro"/>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4" name="Google Shape;44;p6"/>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5" name="Google Shape;45;p6"/>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6" name="Google Shape;46;p6"/>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7" name="Google Shape;47;p6"/>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9"/>
        <p:cNvGrpSpPr/>
        <p:nvPr/>
      </p:nvGrpSpPr>
      <p:grpSpPr>
        <a:xfrm>
          <a:off x="0" y="0"/>
          <a:ext cx="0" cy="0"/>
          <a:chOff x="0" y="0"/>
          <a:chExt cx="0" cy="0"/>
        </a:xfrm>
      </p:grpSpPr>
      <p:sp>
        <p:nvSpPr>
          <p:cNvPr id="60" name="Google Shape;60;p9"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Autofit/>
          </a:bodyPr>
          <a:lstStyle>
            <a:lvl1pPr lvl="0" algn="l">
              <a:lnSpc>
                <a:spcPct val="84000"/>
              </a:lnSpc>
              <a:spcBef>
                <a:spcPts val="0"/>
              </a:spcBef>
              <a:spcAft>
                <a:spcPts val="0"/>
              </a:spcAft>
              <a:buClr>
                <a:schemeClr val="dk2"/>
              </a:buClr>
              <a:buSzPts val="4800"/>
              <a:buFont typeface="Source Sans Pro"/>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6256020" y="685801"/>
            <a:ext cx="5212080" cy="5175250"/>
          </a:xfrm>
          <a:prstGeom prst="rect">
            <a:avLst/>
          </a:prstGeom>
          <a:noFill/>
          <a:ln>
            <a:noFill/>
          </a:ln>
        </p:spPr>
        <p:txBody>
          <a:bodyPr spcFirstLastPara="1" wrap="square" lIns="91425" tIns="45700" rIns="91425" bIns="45700" anchor="t" anchorCtr="0">
            <a:noAutofit/>
          </a:bodyPr>
          <a:lstStyle>
            <a:lvl1pPr marL="457200" lvl="0" indent="-355600" algn="l">
              <a:lnSpc>
                <a:spcPct val="94000"/>
              </a:lnSpc>
              <a:spcBef>
                <a:spcPts val="1000"/>
              </a:spcBef>
              <a:spcAft>
                <a:spcPts val="0"/>
              </a:spcAft>
              <a:buClr>
                <a:schemeClr val="dk2"/>
              </a:buClr>
              <a:buSzPts val="2000"/>
              <a:buChar char="■"/>
              <a:defRPr sz="2000"/>
            </a:lvl1pPr>
            <a:lvl2pPr marL="914400" lvl="1" indent="-355600" algn="l">
              <a:lnSpc>
                <a:spcPct val="94000"/>
              </a:lnSpc>
              <a:spcBef>
                <a:spcPts val="500"/>
              </a:spcBef>
              <a:spcAft>
                <a:spcPts val="0"/>
              </a:spcAft>
              <a:buClr>
                <a:schemeClr val="dk2"/>
              </a:buClr>
              <a:buSzPts val="2000"/>
              <a:buChar char="–"/>
              <a:defRPr sz="2000"/>
            </a:lvl2pPr>
            <a:lvl3pPr marL="1371600" lvl="2" indent="-342900" algn="l">
              <a:lnSpc>
                <a:spcPct val="94000"/>
              </a:lnSpc>
              <a:spcBef>
                <a:spcPts val="500"/>
              </a:spcBef>
              <a:spcAft>
                <a:spcPts val="0"/>
              </a:spcAft>
              <a:buClr>
                <a:schemeClr val="dk2"/>
              </a:buClr>
              <a:buSzPts val="1800"/>
              <a:buChar char="■"/>
              <a:defRPr sz="1800"/>
            </a:lvl3pPr>
            <a:lvl4pPr marL="1828800" lvl="3" indent="-342900" algn="l">
              <a:lnSpc>
                <a:spcPct val="94000"/>
              </a:lnSpc>
              <a:spcBef>
                <a:spcPts val="500"/>
              </a:spcBef>
              <a:spcAft>
                <a:spcPts val="0"/>
              </a:spcAft>
              <a:buClr>
                <a:schemeClr val="dk2"/>
              </a:buClr>
              <a:buSzPts val="1800"/>
              <a:buChar char="–"/>
              <a:defRPr sz="1800"/>
            </a:lvl4pPr>
            <a:lvl5pPr marL="2286000" lvl="4" indent="-330200" algn="l">
              <a:lnSpc>
                <a:spcPct val="94000"/>
              </a:lnSpc>
              <a:spcBef>
                <a:spcPts val="500"/>
              </a:spcBef>
              <a:spcAft>
                <a:spcPts val="0"/>
              </a:spcAft>
              <a:buClr>
                <a:schemeClr val="dk2"/>
              </a:buClr>
              <a:buSzPts val="1600"/>
              <a:buChar char="■"/>
              <a:defRPr sz="1600"/>
            </a:lvl5pPr>
            <a:lvl6pPr marL="2743200" lvl="5" indent="-330200" algn="l">
              <a:lnSpc>
                <a:spcPct val="94000"/>
              </a:lnSpc>
              <a:spcBef>
                <a:spcPts val="500"/>
              </a:spcBef>
              <a:spcAft>
                <a:spcPts val="0"/>
              </a:spcAft>
              <a:buClr>
                <a:schemeClr val="dk2"/>
              </a:buClr>
              <a:buSzPts val="1600"/>
              <a:buChar char="–"/>
              <a:defRPr sz="1600"/>
            </a:lvl6pPr>
            <a:lvl7pPr marL="3200400" lvl="6" indent="-330200" algn="l">
              <a:lnSpc>
                <a:spcPct val="94000"/>
              </a:lnSpc>
              <a:spcBef>
                <a:spcPts val="500"/>
              </a:spcBef>
              <a:spcAft>
                <a:spcPts val="0"/>
              </a:spcAft>
              <a:buClr>
                <a:schemeClr val="dk2"/>
              </a:buClr>
              <a:buSzPts val="1600"/>
              <a:buChar char="■"/>
              <a:defRPr sz="1600"/>
            </a:lvl7pPr>
            <a:lvl8pPr marL="3657600" lvl="7" indent="-330200" algn="l">
              <a:lnSpc>
                <a:spcPct val="94000"/>
              </a:lnSpc>
              <a:spcBef>
                <a:spcPts val="500"/>
              </a:spcBef>
              <a:spcAft>
                <a:spcPts val="0"/>
              </a:spcAft>
              <a:buClr>
                <a:schemeClr val="dk2"/>
              </a:buClr>
              <a:buSzPts val="1600"/>
              <a:buChar char="–"/>
              <a:defRPr sz="1600"/>
            </a:lvl8pPr>
            <a:lvl9pPr marL="4114800" lvl="8" indent="-330200" algn="l">
              <a:lnSpc>
                <a:spcPct val="94000"/>
              </a:lnSpc>
              <a:spcBef>
                <a:spcPts val="500"/>
              </a:spcBef>
              <a:spcAft>
                <a:spcPts val="200"/>
              </a:spcAft>
              <a:buClr>
                <a:schemeClr val="dk2"/>
              </a:buClr>
              <a:buSzPts val="1600"/>
              <a:buChar char="■"/>
              <a:defRPr sz="1600"/>
            </a:lvl9pPr>
          </a:lstStyle>
          <a:p>
            <a:endParaRPr/>
          </a:p>
        </p:txBody>
      </p:sp>
      <p:sp>
        <p:nvSpPr>
          <p:cNvPr id="63" name="Google Shape;63;p9"/>
          <p:cNvSpPr txBox="1">
            <a:spLocks noGrp="1"/>
          </p:cNvSpPr>
          <p:nvPr>
            <p:ph type="body" idx="2"/>
          </p:nvPr>
        </p:nvSpPr>
        <p:spPr>
          <a:xfrm>
            <a:off x="723900" y="2856344"/>
            <a:ext cx="3855720" cy="3011056"/>
          </a:xfrm>
          <a:prstGeom prst="rect">
            <a:avLst/>
          </a:prstGeom>
          <a:noFill/>
          <a:ln>
            <a:noFill/>
          </a:ln>
        </p:spPr>
        <p:txBody>
          <a:bodyPr spcFirstLastPara="1" wrap="square" lIns="91425" tIns="45700" rIns="91425" bIns="45700" anchor="t" anchorCtr="0">
            <a:no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64" name="Google Shape;64;p9"/>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dk2"/>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dk2"/>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dk2"/>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dk2"/>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dk2"/>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dk2"/>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dk2"/>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9"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0"/>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Autofit/>
          </a:bodyPr>
          <a:lstStyle>
            <a:lvl1pPr lvl="0" algn="l">
              <a:lnSpc>
                <a:spcPct val="84000"/>
              </a:lnSpc>
              <a:spcBef>
                <a:spcPts val="0"/>
              </a:spcBef>
              <a:spcAft>
                <a:spcPts val="0"/>
              </a:spcAft>
              <a:buClr>
                <a:schemeClr val="dk2"/>
              </a:buClr>
              <a:buSzPts val="4800"/>
              <a:buFont typeface="Source Sans Pr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532120" y="0"/>
            <a:ext cx="6659880" cy="6857999"/>
          </a:xfrm>
          <a:prstGeom prst="rect">
            <a:avLst/>
          </a:prstGeom>
          <a:noFill/>
          <a:ln>
            <a:noFill/>
          </a:ln>
        </p:spPr>
        <p:txBody>
          <a:bodyPr spcFirstLastPara="1" wrap="square" lIns="91425" tIns="45700" rIns="91425" bIns="45700" anchor="t" anchorCtr="0">
            <a:noAutofit/>
          </a:bodyPr>
          <a:lstStyle>
            <a:lvl1pPr marR="0" lvl="0" algn="l" rtl="0">
              <a:lnSpc>
                <a:spcPct val="94000"/>
              </a:lnSpc>
              <a:spcBef>
                <a:spcPts val="10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1pPr>
            <a:lvl2pPr marR="0" lvl="1"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2pPr>
            <a:lvl3pPr marR="0" lvl="2" algn="l" rtl="0">
              <a:lnSpc>
                <a:spcPct val="94000"/>
              </a:lnSpc>
              <a:spcBef>
                <a:spcPts val="5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3pPr>
            <a:lvl4pPr marR="0" lvl="3"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4pPr>
            <a:lvl5pPr marR="0" lvl="4" algn="l" rtl="0">
              <a:lnSpc>
                <a:spcPct val="94000"/>
              </a:lnSpc>
              <a:spcBef>
                <a:spcPts val="5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5pPr>
            <a:lvl6pPr marR="0" lvl="5"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6pPr>
            <a:lvl7pPr marR="0" lvl="6" algn="l" rtl="0">
              <a:lnSpc>
                <a:spcPct val="94000"/>
              </a:lnSpc>
              <a:spcBef>
                <a:spcPts val="500"/>
              </a:spcBef>
              <a:spcAft>
                <a:spcPts val="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7pPr>
            <a:lvl8pPr marR="0" lvl="7" algn="l" rtl="0">
              <a:lnSpc>
                <a:spcPct val="94000"/>
              </a:lnSpc>
              <a:spcBef>
                <a:spcPts val="500"/>
              </a:spcBef>
              <a:spcAft>
                <a:spcPts val="0"/>
              </a:spcAft>
              <a:buClr>
                <a:schemeClr val="dk2"/>
              </a:buClr>
              <a:buSzPts val="2000"/>
              <a:buFont typeface="Source Sans Pro"/>
              <a:buNone/>
              <a:defRPr sz="2000" b="0" i="1" u="none" strike="noStrike" cap="none">
                <a:solidFill>
                  <a:schemeClr val="dk2"/>
                </a:solidFill>
                <a:latin typeface="Source Sans Pro"/>
                <a:ea typeface="Source Sans Pro"/>
                <a:cs typeface="Source Sans Pro"/>
                <a:sym typeface="Source Sans Pro"/>
              </a:defRPr>
            </a:lvl8pPr>
            <a:lvl9pPr marR="0" lvl="8" algn="l" rtl="0">
              <a:lnSpc>
                <a:spcPct val="94000"/>
              </a:lnSpc>
              <a:spcBef>
                <a:spcPts val="500"/>
              </a:spcBef>
              <a:spcAft>
                <a:spcPts val="200"/>
              </a:spcAft>
              <a:buClr>
                <a:schemeClr val="dk2"/>
              </a:buClr>
              <a:buSzPts val="2000"/>
              <a:buFont typeface="Source Sans Pro"/>
              <a:buNone/>
              <a:defRPr sz="2000" b="0" i="0" u="none" strike="noStrike" cap="none">
                <a:solidFill>
                  <a:schemeClr val="dk2"/>
                </a:solidFill>
                <a:latin typeface="Source Sans Pro"/>
                <a:ea typeface="Source Sans Pro"/>
                <a:cs typeface="Source Sans Pro"/>
                <a:sym typeface="Source Sans Pro"/>
              </a:defRPr>
            </a:lvl9pPr>
          </a:lstStyle>
          <a:p>
            <a:endParaRPr/>
          </a:p>
        </p:txBody>
      </p:sp>
      <p:sp>
        <p:nvSpPr>
          <p:cNvPr id="72" name="Google Shape;72;p10"/>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no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73" name="Google Shape;73;p10"/>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dk2"/>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dk2"/>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dk2"/>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dk2"/>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dk2"/>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dk2"/>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dk2"/>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0"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lvl1pPr marR="0" lvl="0" algn="l" rtl="0">
              <a:lnSpc>
                <a:spcPct val="89000"/>
              </a:lnSpc>
              <a:spcBef>
                <a:spcPts val="0"/>
              </a:spcBef>
              <a:spcAft>
                <a:spcPts val="0"/>
              </a:spcAft>
              <a:buClr>
                <a:schemeClr val="dk2"/>
              </a:buClr>
              <a:buSzPts val="4400"/>
              <a:buFont typeface="Source Sans Pro"/>
              <a:buNone/>
              <a:defRPr sz="4400" b="0" i="0" u="none" strike="noStrike" cap="non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4000"/>
              </a:lnSpc>
              <a:spcBef>
                <a:spcPts val="1000"/>
              </a:spcBef>
              <a:spcAft>
                <a:spcPts val="0"/>
              </a:spcAft>
              <a:buClr>
                <a:schemeClr val="dk2"/>
              </a:buClr>
              <a:buSzPts val="2000"/>
              <a:buFont typeface="Source Sans Pro"/>
              <a:buChar char="■"/>
              <a:defRPr sz="2000" b="0" i="0" u="none" strike="noStrike" cap="none">
                <a:solidFill>
                  <a:schemeClr val="dk2"/>
                </a:solidFill>
                <a:latin typeface="Source Sans Pro"/>
                <a:ea typeface="Source Sans Pro"/>
                <a:cs typeface="Source Sans Pro"/>
                <a:sym typeface="Source Sans Pro"/>
              </a:defRPr>
            </a:lvl1pPr>
            <a:lvl2pPr marL="914400" marR="0" lvl="1" indent="-355600" algn="l" rtl="0">
              <a:lnSpc>
                <a:spcPct val="94000"/>
              </a:lnSpc>
              <a:spcBef>
                <a:spcPts val="500"/>
              </a:spcBef>
              <a:spcAft>
                <a:spcPts val="0"/>
              </a:spcAft>
              <a:buClr>
                <a:schemeClr val="dk2"/>
              </a:buClr>
              <a:buSzPts val="2000"/>
              <a:buFont typeface="Source Sans Pro"/>
              <a:buChar char="–"/>
              <a:defRPr sz="2000" b="0" i="1" u="none" strike="noStrike" cap="none">
                <a:solidFill>
                  <a:schemeClr val="dk2"/>
                </a:solidFill>
                <a:latin typeface="Source Sans Pro"/>
                <a:ea typeface="Source Sans Pro"/>
                <a:cs typeface="Source Sans Pro"/>
                <a:sym typeface="Source Sans Pro"/>
              </a:defRPr>
            </a:lvl2pPr>
            <a:lvl3pPr marL="1371600" marR="0" lvl="2" indent="-342900" algn="l" rtl="0">
              <a:lnSpc>
                <a:spcPct val="94000"/>
              </a:lnSpc>
              <a:spcBef>
                <a:spcPts val="5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3pPr>
            <a:lvl4pPr marL="1828800" marR="0" lvl="3" indent="-342900" algn="l" rtl="0">
              <a:lnSpc>
                <a:spcPct val="94000"/>
              </a:lnSpc>
              <a:spcBef>
                <a:spcPts val="500"/>
              </a:spcBef>
              <a:spcAft>
                <a:spcPts val="0"/>
              </a:spcAft>
              <a:buClr>
                <a:schemeClr val="dk2"/>
              </a:buClr>
              <a:buSzPts val="1800"/>
              <a:buFont typeface="Source Sans Pro"/>
              <a:buChar char="–"/>
              <a:defRPr sz="1800" b="0" i="1" u="none" strike="noStrike" cap="none">
                <a:solidFill>
                  <a:schemeClr val="dk2"/>
                </a:solidFill>
                <a:latin typeface="Source Sans Pro"/>
                <a:ea typeface="Source Sans Pro"/>
                <a:cs typeface="Source Sans Pro"/>
                <a:sym typeface="Source Sans Pro"/>
              </a:defRPr>
            </a:lvl4pPr>
            <a:lvl5pPr marL="2286000" marR="0" lvl="4" indent="-330200" algn="l" rtl="0">
              <a:lnSpc>
                <a:spcPct val="94000"/>
              </a:lnSpc>
              <a:spcBef>
                <a:spcPts val="5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94000"/>
              </a:lnSpc>
              <a:spcBef>
                <a:spcPts val="500"/>
              </a:spcBef>
              <a:spcAft>
                <a:spcPts val="0"/>
              </a:spcAft>
              <a:buClr>
                <a:schemeClr val="dk2"/>
              </a:buClr>
              <a:buSzPts val="1600"/>
              <a:buFont typeface="Source Sans Pro"/>
              <a:buChar char="–"/>
              <a:defRPr sz="1600" b="0" i="1" u="none" strike="noStrike" cap="none">
                <a:solidFill>
                  <a:schemeClr val="dk2"/>
                </a:solidFill>
                <a:latin typeface="Source Sans Pro"/>
                <a:ea typeface="Source Sans Pro"/>
                <a:cs typeface="Source Sans Pro"/>
                <a:sym typeface="Source Sans Pro"/>
              </a:defRPr>
            </a:lvl6pPr>
            <a:lvl7pPr marL="3200400" marR="0" lvl="6" indent="-317500" algn="l" rtl="0">
              <a:lnSpc>
                <a:spcPct val="94000"/>
              </a:lnSpc>
              <a:spcBef>
                <a:spcPts val="500"/>
              </a:spcBef>
              <a:spcAft>
                <a:spcPts val="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7pPr>
            <a:lvl8pPr marL="3657600" marR="0" lvl="7" indent="-317500" algn="l" rtl="0">
              <a:lnSpc>
                <a:spcPct val="94000"/>
              </a:lnSpc>
              <a:spcBef>
                <a:spcPts val="500"/>
              </a:spcBef>
              <a:spcAft>
                <a:spcPts val="0"/>
              </a:spcAft>
              <a:buClr>
                <a:schemeClr val="dk2"/>
              </a:buClr>
              <a:buSzPts val="1400"/>
              <a:buFont typeface="Source Sans Pro"/>
              <a:buChar char="–"/>
              <a:defRPr sz="1400" b="0" i="1" u="none" strike="noStrike" cap="none">
                <a:solidFill>
                  <a:schemeClr val="dk2"/>
                </a:solidFill>
                <a:latin typeface="Source Sans Pro"/>
                <a:ea typeface="Source Sans Pro"/>
                <a:cs typeface="Source Sans Pro"/>
                <a:sym typeface="Source Sans Pro"/>
              </a:defRPr>
            </a:lvl8pPr>
            <a:lvl9pPr marL="4114800" marR="0" lvl="8" indent="-317500" algn="l" rtl="0">
              <a:lnSpc>
                <a:spcPct val="94000"/>
              </a:lnSpc>
              <a:spcBef>
                <a:spcPts val="500"/>
              </a:spcBef>
              <a:spcAft>
                <a:spcPts val="200"/>
              </a:spcAft>
              <a:buClr>
                <a:schemeClr val="dk2"/>
              </a:buClr>
              <a:buSzPts val="1400"/>
              <a:buFont typeface="Source Sans Pro"/>
              <a:buChar char="■"/>
              <a:defRPr sz="1400" b="0" i="0" u="none" strike="noStrike" cap="none">
                <a:solidFill>
                  <a:schemeClr val="dk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 name="Google Shape;9;p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 name="Google Shape;10;p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chemeClr val="dk2"/>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chemeClr val="dk2"/>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chemeClr val="dk2"/>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chemeClr val="dk2"/>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chemeClr val="dk2"/>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chemeClr val="dk2"/>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chemeClr val="dk2"/>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1915128" y="1788453"/>
            <a:ext cx="8361229" cy="2382713"/>
          </a:xfrm>
          <a:prstGeom prst="rect">
            <a:avLst/>
          </a:prstGeom>
          <a:noFill/>
          <a:ln>
            <a:noFill/>
          </a:ln>
        </p:spPr>
        <p:txBody>
          <a:bodyPr spcFirstLastPara="1" wrap="square" lIns="91425" tIns="45700" rIns="91425" bIns="45700" anchor="b" anchorCtr="0">
            <a:noAutofit/>
          </a:bodyPr>
          <a:lstStyle/>
          <a:p>
            <a:pPr marL="0" lvl="0" indent="0" algn="ctr" rtl="0">
              <a:lnSpc>
                <a:spcPct val="89000"/>
              </a:lnSpc>
              <a:spcBef>
                <a:spcPts val="0"/>
              </a:spcBef>
              <a:spcAft>
                <a:spcPts val="0"/>
              </a:spcAft>
              <a:buClr>
                <a:schemeClr val="dk2"/>
              </a:buClr>
              <a:buSzPts val="7200"/>
              <a:buFont typeface="Source Sans Pro"/>
              <a:buNone/>
            </a:pPr>
            <a:r>
              <a:rPr lang="en-US" dirty="0"/>
              <a:t>The X’s and O’s of WIAA Electronic Seeding</a:t>
            </a:r>
            <a:endParaRPr dirty="0"/>
          </a:p>
        </p:txBody>
      </p:sp>
      <p:sp>
        <p:nvSpPr>
          <p:cNvPr id="94" name="Google Shape;94;p13"/>
          <p:cNvSpPr txBox="1">
            <a:spLocks noGrp="1"/>
          </p:cNvSpPr>
          <p:nvPr>
            <p:ph type="subTitle" idx="1"/>
          </p:nvPr>
        </p:nvSpPr>
        <p:spPr>
          <a:xfrm>
            <a:off x="2679906" y="4171166"/>
            <a:ext cx="6831673" cy="871350"/>
          </a:xfrm>
          <a:prstGeom prst="rect">
            <a:avLst/>
          </a:prstGeom>
          <a:noFill/>
          <a:ln>
            <a:noFill/>
          </a:ln>
        </p:spPr>
        <p:txBody>
          <a:bodyPr spcFirstLastPara="1" wrap="square" lIns="91425" tIns="45700" rIns="91425" bIns="45700" anchor="t" anchorCtr="0">
            <a:noAutofit/>
          </a:bodyPr>
          <a:lstStyle/>
          <a:p>
            <a:pPr marL="0" lvl="0" indent="0" algn="ctr" rtl="0">
              <a:lnSpc>
                <a:spcPct val="112000"/>
              </a:lnSpc>
              <a:spcBef>
                <a:spcPts val="0"/>
              </a:spcBef>
              <a:spcAft>
                <a:spcPts val="0"/>
              </a:spcAft>
              <a:buClr>
                <a:schemeClr val="dk2"/>
              </a:buClr>
              <a:buSzPts val="2300"/>
              <a:buNone/>
            </a:pPr>
            <a:r>
              <a:rPr lang="en-US" dirty="0"/>
              <a:t>Tom Shafranski &amp; Eric Dziak – WIAA</a:t>
            </a:r>
            <a:endParaRPr dirty="0"/>
          </a:p>
          <a:p>
            <a:pPr marL="0" lvl="0" indent="0" algn="ctr" rtl="0">
              <a:lnSpc>
                <a:spcPct val="112000"/>
              </a:lnSpc>
              <a:spcBef>
                <a:spcPts val="0"/>
              </a:spcBef>
              <a:spcAft>
                <a:spcPts val="0"/>
              </a:spcAft>
              <a:buClr>
                <a:schemeClr val="dk2"/>
              </a:buClr>
              <a:buSzPts val="2300"/>
              <a:buNone/>
            </a:pPr>
            <a:r>
              <a:rPr lang="en-US" dirty="0"/>
              <a:t>Wisconsin Football Coaches Association Presentation</a:t>
            </a:r>
          </a:p>
          <a:p>
            <a:pPr marL="0" lvl="0" indent="0" algn="ctr" rtl="0">
              <a:lnSpc>
                <a:spcPct val="112000"/>
              </a:lnSpc>
              <a:spcBef>
                <a:spcPts val="0"/>
              </a:spcBef>
              <a:spcAft>
                <a:spcPts val="0"/>
              </a:spcAft>
              <a:buClr>
                <a:schemeClr val="dk2"/>
              </a:buClr>
              <a:buSzPts val="2300"/>
              <a:buNone/>
            </a:pPr>
            <a:r>
              <a:rPr lang="en-US" dirty="0"/>
              <a:t>April 1, 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9ED5-7DFB-4ABD-871B-6A3B1A028558}"/>
              </a:ext>
            </a:extLst>
          </p:cNvPr>
          <p:cNvSpPr>
            <a:spLocks noGrp="1"/>
          </p:cNvSpPr>
          <p:nvPr>
            <p:ph type="title"/>
          </p:nvPr>
        </p:nvSpPr>
        <p:spPr/>
        <p:txBody>
          <a:bodyPr/>
          <a:lstStyle/>
          <a:p>
            <a:r>
              <a:rPr lang="en-US" dirty="0"/>
              <a:t>X-The Evaluation Process</a:t>
            </a:r>
          </a:p>
        </p:txBody>
      </p:sp>
      <p:sp>
        <p:nvSpPr>
          <p:cNvPr id="3" name="Text Placeholder 2">
            <a:extLst>
              <a:ext uri="{FF2B5EF4-FFF2-40B4-BE49-F238E27FC236}">
                <a16:creationId xmlns:a16="http://schemas.microsoft.com/office/drawing/2014/main" id="{BD2670AD-EC34-4F1D-BCB3-5390EE64E434}"/>
              </a:ext>
            </a:extLst>
          </p:cNvPr>
          <p:cNvSpPr>
            <a:spLocks noGrp="1"/>
          </p:cNvSpPr>
          <p:nvPr>
            <p:ph type="body" idx="1"/>
          </p:nvPr>
        </p:nvSpPr>
        <p:spPr/>
        <p:txBody>
          <a:bodyPr/>
          <a:lstStyle/>
          <a:p>
            <a:r>
              <a:rPr lang="en-US" dirty="0"/>
              <a:t>Percentage of Success</a:t>
            </a:r>
          </a:p>
          <a:p>
            <a:pPr lvl="1"/>
            <a:r>
              <a:rPr lang="en-US" dirty="0"/>
              <a:t>Review of previous years data using the formula</a:t>
            </a:r>
          </a:p>
          <a:p>
            <a:r>
              <a:rPr lang="en-US" dirty="0"/>
              <a:t>Parity of Schedules </a:t>
            </a:r>
          </a:p>
          <a:p>
            <a:pPr lvl="1"/>
            <a:r>
              <a:rPr lang="en-US" dirty="0"/>
              <a:t>Equality and  consistency is key to evaluation </a:t>
            </a:r>
          </a:p>
          <a:p>
            <a:pPr lvl="1"/>
            <a:r>
              <a:rPr lang="en-US" dirty="0"/>
              <a:t>Formula uses percentages not a ‘counter’ or number (i.e. W/L % not number of defeated opponents)</a:t>
            </a:r>
          </a:p>
          <a:p>
            <a:pPr lvl="1"/>
            <a:r>
              <a:rPr lang="en-US" dirty="0"/>
              <a:t>9 game schedules</a:t>
            </a:r>
          </a:p>
          <a:p>
            <a:pPr lvl="1"/>
            <a:r>
              <a:rPr lang="en-US" dirty="0"/>
              <a:t>Forfeits and rescheduled contests caused changes from 2020 season to our criteria</a:t>
            </a:r>
          </a:p>
          <a:p>
            <a:r>
              <a:rPr lang="en-US" dirty="0"/>
              <a:t>COVID Factor—missed contests</a:t>
            </a:r>
          </a:p>
          <a:p>
            <a:pPr lvl="1"/>
            <a:r>
              <a:rPr lang="en-US" dirty="0"/>
              <a:t>See above on consistency and changes to games that ‘count’</a:t>
            </a:r>
          </a:p>
        </p:txBody>
      </p:sp>
    </p:spTree>
    <p:extLst>
      <p:ext uri="{BB962C8B-B14F-4D97-AF65-F5344CB8AC3E}">
        <p14:creationId xmlns:p14="http://schemas.microsoft.com/office/powerpoint/2010/main" val="141907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O-Seeding Formula Review</a:t>
            </a:r>
          </a:p>
        </p:txBody>
      </p:sp>
      <p:sp>
        <p:nvSpPr>
          <p:cNvPr id="3" name="Text Placeholder 2"/>
          <p:cNvSpPr>
            <a:spLocks noGrp="1"/>
          </p:cNvSpPr>
          <p:nvPr>
            <p:ph type="body" idx="1"/>
          </p:nvPr>
        </p:nvSpPr>
        <p:spPr/>
        <p:txBody>
          <a:bodyPr/>
          <a:lstStyle/>
          <a:p>
            <a:r>
              <a:rPr lang="en-US" dirty="0"/>
              <a:t>Multiple variations were run against 2018 &amp; 2019 data</a:t>
            </a:r>
          </a:p>
          <a:p>
            <a:r>
              <a:rPr lang="en-US" dirty="0"/>
              <a:t>Review was done using computer seeding of 2018 &amp; 2019 teams and data against actual tournament results</a:t>
            </a:r>
          </a:p>
          <a:p>
            <a:r>
              <a:rPr lang="en-US" dirty="0"/>
              <a:t>The matchups may not have been what would have transpired but review was possible to see the % where the better seeded team won</a:t>
            </a:r>
          </a:p>
          <a:p>
            <a:r>
              <a:rPr lang="en-US" dirty="0"/>
              <a:t>In addition, review was done to see when the seed was incorrect how large the ‘gap’ or upset was. The lower this gap means the difference between teams was smaller          ( i.e. 4 vs 5 seed)</a:t>
            </a:r>
          </a:p>
          <a:p>
            <a:r>
              <a:rPr lang="en-US" dirty="0"/>
              <a:t>Some did better one year and not the next. Goal was consistency across both seasons</a:t>
            </a:r>
          </a:p>
        </p:txBody>
      </p:sp>
    </p:spTree>
    <p:extLst>
      <p:ext uri="{BB962C8B-B14F-4D97-AF65-F5344CB8AC3E}">
        <p14:creationId xmlns:p14="http://schemas.microsoft.com/office/powerpoint/2010/main" val="395600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11065"/>
            <a:ext cx="9601200" cy="1485900"/>
          </a:xfrm>
        </p:spPr>
        <p:txBody>
          <a:bodyPr/>
          <a:lstStyle/>
          <a:p>
            <a:r>
              <a:rPr lang="en-US" dirty="0"/>
              <a:t>X-Seeding Results – Historical Data</a:t>
            </a: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75095448"/>
              </p:ext>
            </p:extLst>
          </p:nvPr>
        </p:nvGraphicFramePr>
        <p:xfrm>
          <a:off x="1371600" y="1907930"/>
          <a:ext cx="9601196" cy="3649102"/>
        </p:xfrm>
        <a:graphic>
          <a:graphicData uri="http://schemas.openxmlformats.org/drawingml/2006/table">
            <a:tbl>
              <a:tblPr>
                <a:tableStyleId>{5C22544A-7EE6-4342-B048-85BDC9FD1C3A}</a:tableStyleId>
              </a:tblPr>
              <a:tblGrid>
                <a:gridCol w="872836">
                  <a:extLst>
                    <a:ext uri="{9D8B030D-6E8A-4147-A177-3AD203B41FA5}">
                      <a16:colId xmlns:a16="http://schemas.microsoft.com/office/drawing/2014/main" val="2467070724"/>
                    </a:ext>
                  </a:extLst>
                </a:gridCol>
                <a:gridCol w="872836">
                  <a:extLst>
                    <a:ext uri="{9D8B030D-6E8A-4147-A177-3AD203B41FA5}">
                      <a16:colId xmlns:a16="http://schemas.microsoft.com/office/drawing/2014/main" val="3396020107"/>
                    </a:ext>
                  </a:extLst>
                </a:gridCol>
                <a:gridCol w="872836">
                  <a:extLst>
                    <a:ext uri="{9D8B030D-6E8A-4147-A177-3AD203B41FA5}">
                      <a16:colId xmlns:a16="http://schemas.microsoft.com/office/drawing/2014/main" val="3225213400"/>
                    </a:ext>
                  </a:extLst>
                </a:gridCol>
                <a:gridCol w="872836">
                  <a:extLst>
                    <a:ext uri="{9D8B030D-6E8A-4147-A177-3AD203B41FA5}">
                      <a16:colId xmlns:a16="http://schemas.microsoft.com/office/drawing/2014/main" val="536589222"/>
                    </a:ext>
                  </a:extLst>
                </a:gridCol>
                <a:gridCol w="872836">
                  <a:extLst>
                    <a:ext uri="{9D8B030D-6E8A-4147-A177-3AD203B41FA5}">
                      <a16:colId xmlns:a16="http://schemas.microsoft.com/office/drawing/2014/main" val="4066440482"/>
                    </a:ext>
                  </a:extLst>
                </a:gridCol>
                <a:gridCol w="872836">
                  <a:extLst>
                    <a:ext uri="{9D8B030D-6E8A-4147-A177-3AD203B41FA5}">
                      <a16:colId xmlns:a16="http://schemas.microsoft.com/office/drawing/2014/main" val="721587274"/>
                    </a:ext>
                  </a:extLst>
                </a:gridCol>
                <a:gridCol w="872836">
                  <a:extLst>
                    <a:ext uri="{9D8B030D-6E8A-4147-A177-3AD203B41FA5}">
                      <a16:colId xmlns:a16="http://schemas.microsoft.com/office/drawing/2014/main" val="1440197547"/>
                    </a:ext>
                  </a:extLst>
                </a:gridCol>
                <a:gridCol w="872836">
                  <a:extLst>
                    <a:ext uri="{9D8B030D-6E8A-4147-A177-3AD203B41FA5}">
                      <a16:colId xmlns:a16="http://schemas.microsoft.com/office/drawing/2014/main" val="3915379853"/>
                    </a:ext>
                  </a:extLst>
                </a:gridCol>
                <a:gridCol w="872836">
                  <a:extLst>
                    <a:ext uri="{9D8B030D-6E8A-4147-A177-3AD203B41FA5}">
                      <a16:colId xmlns:a16="http://schemas.microsoft.com/office/drawing/2014/main" val="2905172400"/>
                    </a:ext>
                  </a:extLst>
                </a:gridCol>
                <a:gridCol w="872836">
                  <a:extLst>
                    <a:ext uri="{9D8B030D-6E8A-4147-A177-3AD203B41FA5}">
                      <a16:colId xmlns:a16="http://schemas.microsoft.com/office/drawing/2014/main" val="2251286784"/>
                    </a:ext>
                  </a:extLst>
                </a:gridCol>
                <a:gridCol w="872836">
                  <a:extLst>
                    <a:ext uri="{9D8B030D-6E8A-4147-A177-3AD203B41FA5}">
                      <a16:colId xmlns:a16="http://schemas.microsoft.com/office/drawing/2014/main" val="3187135320"/>
                    </a:ext>
                  </a:extLst>
                </a:gridCol>
              </a:tblGrid>
              <a:tr h="320048">
                <a:tc gridSpan="5">
                  <a:txBody>
                    <a:bodyPr/>
                    <a:lstStyle/>
                    <a:p>
                      <a:pPr algn="ctr" fontAlgn="b"/>
                      <a:r>
                        <a:rPr lang="en-US" sz="1400" u="none" strike="noStrike" dirty="0">
                          <a:effectLst/>
                        </a:rPr>
                        <a:t>2018 - Computer</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5">
                  <a:txBody>
                    <a:bodyPr/>
                    <a:lstStyle/>
                    <a:p>
                      <a:pPr algn="ctr" fontAlgn="b"/>
                      <a:r>
                        <a:rPr lang="en-US" sz="1400" u="none" strike="noStrike" dirty="0">
                          <a:effectLst/>
                        </a:rPr>
                        <a:t>2019 - Computer</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3984122"/>
                  </a:ext>
                </a:extLst>
              </a:tr>
              <a:tr h="273546">
                <a:tc>
                  <a:txBody>
                    <a:bodyPr/>
                    <a:lstStyle/>
                    <a:p>
                      <a:pPr algn="ctr" fontAlgn="b"/>
                      <a:r>
                        <a:rPr lang="en-US" sz="1100" u="none" strike="noStrike">
                          <a:effectLst/>
                        </a:rPr>
                        <a:t>Round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Correct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Incorrect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Wrong</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Right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Round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Correct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Incorrect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Wrong</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Right</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7001390"/>
                  </a:ext>
                </a:extLst>
              </a:tr>
              <a:tr h="273546">
                <a:tc>
                  <a:txBody>
                    <a:bodyPr/>
                    <a:lstStyle/>
                    <a:p>
                      <a:pPr algn="ctr" fontAlgn="b"/>
                      <a:r>
                        <a:rPr lang="en-US" sz="1100" b="1" i="1" u="none" strike="noStrike" dirty="0">
                          <a:solidFill>
                            <a:srgbClr val="00B050"/>
                          </a:solidFill>
                          <a:effectLst/>
                        </a:rPr>
                        <a:t>All</a:t>
                      </a:r>
                      <a:endParaRPr lang="en-US" sz="1100" b="1" i="1"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00B050"/>
                          </a:solidFill>
                          <a:effectLst/>
                        </a:rPr>
                        <a:t>157</a:t>
                      </a:r>
                      <a:endParaRPr lang="en-US" sz="1100" b="1" i="1"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00B050"/>
                          </a:solidFill>
                          <a:effectLst/>
                        </a:rPr>
                        <a:t>39</a:t>
                      </a:r>
                      <a:endParaRPr lang="en-US" sz="1100" b="1" i="1"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00B050"/>
                          </a:solidFill>
                          <a:effectLst/>
                        </a:rPr>
                        <a:t>19.90%</a:t>
                      </a:r>
                      <a:endParaRPr lang="en-US" sz="1100" b="1" i="1"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00B050"/>
                          </a:solidFill>
                          <a:effectLst/>
                        </a:rPr>
                        <a:t>80.10%</a:t>
                      </a:r>
                      <a:endParaRPr lang="en-US" sz="1100" b="1" i="1" u="none" strike="noStrike" dirty="0">
                        <a:solidFill>
                          <a:srgbClr val="00B05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00B050"/>
                          </a:solidFill>
                          <a:effectLst/>
                        </a:rPr>
                        <a:t>All</a:t>
                      </a:r>
                      <a:endParaRPr lang="en-US" sz="1100" b="1" i="1"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00B050"/>
                          </a:solidFill>
                          <a:effectLst/>
                        </a:rPr>
                        <a:t>157</a:t>
                      </a:r>
                      <a:endParaRPr lang="en-US" sz="1100" b="1" i="1"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00B050"/>
                          </a:solidFill>
                          <a:effectLst/>
                        </a:rPr>
                        <a:t>39</a:t>
                      </a:r>
                      <a:endParaRPr lang="en-US" sz="1100" b="1" i="1"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00B050"/>
                          </a:solidFill>
                          <a:effectLst/>
                        </a:rPr>
                        <a:t>19.90%</a:t>
                      </a:r>
                      <a:endParaRPr lang="en-US" sz="1100" b="1" i="1" u="none" strike="noStrike" dirty="0">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00B050"/>
                          </a:solidFill>
                          <a:effectLst/>
                        </a:rPr>
                        <a:t>80.10%</a:t>
                      </a:r>
                      <a:endParaRPr lang="en-US" sz="1100" b="1" i="1"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084480"/>
                  </a:ext>
                </a:extLst>
              </a:tr>
              <a:tr h="273546">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19.64%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80.36%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15.18%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84.82%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1417759"/>
                  </a:ext>
                </a:extLst>
              </a:tr>
              <a:tr h="273546">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78.57%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26.79%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73.21%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1889211"/>
                  </a:ext>
                </a:extLst>
              </a:tr>
              <a:tr h="273546">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17.86%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82.14%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75.00%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6425891"/>
                  </a:ext>
                </a:extLst>
              </a:tr>
              <a:tr h="27354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6495192"/>
                  </a:ext>
                </a:extLst>
              </a:tr>
              <a:tr h="320048">
                <a:tc gridSpan="5">
                  <a:txBody>
                    <a:bodyPr/>
                    <a:lstStyle/>
                    <a:p>
                      <a:pPr algn="ctr" fontAlgn="b"/>
                      <a:r>
                        <a:rPr lang="en-US" sz="1400" u="none" strike="noStrike" dirty="0">
                          <a:effectLst/>
                        </a:rPr>
                        <a:t>2018 - Coaches</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5">
                  <a:txBody>
                    <a:bodyPr/>
                    <a:lstStyle/>
                    <a:p>
                      <a:pPr algn="ctr" fontAlgn="b"/>
                      <a:r>
                        <a:rPr lang="en-US" sz="1400" u="none" strike="noStrike" dirty="0">
                          <a:effectLst/>
                        </a:rPr>
                        <a:t>2019-Coaches</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0505991"/>
                  </a:ext>
                </a:extLst>
              </a:tr>
              <a:tr h="273546">
                <a:tc>
                  <a:txBody>
                    <a:bodyPr/>
                    <a:lstStyle/>
                    <a:p>
                      <a:pPr algn="ctr" fontAlgn="b"/>
                      <a:r>
                        <a:rPr lang="en-US" sz="1100" u="none" strike="noStrike">
                          <a:effectLst/>
                        </a:rPr>
                        <a:t>Round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Correct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Incorrect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Wrong</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Right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Round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Correct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Incorrect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Wrong</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Right</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7708900"/>
                  </a:ext>
                </a:extLst>
              </a:tr>
              <a:tr h="273546">
                <a:tc>
                  <a:txBody>
                    <a:bodyPr/>
                    <a:lstStyle/>
                    <a:p>
                      <a:pPr algn="ctr" fontAlgn="b"/>
                      <a:r>
                        <a:rPr lang="en-US" sz="1100" b="1" i="1" u="none" strike="noStrike" dirty="0">
                          <a:solidFill>
                            <a:srgbClr val="FF0000"/>
                          </a:solidFill>
                          <a:effectLst/>
                        </a:rPr>
                        <a:t>All</a:t>
                      </a:r>
                      <a:endParaRPr lang="en-US" sz="1100" b="1" i="1"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FF0000"/>
                          </a:solidFill>
                          <a:effectLst/>
                        </a:rPr>
                        <a:t>154</a:t>
                      </a:r>
                      <a:endParaRPr lang="en-US" sz="1100" b="1" i="1"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FF0000"/>
                          </a:solidFill>
                          <a:effectLst/>
                        </a:rPr>
                        <a:t>42</a:t>
                      </a:r>
                      <a:endParaRPr lang="en-US" sz="1100" b="1" i="1"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FF0000"/>
                          </a:solidFill>
                          <a:effectLst/>
                        </a:rPr>
                        <a:t>21.43%</a:t>
                      </a:r>
                      <a:endParaRPr lang="en-US" sz="1100" b="1" i="1"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FF0000"/>
                          </a:solidFill>
                          <a:effectLst/>
                        </a:rPr>
                        <a:t>78.57%</a:t>
                      </a:r>
                      <a:endParaRPr lang="en-US" sz="1100" b="1" i="1"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FF0000"/>
                          </a:solidFill>
                          <a:effectLst/>
                        </a:rPr>
                        <a:t>All</a:t>
                      </a:r>
                      <a:endParaRPr lang="en-US" sz="1100" b="1" i="1"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FF0000"/>
                          </a:solidFill>
                          <a:effectLst/>
                        </a:rPr>
                        <a:t>147</a:t>
                      </a:r>
                      <a:endParaRPr lang="en-US" sz="1100" b="1" i="1"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FF0000"/>
                          </a:solidFill>
                          <a:effectLst/>
                        </a:rPr>
                        <a:t>49</a:t>
                      </a:r>
                      <a:endParaRPr lang="en-US" sz="1100" b="1" i="1"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FF0000"/>
                          </a:solidFill>
                          <a:effectLst/>
                        </a:rPr>
                        <a:t>25.00%</a:t>
                      </a:r>
                      <a:endParaRPr lang="en-US" sz="1100" b="1" i="1"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100" b="1" i="1" u="none" strike="noStrike" dirty="0">
                          <a:solidFill>
                            <a:srgbClr val="FF0000"/>
                          </a:solidFill>
                          <a:effectLst/>
                        </a:rPr>
                        <a:t>75.00%</a:t>
                      </a:r>
                      <a:endParaRPr lang="en-US" sz="1100" b="1" i="1"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510388"/>
                  </a:ext>
                </a:extLst>
              </a:tr>
              <a:tr h="273546">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18.75%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81.25%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78.57%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807177"/>
                  </a:ext>
                </a:extLst>
              </a:tr>
              <a:tr h="273546">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26.79%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73.21%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75.00%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7774208"/>
                  </a:ext>
                </a:extLst>
              </a:tr>
              <a:tr h="273546">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78.57%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39.29%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60.71%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3340609"/>
                  </a:ext>
                </a:extLst>
              </a:tr>
            </a:tbl>
          </a:graphicData>
        </a:graphic>
      </p:graphicFrame>
    </p:spTree>
    <p:extLst>
      <p:ext uri="{BB962C8B-B14F-4D97-AF65-F5344CB8AC3E}">
        <p14:creationId xmlns:p14="http://schemas.microsoft.com/office/powerpoint/2010/main" val="5799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O-2021 Season in Review</a:t>
            </a:r>
          </a:p>
        </p:txBody>
      </p:sp>
      <p:sp>
        <p:nvSpPr>
          <p:cNvPr id="3" name="Text Placeholder 2"/>
          <p:cNvSpPr>
            <a:spLocks noGrp="1"/>
          </p:cNvSpPr>
          <p:nvPr>
            <p:ph type="body" idx="1"/>
          </p:nvPr>
        </p:nvSpPr>
        <p:spPr>
          <a:xfrm>
            <a:off x="1371599" y="1964602"/>
            <a:ext cx="9755109" cy="3902798"/>
          </a:xfrm>
        </p:spPr>
        <p:txBody>
          <a:bodyPr/>
          <a:lstStyle/>
          <a:p>
            <a:r>
              <a:rPr lang="en-US" dirty="0"/>
              <a:t>First ‘full year’ using the seeding formula</a:t>
            </a:r>
          </a:p>
          <a:p>
            <a:r>
              <a:rPr lang="en-US" dirty="0"/>
              <a:t>Division 3 and Division 5 in particular dropped the results</a:t>
            </a:r>
          </a:p>
          <a:p>
            <a:r>
              <a:rPr lang="en-US" dirty="0"/>
              <a:t>% based on better seed winning the contest</a:t>
            </a:r>
            <a:br>
              <a:rPr lang="en-US" dirty="0"/>
            </a:br>
            <a:endParaRPr lang="en-US" dirty="0"/>
          </a:p>
          <a:p>
            <a:endParaRPr lang="en-US" dirty="0"/>
          </a:p>
          <a:p>
            <a:pPr marL="114300" indent="0">
              <a:buNone/>
            </a:pP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01115542"/>
              </p:ext>
            </p:extLst>
          </p:nvPr>
        </p:nvGraphicFramePr>
        <p:xfrm>
          <a:off x="1547447" y="3437792"/>
          <a:ext cx="9425354" cy="2171700"/>
        </p:xfrm>
        <a:graphic>
          <a:graphicData uri="http://schemas.openxmlformats.org/drawingml/2006/table">
            <a:tbl>
              <a:tblPr>
                <a:tableStyleId>{5C22544A-7EE6-4342-B048-85BDC9FD1C3A}</a:tableStyleId>
              </a:tblPr>
              <a:tblGrid>
                <a:gridCol w="730744">
                  <a:extLst>
                    <a:ext uri="{9D8B030D-6E8A-4147-A177-3AD203B41FA5}">
                      <a16:colId xmlns:a16="http://schemas.microsoft.com/office/drawing/2014/main" val="1387417649"/>
                    </a:ext>
                  </a:extLst>
                </a:gridCol>
                <a:gridCol w="817442">
                  <a:extLst>
                    <a:ext uri="{9D8B030D-6E8A-4147-A177-3AD203B41FA5}">
                      <a16:colId xmlns:a16="http://schemas.microsoft.com/office/drawing/2014/main" val="1451687777"/>
                    </a:ext>
                  </a:extLst>
                </a:gridCol>
                <a:gridCol w="990839">
                  <a:extLst>
                    <a:ext uri="{9D8B030D-6E8A-4147-A177-3AD203B41FA5}">
                      <a16:colId xmlns:a16="http://schemas.microsoft.com/office/drawing/2014/main" val="1129044916"/>
                    </a:ext>
                  </a:extLst>
                </a:gridCol>
                <a:gridCol w="767900">
                  <a:extLst>
                    <a:ext uri="{9D8B030D-6E8A-4147-A177-3AD203B41FA5}">
                      <a16:colId xmlns:a16="http://schemas.microsoft.com/office/drawing/2014/main" val="1068454954"/>
                    </a:ext>
                  </a:extLst>
                </a:gridCol>
                <a:gridCol w="730744">
                  <a:extLst>
                    <a:ext uri="{9D8B030D-6E8A-4147-A177-3AD203B41FA5}">
                      <a16:colId xmlns:a16="http://schemas.microsoft.com/office/drawing/2014/main" val="1773603022"/>
                    </a:ext>
                  </a:extLst>
                </a:gridCol>
                <a:gridCol w="792670">
                  <a:extLst>
                    <a:ext uri="{9D8B030D-6E8A-4147-A177-3AD203B41FA5}">
                      <a16:colId xmlns:a16="http://schemas.microsoft.com/office/drawing/2014/main" val="4194220374"/>
                    </a:ext>
                  </a:extLst>
                </a:gridCol>
                <a:gridCol w="904141">
                  <a:extLst>
                    <a:ext uri="{9D8B030D-6E8A-4147-A177-3AD203B41FA5}">
                      <a16:colId xmlns:a16="http://schemas.microsoft.com/office/drawing/2014/main" val="3369073779"/>
                    </a:ext>
                  </a:extLst>
                </a:gridCol>
                <a:gridCol w="842213">
                  <a:extLst>
                    <a:ext uri="{9D8B030D-6E8A-4147-A177-3AD203B41FA5}">
                      <a16:colId xmlns:a16="http://schemas.microsoft.com/office/drawing/2014/main" val="2170791506"/>
                    </a:ext>
                  </a:extLst>
                </a:gridCol>
                <a:gridCol w="1003224">
                  <a:extLst>
                    <a:ext uri="{9D8B030D-6E8A-4147-A177-3AD203B41FA5}">
                      <a16:colId xmlns:a16="http://schemas.microsoft.com/office/drawing/2014/main" val="1647721301"/>
                    </a:ext>
                  </a:extLst>
                </a:gridCol>
                <a:gridCol w="990839">
                  <a:extLst>
                    <a:ext uri="{9D8B030D-6E8A-4147-A177-3AD203B41FA5}">
                      <a16:colId xmlns:a16="http://schemas.microsoft.com/office/drawing/2014/main" val="120050087"/>
                    </a:ext>
                  </a:extLst>
                </a:gridCol>
                <a:gridCol w="854598">
                  <a:extLst>
                    <a:ext uri="{9D8B030D-6E8A-4147-A177-3AD203B41FA5}">
                      <a16:colId xmlns:a16="http://schemas.microsoft.com/office/drawing/2014/main" val="3363245721"/>
                    </a:ext>
                  </a:extLst>
                </a:gridCol>
              </a:tblGrid>
              <a:tr h="266700">
                <a:tc gridSpan="5">
                  <a:txBody>
                    <a:bodyPr/>
                    <a:lstStyle/>
                    <a:p>
                      <a:pPr algn="ctr" fontAlgn="b"/>
                      <a:r>
                        <a:rPr lang="en-US" sz="1600" u="none" strike="noStrike" dirty="0">
                          <a:effectLst/>
                        </a:rPr>
                        <a:t>2021 - Actual All</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5">
                  <a:txBody>
                    <a:bodyPr/>
                    <a:lstStyle/>
                    <a:p>
                      <a:pPr algn="ctr" fontAlgn="b"/>
                      <a:r>
                        <a:rPr lang="en-US" sz="1600" u="none" strike="noStrike" dirty="0">
                          <a:effectLst/>
                        </a:rPr>
                        <a:t>2021 - Actual By Division</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1700840"/>
                  </a:ext>
                </a:extLst>
              </a:tr>
              <a:tr h="238125">
                <a:tc>
                  <a:txBody>
                    <a:bodyPr/>
                    <a:lstStyle/>
                    <a:p>
                      <a:pPr algn="ctr" fontAlgn="b"/>
                      <a:r>
                        <a:rPr lang="en-US" sz="1400" u="none" strike="noStrike">
                          <a:effectLst/>
                        </a:rPr>
                        <a:t>Round</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Correct</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Incorrect</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Wrong</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Right</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Division</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Correct</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Incorrect</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Wrong %</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Right %</a:t>
                      </a:r>
                      <a:endParaRPr lang="en-US"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8259605"/>
                  </a:ext>
                </a:extLst>
              </a:tr>
              <a:tr h="238125">
                <a:tc>
                  <a:txBody>
                    <a:bodyPr/>
                    <a:lstStyle/>
                    <a:p>
                      <a:pPr algn="ctr" fontAlgn="b"/>
                      <a:r>
                        <a:rPr lang="en-US" sz="1400" u="none" strike="noStrike">
                          <a:effectLst/>
                        </a:rPr>
                        <a:t>All</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143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27.04%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72.96%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A7F19D"/>
                    </a:solidFill>
                  </a:tcPr>
                </a:tc>
                <a:tc>
                  <a:txBody>
                    <a:bodyPr/>
                    <a:lstStyle/>
                    <a:p>
                      <a:pPr algn="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A7F19D"/>
                    </a:solidFill>
                  </a:tcPr>
                </a:tc>
                <a:tc>
                  <a:txBody>
                    <a:bodyPr/>
                    <a:lstStyle/>
                    <a:p>
                      <a:pPr algn="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A7F19D"/>
                    </a:solidFill>
                  </a:tcPr>
                </a:tc>
                <a:tc>
                  <a:txBody>
                    <a:bodyPr/>
                    <a:lstStyle/>
                    <a:p>
                      <a:pPr algn="r" fontAlgn="b"/>
                      <a:r>
                        <a:rPr lang="en-US" sz="1400" u="none" strike="noStrike" dirty="0">
                          <a:effectLst/>
                        </a:rPr>
                        <a:t>17.86%</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A7F19D"/>
                    </a:solidFill>
                  </a:tcPr>
                </a:tc>
                <a:tc>
                  <a:txBody>
                    <a:bodyPr/>
                    <a:lstStyle/>
                    <a:p>
                      <a:pPr algn="r" fontAlgn="b"/>
                      <a:r>
                        <a:rPr lang="en-US" sz="1400" u="none" strike="noStrike" dirty="0">
                          <a:effectLst/>
                        </a:rPr>
                        <a:t>82.14%</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A7F19D"/>
                    </a:solidFill>
                  </a:tcPr>
                </a:tc>
                <a:extLst>
                  <a:ext uri="{0D108BD9-81ED-4DB2-BD59-A6C34878D82A}">
                    <a16:rowId xmlns:a16="http://schemas.microsoft.com/office/drawing/2014/main" val="2517350809"/>
                  </a:ext>
                </a:extLst>
              </a:tr>
              <a:tr h="238125">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21.43%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78.57%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75.00%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647863"/>
                  </a:ext>
                </a:extLst>
              </a:tr>
              <a:tr h="238125">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28.57%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71.43%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en-US" sz="1400" u="none" strike="noStrike" dirty="0">
                          <a:effectLst/>
                        </a:rPr>
                        <a:t>42.86%</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en-US" sz="1400" u="none" strike="noStrike" dirty="0">
                          <a:effectLst/>
                        </a:rPr>
                        <a:t>57.14%</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2408418376"/>
                  </a:ext>
                </a:extLst>
              </a:tr>
              <a:tr h="238125">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46.43%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53.57%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A7F19D"/>
                    </a:solidFill>
                  </a:tcPr>
                </a:tc>
                <a:tc>
                  <a:txBody>
                    <a:bodyPr/>
                    <a:lstStyle/>
                    <a:p>
                      <a:pPr algn="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A7F19D"/>
                    </a:solidFill>
                  </a:tcPr>
                </a:tc>
                <a:tc>
                  <a:txBody>
                    <a:bodyPr/>
                    <a:lstStyle/>
                    <a:p>
                      <a:pPr algn="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A7F19D"/>
                    </a:solidFill>
                  </a:tcPr>
                </a:tc>
                <a:tc>
                  <a:txBody>
                    <a:bodyPr/>
                    <a:lstStyle/>
                    <a:p>
                      <a:pPr algn="r" fontAlgn="b"/>
                      <a:r>
                        <a:rPr lang="en-US" sz="1400" u="none" strike="noStrike" dirty="0">
                          <a:effectLst/>
                        </a:rPr>
                        <a:t>17.86%</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A7F19D"/>
                    </a:solidFill>
                  </a:tcPr>
                </a:tc>
                <a:tc>
                  <a:txBody>
                    <a:bodyPr/>
                    <a:lstStyle/>
                    <a:p>
                      <a:pPr algn="r" fontAlgn="b"/>
                      <a:r>
                        <a:rPr lang="en-US" sz="1400" u="none" strike="noStrike" dirty="0">
                          <a:effectLst/>
                        </a:rPr>
                        <a:t>82.14%</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A7F19D"/>
                    </a:solidFill>
                  </a:tcPr>
                </a:tc>
                <a:extLst>
                  <a:ext uri="{0D108BD9-81ED-4DB2-BD59-A6C34878D82A}">
                    <a16:rowId xmlns:a16="http://schemas.microsoft.com/office/drawing/2014/main" val="3525747968"/>
                  </a:ext>
                </a:extLst>
              </a:tr>
              <a:tr h="2381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en-US" sz="1400" u="none" strike="noStrike" dirty="0">
                          <a:effectLst/>
                        </a:rPr>
                        <a:t>35.71%</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r" fontAlgn="b"/>
                      <a:r>
                        <a:rPr lang="en-US" sz="1400" u="none" strike="noStrike" dirty="0">
                          <a:effectLst/>
                        </a:rPr>
                        <a:t>64.29%</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2532356041"/>
                  </a:ext>
                </a:extLst>
              </a:tr>
              <a:tr h="2381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28.57%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71.43%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0613695"/>
                  </a:ext>
                </a:extLst>
              </a:tr>
              <a:tr h="2381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21.43%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78.57%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042262"/>
                  </a:ext>
                </a:extLst>
              </a:tr>
            </a:tbl>
          </a:graphicData>
        </a:graphic>
      </p:graphicFrame>
    </p:spTree>
    <p:extLst>
      <p:ext uri="{BB962C8B-B14F-4D97-AF65-F5344CB8AC3E}">
        <p14:creationId xmlns:p14="http://schemas.microsoft.com/office/powerpoint/2010/main" val="123755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140C8-942D-4891-8032-B2F1D90D8439}"/>
              </a:ext>
            </a:extLst>
          </p:cNvPr>
          <p:cNvSpPr>
            <a:spLocks noGrp="1"/>
          </p:cNvSpPr>
          <p:nvPr>
            <p:ph type="title"/>
          </p:nvPr>
        </p:nvSpPr>
        <p:spPr/>
        <p:txBody>
          <a:bodyPr/>
          <a:lstStyle/>
          <a:p>
            <a:r>
              <a:rPr lang="en-US" dirty="0"/>
              <a:t>X—Forfeits and No Contests</a:t>
            </a:r>
            <a:br>
              <a:rPr lang="en-US" dirty="0"/>
            </a:br>
            <a:r>
              <a:rPr lang="en-US" dirty="0"/>
              <a:t>The Four Fundamentals of Forfeiture</a:t>
            </a:r>
            <a:br>
              <a:rPr lang="en-US" dirty="0"/>
            </a:br>
            <a:br>
              <a:rPr lang="en-US" dirty="0"/>
            </a:br>
            <a:br>
              <a:rPr lang="en-US" dirty="0"/>
            </a:br>
            <a:r>
              <a:rPr lang="en-US" sz="3200" dirty="0"/>
              <a:t>1.  Forfeit wins count only for playoff qualifying.</a:t>
            </a:r>
            <a:br>
              <a:rPr lang="en-US" sz="3200" dirty="0"/>
            </a:br>
            <a:r>
              <a:rPr lang="en-US" sz="3200" dirty="0"/>
              <a:t>2.  Only </a:t>
            </a:r>
            <a:r>
              <a:rPr lang="en-US" sz="3200" u="sng" dirty="0"/>
              <a:t>conference </a:t>
            </a:r>
            <a:r>
              <a:rPr lang="en-US" sz="3200" dirty="0"/>
              <a:t>games played count in seeding.</a:t>
            </a:r>
            <a:br>
              <a:rPr lang="en-US" sz="3200" dirty="0"/>
            </a:br>
            <a:r>
              <a:rPr lang="en-US" sz="3200" dirty="0"/>
              <a:t>3.  Forfeits will not count in Seeding Criteria.</a:t>
            </a:r>
            <a:br>
              <a:rPr lang="en-US" sz="3200" dirty="0"/>
            </a:br>
            <a:r>
              <a:rPr lang="en-US" sz="3200" dirty="0"/>
              <a:t>4.  Rescheduled contests on the week of a forfeiture will count in seeding for both teams and in play-off qualifying for non-conference games.</a:t>
            </a:r>
            <a:br>
              <a:rPr lang="en-US" sz="3200" dirty="0"/>
            </a:br>
            <a:endParaRPr lang="en-US" sz="3200" dirty="0"/>
          </a:p>
        </p:txBody>
      </p:sp>
    </p:spTree>
    <p:extLst>
      <p:ext uri="{BB962C8B-B14F-4D97-AF65-F5344CB8AC3E}">
        <p14:creationId xmlns:p14="http://schemas.microsoft.com/office/powerpoint/2010/main" val="246503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3E34-1924-4083-A027-20C2E19FDCDD}"/>
              </a:ext>
            </a:extLst>
          </p:cNvPr>
          <p:cNvSpPr>
            <a:spLocks noGrp="1"/>
          </p:cNvSpPr>
          <p:nvPr>
            <p:ph type="title"/>
          </p:nvPr>
        </p:nvSpPr>
        <p:spPr/>
        <p:txBody>
          <a:bodyPr/>
          <a:lstStyle/>
          <a:p>
            <a:r>
              <a:rPr lang="en-US" dirty="0"/>
              <a:t>O-Cancelled Games</a:t>
            </a:r>
          </a:p>
        </p:txBody>
      </p:sp>
      <p:sp>
        <p:nvSpPr>
          <p:cNvPr id="3" name="Text Placeholder 2">
            <a:extLst>
              <a:ext uri="{FF2B5EF4-FFF2-40B4-BE49-F238E27FC236}">
                <a16:creationId xmlns:a16="http://schemas.microsoft.com/office/drawing/2014/main" id="{CFAFE541-84E2-4FC6-AEEB-3D1CC53EE201}"/>
              </a:ext>
            </a:extLst>
          </p:cNvPr>
          <p:cNvSpPr>
            <a:spLocks noGrp="1"/>
          </p:cNvSpPr>
          <p:nvPr>
            <p:ph type="body" idx="1"/>
          </p:nvPr>
        </p:nvSpPr>
        <p:spPr/>
        <p:txBody>
          <a:bodyPr/>
          <a:lstStyle/>
          <a:p>
            <a:r>
              <a:rPr lang="en-US" sz="3200" dirty="0"/>
              <a:t>“No Contest” is when two schools are not able to play—the game is removed from both team’s schedule.</a:t>
            </a:r>
          </a:p>
          <a:p>
            <a:r>
              <a:rPr lang="en-US" sz="3200" dirty="0"/>
              <a:t>Nonconference games canceled are classified as “no contest.”</a:t>
            </a:r>
          </a:p>
          <a:p>
            <a:r>
              <a:rPr lang="en-US" sz="3200" dirty="0"/>
              <a:t>Conference games canceled are forfeit wins for the team whose opponent is canceling the game.</a:t>
            </a:r>
          </a:p>
        </p:txBody>
      </p:sp>
    </p:spTree>
    <p:extLst>
      <p:ext uri="{BB962C8B-B14F-4D97-AF65-F5344CB8AC3E}">
        <p14:creationId xmlns:p14="http://schemas.microsoft.com/office/powerpoint/2010/main" val="338196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21F4-3FE5-4D6D-917A-B821F102DA44}"/>
              </a:ext>
            </a:extLst>
          </p:cNvPr>
          <p:cNvSpPr>
            <a:spLocks noGrp="1"/>
          </p:cNvSpPr>
          <p:nvPr>
            <p:ph type="title"/>
          </p:nvPr>
        </p:nvSpPr>
        <p:spPr/>
        <p:txBody>
          <a:bodyPr/>
          <a:lstStyle/>
          <a:p>
            <a:r>
              <a:rPr lang="en-US" dirty="0"/>
              <a:t>X-Situations to be aware of:</a:t>
            </a:r>
          </a:p>
        </p:txBody>
      </p:sp>
      <p:sp>
        <p:nvSpPr>
          <p:cNvPr id="3" name="Text Placeholder 2">
            <a:extLst>
              <a:ext uri="{FF2B5EF4-FFF2-40B4-BE49-F238E27FC236}">
                <a16:creationId xmlns:a16="http://schemas.microsoft.com/office/drawing/2014/main" id="{61632651-B991-4E5A-B97E-040F1C9ACB9F}"/>
              </a:ext>
            </a:extLst>
          </p:cNvPr>
          <p:cNvSpPr>
            <a:spLocks noGrp="1"/>
          </p:cNvSpPr>
          <p:nvPr>
            <p:ph type="body" idx="1"/>
          </p:nvPr>
        </p:nvSpPr>
        <p:spPr/>
        <p:txBody>
          <a:bodyPr/>
          <a:lstStyle/>
          <a:p>
            <a:r>
              <a:rPr lang="en-US" sz="2400" dirty="0"/>
              <a:t>Can’t be counted as a forfeit until the teams involved are organized.</a:t>
            </a:r>
          </a:p>
          <a:p>
            <a:r>
              <a:rPr lang="en-US" sz="2400" dirty="0"/>
              <a:t>Can’t give credit later in the season when a team has agreed not to play in an early season game, then reschedules for Week 8-9-10, but doesn’t play.</a:t>
            </a:r>
          </a:p>
          <a:p>
            <a:r>
              <a:rPr lang="en-US" sz="2400" dirty="0"/>
              <a:t>If a team forfeits due to COVID (or any infectious disease) and another game cannot be found—How does this affect seeding?  Answer:  8-1 is a better record than 7-1.</a:t>
            </a:r>
          </a:p>
          <a:p>
            <a:r>
              <a:rPr lang="en-US" sz="2400" dirty="0"/>
              <a:t>How large of an impact is </a:t>
            </a:r>
            <a:r>
              <a:rPr lang="en-US" sz="2400" u="sng" dirty="0"/>
              <a:t>uncertain</a:t>
            </a:r>
            <a:r>
              <a:rPr lang="en-US" sz="2400" dirty="0"/>
              <a:t> with </a:t>
            </a:r>
            <a:r>
              <a:rPr lang="en-US" sz="2400" u="sng" dirty="0"/>
              <a:t>not playing a game</a:t>
            </a:r>
            <a:r>
              <a:rPr lang="en-US" sz="2400" dirty="0"/>
              <a:t>; however, there is likely to be some impact.</a:t>
            </a:r>
          </a:p>
          <a:p>
            <a:r>
              <a:rPr lang="en-US" sz="2400" dirty="0"/>
              <a:t>An out-of-state opponent automatically gets a .500 record (4-4)</a:t>
            </a:r>
          </a:p>
        </p:txBody>
      </p:sp>
    </p:spTree>
    <p:extLst>
      <p:ext uri="{BB962C8B-B14F-4D97-AF65-F5344CB8AC3E}">
        <p14:creationId xmlns:p14="http://schemas.microsoft.com/office/powerpoint/2010/main" val="192467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392F-1812-4E8D-9278-07452B99650D}"/>
              </a:ext>
            </a:extLst>
          </p:cNvPr>
          <p:cNvSpPr>
            <a:spLocks noGrp="1"/>
          </p:cNvSpPr>
          <p:nvPr>
            <p:ph type="title"/>
          </p:nvPr>
        </p:nvSpPr>
        <p:spPr/>
        <p:txBody>
          <a:bodyPr/>
          <a:lstStyle/>
          <a:p>
            <a:r>
              <a:rPr lang="en-US" dirty="0"/>
              <a:t>O-Situations Continued:  Replacement Games</a:t>
            </a:r>
          </a:p>
        </p:txBody>
      </p:sp>
      <p:sp>
        <p:nvSpPr>
          <p:cNvPr id="3" name="Text Placeholder 2">
            <a:extLst>
              <a:ext uri="{FF2B5EF4-FFF2-40B4-BE49-F238E27FC236}">
                <a16:creationId xmlns:a16="http://schemas.microsoft.com/office/drawing/2014/main" id="{D1DAC073-4195-4428-A7A0-E088DB5BECE7}"/>
              </a:ext>
            </a:extLst>
          </p:cNvPr>
          <p:cNvSpPr>
            <a:spLocks noGrp="1"/>
          </p:cNvSpPr>
          <p:nvPr>
            <p:ph type="body" idx="1"/>
          </p:nvPr>
        </p:nvSpPr>
        <p:spPr/>
        <p:txBody>
          <a:bodyPr/>
          <a:lstStyle/>
          <a:p>
            <a:r>
              <a:rPr lang="en-US" dirty="0"/>
              <a:t>A replacement game does not count for playoff qualifying; however, it does count towards seeding.</a:t>
            </a:r>
          </a:p>
          <a:p>
            <a:r>
              <a:rPr lang="en-US" dirty="0"/>
              <a:t>Teams can replace a forfeited game with another game; however, you can’t replace them with </a:t>
            </a:r>
            <a:r>
              <a:rPr lang="en-US" u="sng" dirty="0"/>
              <a:t>another conference game</a:t>
            </a:r>
            <a:r>
              <a:rPr lang="en-US" dirty="0"/>
              <a:t>.</a:t>
            </a:r>
          </a:p>
          <a:p>
            <a:r>
              <a:rPr lang="en-US" dirty="0"/>
              <a:t>Schools can play each other more than once—and both games can be conference games—so long as the conference has language allowing and both games are counted in the conference standings.</a:t>
            </a:r>
          </a:p>
          <a:p>
            <a:r>
              <a:rPr lang="en-US" dirty="0"/>
              <a:t>NEW—If a team forfeits due to COVID or injuries, they are ineligible to play another game  that week.</a:t>
            </a:r>
          </a:p>
          <a:p>
            <a:r>
              <a:rPr lang="en-US" dirty="0"/>
              <a:t>Replacement games that are </a:t>
            </a:r>
            <a:r>
              <a:rPr lang="en-US" u="sng" dirty="0"/>
              <a:t>lost</a:t>
            </a:r>
            <a:r>
              <a:rPr lang="en-US" dirty="0"/>
              <a:t> can be counted in a team’s overall W-L percentage.</a:t>
            </a:r>
          </a:p>
        </p:txBody>
      </p:sp>
    </p:spTree>
    <p:extLst>
      <p:ext uri="{BB962C8B-B14F-4D97-AF65-F5344CB8AC3E}">
        <p14:creationId xmlns:p14="http://schemas.microsoft.com/office/powerpoint/2010/main" val="38251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dirty="0"/>
              <a:t>O—The WIAA Office Organizes the Tournament Series—A Little History</a:t>
            </a:r>
            <a:endParaRPr dirty="0"/>
          </a:p>
        </p:txBody>
      </p:sp>
      <p:sp>
        <p:nvSpPr>
          <p:cNvPr id="100" name="Google Shape;100;p14"/>
          <p:cNvSpPr txBox="1">
            <a:spLocks noGrp="1"/>
          </p:cNvSpPr>
          <p:nvPr>
            <p:ph type="body" idx="1"/>
          </p:nvPr>
        </p:nvSpPr>
        <p:spPr>
          <a:xfrm>
            <a:off x="1371600" y="2285999"/>
            <a:ext cx="9601200" cy="3764071"/>
          </a:xfrm>
          <a:prstGeom prst="rect">
            <a:avLst/>
          </a:prstGeom>
          <a:noFill/>
          <a:ln>
            <a:noFill/>
          </a:ln>
        </p:spPr>
        <p:txBody>
          <a:bodyPr spcFirstLastPara="1" wrap="square" lIns="91425" tIns="45700" rIns="91425" bIns="45700" anchor="t" anchorCtr="0">
            <a:noAutofit/>
          </a:bodyPr>
          <a:lstStyle/>
          <a:p>
            <a:pPr marL="342900">
              <a:spcBef>
                <a:spcPts val="0"/>
              </a:spcBef>
              <a:buSzPts val="2000"/>
            </a:pPr>
            <a:endParaRPr lang="en-US" dirty="0"/>
          </a:p>
          <a:p>
            <a:pPr marL="384048" lvl="0" indent="-384048" algn="l" rtl="0">
              <a:lnSpc>
                <a:spcPct val="94000"/>
              </a:lnSpc>
              <a:spcBef>
                <a:spcPts val="0"/>
              </a:spcBef>
              <a:spcAft>
                <a:spcPts val="0"/>
              </a:spcAft>
              <a:buClr>
                <a:schemeClr val="dk2"/>
              </a:buClr>
              <a:buSzPts val="2000"/>
              <a:buChar char="■"/>
            </a:pPr>
            <a:r>
              <a:rPr lang="en-US" dirty="0"/>
              <a:t>No Football Tournament until 1976—Only mythical State Champions--Couldn’t determine how or where to hold the games—Matt </a:t>
            </a:r>
            <a:r>
              <a:rPr lang="en-US" dirty="0" err="1"/>
              <a:t>Otte</a:t>
            </a:r>
            <a:r>
              <a:rPr lang="en-US" dirty="0"/>
              <a:t>, More Than A Game.</a:t>
            </a:r>
          </a:p>
          <a:p>
            <a:pPr marL="384048" lvl="0" indent="-384048" algn="l" rtl="0">
              <a:lnSpc>
                <a:spcPct val="94000"/>
              </a:lnSpc>
              <a:spcBef>
                <a:spcPts val="0"/>
              </a:spcBef>
              <a:spcAft>
                <a:spcPts val="0"/>
              </a:spcAft>
              <a:buClr>
                <a:schemeClr val="dk2"/>
              </a:buClr>
              <a:buSzPts val="2000"/>
              <a:buChar char="■"/>
            </a:pPr>
            <a:r>
              <a:rPr lang="en-US" dirty="0"/>
              <a:t>From 1976-1983  Divisional placement determined by </a:t>
            </a:r>
            <a:r>
              <a:rPr lang="en-US" u="sng" dirty="0"/>
              <a:t>conference</a:t>
            </a:r>
            <a:r>
              <a:rPr lang="en-US" dirty="0"/>
              <a:t> enrollment</a:t>
            </a:r>
            <a:endParaRPr dirty="0"/>
          </a:p>
          <a:p>
            <a:pPr marL="384048" lvl="0" indent="-371348" algn="l" rtl="0">
              <a:lnSpc>
                <a:spcPct val="94000"/>
              </a:lnSpc>
              <a:spcBef>
                <a:spcPts val="0"/>
              </a:spcBef>
              <a:spcAft>
                <a:spcPts val="0"/>
              </a:spcAft>
              <a:buSzPts val="1800"/>
              <a:buChar char="■"/>
            </a:pPr>
            <a:r>
              <a:rPr lang="en-US" dirty="0"/>
              <a:t>16 Teams in Four (4) Divisions in 1976 &amp; 1977</a:t>
            </a:r>
          </a:p>
          <a:p>
            <a:pPr marL="384048" lvl="0" indent="-371348" algn="l" rtl="0">
              <a:lnSpc>
                <a:spcPct val="94000"/>
              </a:lnSpc>
              <a:spcBef>
                <a:spcPts val="0"/>
              </a:spcBef>
              <a:spcAft>
                <a:spcPts val="0"/>
              </a:spcAft>
              <a:buSzPts val="1800"/>
              <a:buChar char="■"/>
            </a:pPr>
            <a:r>
              <a:rPr lang="en-US" dirty="0"/>
              <a:t>20 Teams in Five (5) Divisions in 1978 &amp; 1979</a:t>
            </a:r>
            <a:endParaRPr dirty="0"/>
          </a:p>
          <a:p>
            <a:pPr marL="384048" lvl="0" indent="-371348" algn="l" rtl="0">
              <a:lnSpc>
                <a:spcPct val="94000"/>
              </a:lnSpc>
              <a:spcBef>
                <a:spcPts val="0"/>
              </a:spcBef>
              <a:spcAft>
                <a:spcPts val="0"/>
              </a:spcAft>
              <a:buSzPts val="1800"/>
              <a:buChar char="■"/>
            </a:pPr>
            <a:r>
              <a:rPr lang="en-US" dirty="0"/>
              <a:t>In 1980, the Smallest Division was given eight (8) playoff teams—24 total</a:t>
            </a:r>
            <a:endParaRPr dirty="0"/>
          </a:p>
          <a:p>
            <a:pPr marL="384048" lvl="0" indent="-371348" algn="l" rtl="0">
              <a:lnSpc>
                <a:spcPct val="94000"/>
              </a:lnSpc>
              <a:spcBef>
                <a:spcPts val="0"/>
              </a:spcBef>
              <a:spcAft>
                <a:spcPts val="0"/>
              </a:spcAft>
              <a:buSzPts val="1800"/>
              <a:buChar char="■"/>
            </a:pPr>
            <a:r>
              <a:rPr lang="en-US" dirty="0"/>
              <a:t>In 1981, six (6) Divisions with eight teams in each—total 48—all conference champions could play in the tournament</a:t>
            </a:r>
          </a:p>
          <a:p>
            <a:pPr marL="384048" lvl="0" indent="-371348" algn="l" rtl="0">
              <a:lnSpc>
                <a:spcPct val="94000"/>
              </a:lnSpc>
              <a:spcBef>
                <a:spcPts val="0"/>
              </a:spcBef>
              <a:spcAft>
                <a:spcPts val="0"/>
              </a:spcAft>
              <a:buSzPts val="1800"/>
              <a:buChar char="■"/>
            </a:pPr>
            <a:r>
              <a:rPr lang="en-US" dirty="0"/>
              <a:t>1984 placed largest teams by enrollment in Division 1, next largest in D2, etc.</a:t>
            </a:r>
          </a:p>
          <a:p>
            <a:pPr marL="384048" lvl="0" indent="-371348" algn="l" rtl="0">
              <a:lnSpc>
                <a:spcPct val="94000"/>
              </a:lnSpc>
              <a:spcBef>
                <a:spcPts val="0"/>
              </a:spcBef>
              <a:spcAft>
                <a:spcPts val="0"/>
              </a:spcAft>
              <a:buSzPts val="1800"/>
              <a:buChar char="■"/>
            </a:pPr>
            <a:r>
              <a:rPr lang="en-US" dirty="0"/>
              <a:t>The tournament expanded next in 1987 to 96 teams with conference </a:t>
            </a:r>
            <a:r>
              <a:rPr lang="en-US" dirty="0" err="1"/>
              <a:t>runner-ups</a:t>
            </a:r>
            <a:r>
              <a:rPr lang="en-US" dirty="0"/>
              <a:t> as well as Champions included</a:t>
            </a:r>
          </a:p>
          <a:p>
            <a:pPr marL="384048" lvl="0" indent="-371348" algn="l" rtl="0">
              <a:lnSpc>
                <a:spcPct val="94000"/>
              </a:lnSpc>
              <a:spcBef>
                <a:spcPts val="0"/>
              </a:spcBef>
              <a:spcAft>
                <a:spcPts val="0"/>
              </a:spcAft>
              <a:buSzPts val="1800"/>
              <a:buChar char="■"/>
            </a:pPr>
            <a:r>
              <a:rPr lang="en-US" dirty="0"/>
              <a:t>1996—field expanded to 192  including teams with conference records above .500 and others from schools who were .500 in conference games</a:t>
            </a:r>
          </a:p>
          <a:p>
            <a:pPr marL="384048" lvl="0" indent="-371348" algn="l" rtl="0">
              <a:lnSpc>
                <a:spcPct val="94000"/>
              </a:lnSpc>
              <a:spcBef>
                <a:spcPts val="0"/>
              </a:spcBef>
              <a:spcAft>
                <a:spcPts val="0"/>
              </a:spcAft>
              <a:buSzPts val="1800"/>
              <a:buChar char="■"/>
            </a:pPr>
            <a:r>
              <a:rPr lang="en-US" dirty="0"/>
              <a:t>2002—A seventh (7) division is added, expanding the playoff field to 224 teams</a:t>
            </a:r>
          </a:p>
          <a:p>
            <a:pPr marL="384048" lvl="0" indent="-371348" algn="l" rtl="0">
              <a:lnSpc>
                <a:spcPct val="94000"/>
              </a:lnSpc>
              <a:spcBef>
                <a:spcPts val="0"/>
              </a:spcBef>
              <a:spcAft>
                <a:spcPts val="0"/>
              </a:spcAft>
              <a:buSzPts val="1800"/>
              <a:buChar char="■"/>
            </a:pPr>
            <a:endParaRPr dirty="0"/>
          </a:p>
          <a:p>
            <a:pPr marL="384048" lvl="0" indent="-257048" algn="l" rtl="0">
              <a:lnSpc>
                <a:spcPct val="94000"/>
              </a:lnSpc>
              <a:spcBef>
                <a:spcPts val="1200"/>
              </a:spcBef>
              <a:spcAft>
                <a:spcPts val="0"/>
              </a:spcAft>
              <a:buClr>
                <a:schemeClr val="dk2"/>
              </a:buClr>
              <a:buSzPts val="20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A175-7663-4F1C-BFD1-6DF3D9D1E749}"/>
              </a:ext>
            </a:extLst>
          </p:cNvPr>
          <p:cNvSpPr>
            <a:spLocks noGrp="1"/>
          </p:cNvSpPr>
          <p:nvPr>
            <p:ph type="title"/>
          </p:nvPr>
        </p:nvSpPr>
        <p:spPr>
          <a:xfrm>
            <a:off x="1371600" y="285749"/>
            <a:ext cx="9601200" cy="1757363"/>
          </a:xfrm>
        </p:spPr>
        <p:txBody>
          <a:bodyPr/>
          <a:lstStyle/>
          <a:p>
            <a:r>
              <a:rPr lang="en-US" dirty="0"/>
              <a:t>X-Seeding the Tournament</a:t>
            </a:r>
            <a:br>
              <a:rPr lang="en-US" dirty="0"/>
            </a:br>
            <a:r>
              <a:rPr lang="en-US" dirty="0"/>
              <a:t>1976-1987</a:t>
            </a:r>
            <a:br>
              <a:rPr lang="en-US" dirty="0"/>
            </a:br>
            <a:r>
              <a:rPr lang="en-US" sz="3200" dirty="0"/>
              <a:t>(WFCA Reps are coaches contacts for “change”)</a:t>
            </a:r>
          </a:p>
        </p:txBody>
      </p:sp>
      <p:sp>
        <p:nvSpPr>
          <p:cNvPr id="3" name="Text Placeholder 2">
            <a:extLst>
              <a:ext uri="{FF2B5EF4-FFF2-40B4-BE49-F238E27FC236}">
                <a16:creationId xmlns:a16="http://schemas.microsoft.com/office/drawing/2014/main" id="{6B905C2D-FB7D-4151-AB0C-35DC1B436AAB}"/>
              </a:ext>
            </a:extLst>
          </p:cNvPr>
          <p:cNvSpPr>
            <a:spLocks noGrp="1"/>
          </p:cNvSpPr>
          <p:nvPr>
            <p:ph type="body" idx="1"/>
          </p:nvPr>
        </p:nvSpPr>
        <p:spPr/>
        <p:txBody>
          <a:bodyPr/>
          <a:lstStyle/>
          <a:p>
            <a:r>
              <a:rPr lang="en-US" dirty="0"/>
              <a:t>1976-The WIAA used a point system to determine who gets “in” the tournament</a:t>
            </a:r>
          </a:p>
          <a:p>
            <a:r>
              <a:rPr lang="en-US" dirty="0"/>
              <a:t>Semifinal opponents determined/”paired” by the WIAA staff on the basis of:</a:t>
            </a:r>
          </a:p>
          <a:p>
            <a:pPr marL="114300" indent="0">
              <a:buNone/>
            </a:pPr>
            <a:r>
              <a:rPr lang="en-US" dirty="0"/>
              <a:t>	--Final Rank in Ratings; --Distances between communities; --playing facilities &amp; 	Stadium seating capacities; --Spectator Interest and Financial Ramifications.</a:t>
            </a:r>
          </a:p>
          <a:p>
            <a:pPr marL="114300" indent="0">
              <a:buNone/>
            </a:pPr>
            <a:r>
              <a:rPr lang="en-US" dirty="0"/>
              <a:t>	Note:  “All calculations of points referred to in this section shall be carried out to 	as many decimal points as necessary to make a determination.”</a:t>
            </a:r>
          </a:p>
          <a:p>
            <a:r>
              <a:rPr lang="en-US" dirty="0"/>
              <a:t>1981—Conferences  “paired” for playoff quarter-finals</a:t>
            </a:r>
          </a:p>
          <a:p>
            <a:r>
              <a:rPr lang="en-US" dirty="0"/>
              <a:t>1984—”Paired” on a geographical basis as determined by the WIAA office</a:t>
            </a:r>
          </a:p>
          <a:p>
            <a:r>
              <a:rPr lang="en-US" dirty="0"/>
              <a:t>1987—”Paired” on a geographical basis as determined by the WIAA office, except that schools from the same conference will not be matched against each other unless to do so causes travel of more than 60 miles for any school.</a:t>
            </a:r>
          </a:p>
        </p:txBody>
      </p:sp>
    </p:spTree>
    <p:extLst>
      <p:ext uri="{BB962C8B-B14F-4D97-AF65-F5344CB8AC3E}">
        <p14:creationId xmlns:p14="http://schemas.microsoft.com/office/powerpoint/2010/main" val="5709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EE10-ED20-4742-A899-6CCAFEB94F73}"/>
              </a:ext>
            </a:extLst>
          </p:cNvPr>
          <p:cNvSpPr>
            <a:spLocks noGrp="1"/>
          </p:cNvSpPr>
          <p:nvPr>
            <p:ph type="title"/>
          </p:nvPr>
        </p:nvSpPr>
        <p:spPr/>
        <p:txBody>
          <a:bodyPr/>
          <a:lstStyle/>
          <a:p>
            <a:r>
              <a:rPr lang="en-US" dirty="0"/>
              <a:t>X-Seeding the Tournament</a:t>
            </a:r>
            <a:br>
              <a:rPr lang="en-US" dirty="0"/>
            </a:br>
            <a:r>
              <a:rPr lang="en-US" dirty="0"/>
              <a:t>1988-1998 </a:t>
            </a:r>
          </a:p>
        </p:txBody>
      </p:sp>
      <p:sp>
        <p:nvSpPr>
          <p:cNvPr id="3" name="Text Placeholder 2">
            <a:extLst>
              <a:ext uri="{FF2B5EF4-FFF2-40B4-BE49-F238E27FC236}">
                <a16:creationId xmlns:a16="http://schemas.microsoft.com/office/drawing/2014/main" id="{F6189E6D-9099-489B-995F-E661AA3B30CE}"/>
              </a:ext>
            </a:extLst>
          </p:cNvPr>
          <p:cNvSpPr>
            <a:spLocks noGrp="1"/>
          </p:cNvSpPr>
          <p:nvPr>
            <p:ph type="body" idx="1"/>
          </p:nvPr>
        </p:nvSpPr>
        <p:spPr/>
        <p:txBody>
          <a:bodyPr/>
          <a:lstStyle/>
          <a:p>
            <a:r>
              <a:rPr lang="en-US" dirty="0"/>
              <a:t>1990—”An effort will be made in the first round, but cannot be guaranteed, to keep teams from the same conference away from each other and to match a conference champion with another conference runner-up.”</a:t>
            </a:r>
          </a:p>
          <a:p>
            <a:r>
              <a:rPr lang="en-US" dirty="0"/>
              <a:t>1996—192 Teams; 32 Teams/Division; 8 Teams/Group; 2-4 Team Brackets</a:t>
            </a:r>
          </a:p>
          <a:p>
            <a:pPr marL="114300" indent="0">
              <a:buNone/>
            </a:pPr>
            <a:r>
              <a:rPr lang="en-US" dirty="0"/>
              <a:t>	--Conference Champions evenly distributed in each 8-team grouping &amp; 	bracketed to prevent them from meeting in the first round of games.  Where 	possible, conference champions will be placed in brackets without other 	members of there same conference.</a:t>
            </a:r>
          </a:p>
        </p:txBody>
      </p:sp>
    </p:spTree>
    <p:extLst>
      <p:ext uri="{BB962C8B-B14F-4D97-AF65-F5344CB8AC3E}">
        <p14:creationId xmlns:p14="http://schemas.microsoft.com/office/powerpoint/2010/main" val="75433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dirty="0"/>
              <a:t>X—Seeding the Tournament</a:t>
            </a:r>
            <a:br>
              <a:rPr lang="en-US" dirty="0"/>
            </a:br>
            <a:r>
              <a:rPr lang="en-US" dirty="0"/>
              <a:t>1998-present</a:t>
            </a:r>
            <a:endParaRPr dirty="0"/>
          </a:p>
        </p:txBody>
      </p:sp>
      <p:sp>
        <p:nvSpPr>
          <p:cNvPr id="106" name="Google Shape;106;p15"/>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lvl="0" indent="-457200" algn="l" rtl="0">
              <a:lnSpc>
                <a:spcPct val="94000"/>
              </a:lnSpc>
              <a:spcBef>
                <a:spcPts val="0"/>
              </a:spcBef>
              <a:spcAft>
                <a:spcPts val="0"/>
              </a:spcAft>
              <a:buClr>
                <a:schemeClr val="dk2"/>
              </a:buClr>
              <a:buSzPts val="2000"/>
              <a:buFont typeface="+mj-lt"/>
              <a:buAutoNum type="arabicPeriod"/>
            </a:pPr>
            <a:endParaRPr dirty="0"/>
          </a:p>
          <a:p>
            <a:pPr indent="-457200">
              <a:spcBef>
                <a:spcPts val="1200"/>
              </a:spcBef>
              <a:buSzPts val="2000"/>
            </a:pPr>
            <a:r>
              <a:rPr lang="en-US" dirty="0"/>
              <a:t>1998--First year the word “seeding” is found in the Season Regulations--actually done by Hockey Coaches—in Football, UBCC, CCC, TCC format designed</a:t>
            </a:r>
          </a:p>
          <a:p>
            <a:pPr indent="-457200">
              <a:spcBef>
                <a:spcPts val="1200"/>
              </a:spcBef>
              <a:buSzPts val="2000"/>
            </a:pPr>
            <a:r>
              <a:rPr lang="en-US" dirty="0"/>
              <a:t>1998-2011:  WIAA Office assigned based on UBCC, Conf. Champs, etc. with #1 seed vs. closest non-seeded, different conference opponent, etc.</a:t>
            </a:r>
          </a:p>
          <a:p>
            <a:pPr indent="-457200">
              <a:spcBef>
                <a:spcPts val="1200"/>
              </a:spcBef>
              <a:buSzPts val="2000"/>
            </a:pPr>
            <a:r>
              <a:rPr lang="en-US" dirty="0"/>
              <a:t>2012-2019:  Football Coaches meetings Face to Face</a:t>
            </a:r>
          </a:p>
          <a:p>
            <a:pPr indent="-457200">
              <a:spcBef>
                <a:spcPts val="1200"/>
              </a:spcBef>
              <a:buSzPts val="2000"/>
            </a:pPr>
            <a:r>
              <a:rPr lang="en-US" dirty="0"/>
              <a:t>2020—present:  WIAA Electronic seeding</a:t>
            </a:r>
          </a:p>
          <a:p>
            <a:pPr indent="-457200">
              <a:spcBef>
                <a:spcPts val="1200"/>
              </a:spcBef>
              <a:buSzPts val="2000"/>
            </a:pPr>
            <a:endParaRPr lang="en-US" dirty="0"/>
          </a:p>
          <a:p>
            <a:pPr indent="-457200">
              <a:spcBef>
                <a:spcPts val="1200"/>
              </a:spcBef>
              <a:buSzPts val="2000"/>
            </a:pPr>
            <a:endParaRPr lang="en-US" dirty="0"/>
          </a:p>
          <a:p>
            <a:pPr indent="-457200">
              <a:spcBef>
                <a:spcPts val="1200"/>
              </a:spcBef>
              <a:buSzPts val="2000"/>
            </a:pPr>
            <a:endParaRPr dirty="0"/>
          </a:p>
          <a:p>
            <a:pPr marL="584200" indent="-457200">
              <a:spcBef>
                <a:spcPts val="1200"/>
              </a:spcBef>
              <a:buSzPts val="2000"/>
              <a:buFont typeface="+mj-lt"/>
              <a:buAutoNum type="arabicPeriod"/>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B831-BEEC-45B5-9D82-0599645982FA}"/>
              </a:ext>
            </a:extLst>
          </p:cNvPr>
          <p:cNvSpPr>
            <a:spLocks noGrp="1"/>
          </p:cNvSpPr>
          <p:nvPr>
            <p:ph type="title"/>
          </p:nvPr>
        </p:nvSpPr>
        <p:spPr/>
        <p:txBody>
          <a:bodyPr/>
          <a:lstStyle/>
          <a:p>
            <a:r>
              <a:rPr lang="en-US" dirty="0"/>
              <a:t>X—Seeding the Tournament</a:t>
            </a:r>
            <a:br>
              <a:rPr lang="en-US" dirty="0"/>
            </a:br>
            <a:r>
              <a:rPr lang="en-US" dirty="0"/>
              <a:t>A couple of Key Points</a:t>
            </a:r>
          </a:p>
        </p:txBody>
      </p:sp>
      <p:sp>
        <p:nvSpPr>
          <p:cNvPr id="3" name="Text Placeholder 2">
            <a:extLst>
              <a:ext uri="{FF2B5EF4-FFF2-40B4-BE49-F238E27FC236}">
                <a16:creationId xmlns:a16="http://schemas.microsoft.com/office/drawing/2014/main" id="{8570C053-94AD-4C38-BC92-B32B84316DDA}"/>
              </a:ext>
            </a:extLst>
          </p:cNvPr>
          <p:cNvSpPr>
            <a:spLocks noGrp="1"/>
          </p:cNvSpPr>
          <p:nvPr>
            <p:ph type="body" idx="1"/>
          </p:nvPr>
        </p:nvSpPr>
        <p:spPr/>
        <p:txBody>
          <a:bodyPr/>
          <a:lstStyle/>
          <a:p>
            <a:r>
              <a:rPr lang="en-US" dirty="0"/>
              <a:t>Seeding the Tournament is a Coaches Duty</a:t>
            </a:r>
          </a:p>
          <a:p>
            <a:pPr indent="-457200">
              <a:spcBef>
                <a:spcPts val="1200"/>
              </a:spcBef>
              <a:buSzPts val="2000"/>
            </a:pPr>
            <a:r>
              <a:rPr lang="en-US" dirty="0"/>
              <a:t>The WFCA has been the primary contributor to WIAA Electronic Seeding</a:t>
            </a:r>
          </a:p>
          <a:p>
            <a:pPr indent="-457200">
              <a:spcBef>
                <a:spcPts val="1200"/>
              </a:spcBef>
              <a:buSzPts val="2000"/>
            </a:pPr>
            <a:r>
              <a:rPr lang="en-US" dirty="0"/>
              <a:t>Change is inevitable with seeding</a:t>
            </a:r>
          </a:p>
          <a:p>
            <a:pPr indent="-457200">
              <a:spcBef>
                <a:spcPts val="1200"/>
              </a:spcBef>
              <a:buSzPts val="2000"/>
            </a:pPr>
            <a:r>
              <a:rPr lang="en-US" dirty="0"/>
              <a:t>School Administrators will also maintain a voice regarding seeding with the Board of Control having the final/ultimate decision</a:t>
            </a:r>
          </a:p>
          <a:p>
            <a:pPr indent="-457200">
              <a:spcBef>
                <a:spcPts val="1200"/>
              </a:spcBef>
              <a:buSzPts val="2000"/>
            </a:pPr>
            <a:r>
              <a:rPr lang="en-US" dirty="0"/>
              <a:t>There will be differences of opinion between Coaches and School Administrators in  how to seed</a:t>
            </a:r>
          </a:p>
          <a:p>
            <a:pPr indent="-457200">
              <a:spcBef>
                <a:spcPts val="1200"/>
              </a:spcBef>
              <a:buSzPts val="2000"/>
            </a:pPr>
            <a:r>
              <a:rPr lang="en-US" dirty="0"/>
              <a:t>FOR 2022 WE’LL MAINTAIN THE SEEDING PROCESS/PROGRAM IN PLACE; HOPEFULLY, WE’LL HAVE A MORE “NORMAL” YEAR TO EVALUATE THE PROGRAM</a:t>
            </a:r>
          </a:p>
          <a:p>
            <a:pPr marL="0" indent="0">
              <a:spcBef>
                <a:spcPts val="1200"/>
              </a:spcBef>
              <a:buSzPts val="2000"/>
              <a:buNone/>
            </a:pPr>
            <a:endParaRPr lang="en-US" dirty="0"/>
          </a:p>
          <a:p>
            <a:endParaRPr lang="en-US" dirty="0"/>
          </a:p>
          <a:p>
            <a:pPr marL="114300" indent="0">
              <a:buNone/>
            </a:pPr>
            <a:endParaRPr lang="en-US" dirty="0"/>
          </a:p>
        </p:txBody>
      </p:sp>
    </p:spTree>
    <p:extLst>
      <p:ext uri="{BB962C8B-B14F-4D97-AF65-F5344CB8AC3E}">
        <p14:creationId xmlns:p14="http://schemas.microsoft.com/office/powerpoint/2010/main" val="1405949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dirty="0"/>
              <a:t>X—SEEDING PROCEDURES—as designed with the input of the WFCA</a:t>
            </a:r>
            <a:endParaRPr dirty="0"/>
          </a:p>
        </p:txBody>
      </p:sp>
      <p:sp>
        <p:nvSpPr>
          <p:cNvPr id="112" name="Google Shape;112;p16"/>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dirty="0"/>
              <a:t>Electronic Seeding will be based on the following factors:</a:t>
            </a:r>
            <a:endParaRPr dirty="0"/>
          </a:p>
          <a:p>
            <a:pPr marL="384048" lvl="0" indent="-384048" algn="l" rtl="0">
              <a:lnSpc>
                <a:spcPct val="94000"/>
              </a:lnSpc>
              <a:spcBef>
                <a:spcPts val="1200"/>
              </a:spcBef>
              <a:spcAft>
                <a:spcPts val="0"/>
              </a:spcAft>
              <a:buClr>
                <a:schemeClr val="dk2"/>
              </a:buClr>
              <a:buSzPts val="2000"/>
              <a:buChar char="■"/>
            </a:pPr>
            <a:r>
              <a:rPr lang="en-US" dirty="0"/>
              <a:t>Team’s Winning Percentage</a:t>
            </a:r>
          </a:p>
          <a:p>
            <a:pPr marL="384048" lvl="0" indent="-384048" algn="l" rtl="0">
              <a:lnSpc>
                <a:spcPct val="94000"/>
              </a:lnSpc>
              <a:spcBef>
                <a:spcPts val="1200"/>
              </a:spcBef>
              <a:spcAft>
                <a:spcPts val="0"/>
              </a:spcAft>
              <a:buClr>
                <a:schemeClr val="dk2"/>
              </a:buClr>
              <a:buSzPts val="2000"/>
              <a:buChar char="■"/>
            </a:pPr>
            <a:r>
              <a:rPr lang="en-US" dirty="0"/>
              <a:t>Opponent’s Winning Percentage</a:t>
            </a:r>
          </a:p>
          <a:p>
            <a:pPr marL="384048" lvl="0" indent="-384048" algn="l" rtl="0">
              <a:lnSpc>
                <a:spcPct val="94000"/>
              </a:lnSpc>
              <a:spcBef>
                <a:spcPts val="1200"/>
              </a:spcBef>
              <a:spcAft>
                <a:spcPts val="0"/>
              </a:spcAft>
              <a:buClr>
                <a:schemeClr val="dk2"/>
              </a:buClr>
              <a:buSzPts val="2000"/>
              <a:buChar char="■"/>
            </a:pPr>
            <a:r>
              <a:rPr lang="en-US" dirty="0"/>
              <a:t>Opponents’ Opponents Win Percentage</a:t>
            </a:r>
            <a:endParaRPr dirty="0"/>
          </a:p>
          <a:p>
            <a:pPr marL="384048" lvl="0" indent="-384048" algn="l" rtl="0">
              <a:lnSpc>
                <a:spcPct val="94000"/>
              </a:lnSpc>
              <a:spcBef>
                <a:spcPts val="1200"/>
              </a:spcBef>
              <a:spcAft>
                <a:spcPts val="0"/>
              </a:spcAft>
              <a:buClr>
                <a:schemeClr val="dk2"/>
              </a:buClr>
              <a:buSzPts val="2000"/>
              <a:buChar char="■"/>
            </a:pPr>
            <a:r>
              <a:rPr lang="en-US" dirty="0"/>
              <a:t>Defeated Opponents’ Win Percentage</a:t>
            </a:r>
            <a:endParaRPr dirty="0"/>
          </a:p>
          <a:p>
            <a:pPr marL="384048" lvl="0" indent="-384048" algn="l" rtl="0">
              <a:lnSpc>
                <a:spcPct val="94000"/>
              </a:lnSpc>
              <a:spcBef>
                <a:spcPts val="1200"/>
              </a:spcBef>
              <a:spcAft>
                <a:spcPts val="0"/>
              </a:spcAft>
              <a:buClr>
                <a:schemeClr val="dk2"/>
              </a:buClr>
              <a:buSzPts val="2000"/>
              <a:buChar char="■"/>
            </a:pPr>
            <a:r>
              <a:rPr lang="en-US" dirty="0"/>
              <a:t>Defeated Opponents’ Opponents Win Percentage</a:t>
            </a:r>
            <a:endParaRPr dirty="0"/>
          </a:p>
          <a:p>
            <a:pPr marL="384048" lvl="0" indent="-384048" algn="l" rtl="0">
              <a:lnSpc>
                <a:spcPct val="94000"/>
              </a:lnSpc>
              <a:spcBef>
                <a:spcPts val="1200"/>
              </a:spcBef>
              <a:spcAft>
                <a:spcPts val="0"/>
              </a:spcAft>
              <a:buClr>
                <a:schemeClr val="dk2"/>
              </a:buClr>
              <a:buSzPts val="2000"/>
              <a:buChar char="■"/>
            </a:pPr>
            <a:r>
              <a:rPr lang="en-US" dirty="0"/>
              <a:t>Historical Conference Playoff Win Percentage</a:t>
            </a:r>
          </a:p>
          <a:p>
            <a:pPr marL="384048" lvl="0" indent="-384048" algn="l" rtl="0">
              <a:lnSpc>
                <a:spcPct val="94000"/>
              </a:lnSpc>
              <a:spcBef>
                <a:spcPts val="1200"/>
              </a:spcBef>
              <a:spcAft>
                <a:spcPts val="0"/>
              </a:spcAft>
              <a:buClr>
                <a:schemeClr val="dk2"/>
              </a:buClr>
              <a:buSzPts val="2000"/>
              <a:buChar char="■"/>
            </a:pPr>
            <a:r>
              <a:rPr lang="en-US" dirty="0"/>
              <a:t>Historical Team Playoff Win Percentage</a:t>
            </a:r>
          </a:p>
          <a:p>
            <a:pPr marL="384048" lvl="0" indent="-384048" algn="l" rtl="0">
              <a:lnSpc>
                <a:spcPct val="94000"/>
              </a:lnSpc>
              <a:spcBef>
                <a:spcPts val="1200"/>
              </a:spcBef>
              <a:spcAft>
                <a:spcPts val="0"/>
              </a:spcAft>
              <a:buClr>
                <a:schemeClr val="dk2"/>
              </a:buClr>
              <a:buSzPts val="2000"/>
              <a:buChar char="■"/>
            </a:pPr>
            <a:r>
              <a:rPr lang="en-US" dirty="0"/>
              <a:t>Strength of Loss Game  Value</a:t>
            </a:r>
          </a:p>
          <a:p>
            <a:pPr marL="384048" lvl="0" indent="-384048" algn="l" rtl="0">
              <a:lnSpc>
                <a:spcPct val="94000"/>
              </a:lnSpc>
              <a:spcBef>
                <a:spcPts val="1200"/>
              </a:spcBef>
              <a:spcAft>
                <a:spcPts val="0"/>
              </a:spcAft>
              <a:buClr>
                <a:schemeClr val="dk2"/>
              </a:buClr>
              <a:buSzPts val="2000"/>
              <a:buChar char="■"/>
            </a:pPr>
            <a:r>
              <a:rPr lang="en-US" dirty="0"/>
              <a:t>Computer Random Draw</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D721-AE18-4F8D-B9E5-F9FE55AA61C9}"/>
              </a:ext>
            </a:extLst>
          </p:cNvPr>
          <p:cNvSpPr>
            <a:spLocks noGrp="1"/>
          </p:cNvSpPr>
          <p:nvPr>
            <p:ph type="title"/>
          </p:nvPr>
        </p:nvSpPr>
        <p:spPr/>
        <p:txBody>
          <a:bodyPr/>
          <a:lstStyle/>
          <a:p>
            <a:r>
              <a:rPr lang="en-US" dirty="0"/>
              <a:t>O-Head-To-Head Argument</a:t>
            </a:r>
          </a:p>
        </p:txBody>
      </p:sp>
      <p:sp>
        <p:nvSpPr>
          <p:cNvPr id="3" name="Text Placeholder 2">
            <a:extLst>
              <a:ext uri="{FF2B5EF4-FFF2-40B4-BE49-F238E27FC236}">
                <a16:creationId xmlns:a16="http://schemas.microsoft.com/office/drawing/2014/main" id="{810B77C2-6D2E-44BF-8C7C-5BC7290ED58D}"/>
              </a:ext>
            </a:extLst>
          </p:cNvPr>
          <p:cNvSpPr>
            <a:spLocks noGrp="1"/>
          </p:cNvSpPr>
          <p:nvPr>
            <p:ph type="body" idx="1"/>
          </p:nvPr>
        </p:nvSpPr>
        <p:spPr/>
        <p:txBody>
          <a:bodyPr/>
          <a:lstStyle/>
          <a:p>
            <a:r>
              <a:rPr lang="en-US" dirty="0"/>
              <a:t>Every contest is accounted for in the seeding criteria (non-forfeit)</a:t>
            </a:r>
          </a:p>
          <a:p>
            <a:r>
              <a:rPr lang="en-US" dirty="0"/>
              <a:t>Head to Head does not comprise parity in review for all teams in a grouping</a:t>
            </a:r>
          </a:p>
          <a:p>
            <a:pPr lvl="1"/>
            <a:r>
              <a:rPr lang="en-US" dirty="0"/>
              <a:t>Some teams have a head to head win over a team another did not play</a:t>
            </a:r>
          </a:p>
          <a:p>
            <a:r>
              <a:rPr lang="en-US" dirty="0"/>
              <a:t>If evaluated - When is it used? </a:t>
            </a:r>
          </a:p>
          <a:p>
            <a:pPr lvl="1"/>
            <a:r>
              <a:rPr lang="en-US" dirty="0"/>
              <a:t>There are no ‘tie’s’ in the seeding results (they go out 8 decimal places)</a:t>
            </a:r>
          </a:p>
          <a:p>
            <a:r>
              <a:rPr lang="en-US" dirty="0"/>
              <a:t>In the case of 3 teams how would this be applied</a:t>
            </a:r>
          </a:p>
          <a:p>
            <a:pPr lvl="1"/>
            <a:r>
              <a:rPr lang="en-US" dirty="0"/>
              <a:t>Team A beats Team B, Team B beats Team C, and Team C beats Team A, etc.</a:t>
            </a:r>
          </a:p>
        </p:txBody>
      </p:sp>
    </p:spTree>
    <p:extLst>
      <p:ext uri="{BB962C8B-B14F-4D97-AF65-F5344CB8AC3E}">
        <p14:creationId xmlns:p14="http://schemas.microsoft.com/office/powerpoint/2010/main" val="409570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O-’Playing up’ </a:t>
            </a:r>
          </a:p>
        </p:txBody>
      </p:sp>
      <p:sp>
        <p:nvSpPr>
          <p:cNvPr id="3" name="Text Placeholder 2"/>
          <p:cNvSpPr>
            <a:spLocks noGrp="1"/>
          </p:cNvSpPr>
          <p:nvPr>
            <p:ph type="body" idx="1"/>
          </p:nvPr>
        </p:nvSpPr>
        <p:spPr>
          <a:xfrm>
            <a:off x="1299173" y="1914808"/>
            <a:ext cx="9601200" cy="3581400"/>
          </a:xfrm>
        </p:spPr>
        <p:txBody>
          <a:bodyPr/>
          <a:lstStyle/>
          <a:p>
            <a:r>
              <a:rPr lang="en-US" dirty="0"/>
              <a:t>Evaluation had been done reviewing this topic in the seeding</a:t>
            </a:r>
          </a:p>
          <a:p>
            <a:pPr lvl="1"/>
            <a:r>
              <a:rPr lang="en-US" dirty="0"/>
              <a:t>Using one and then ultimately 2 or more divisions for review</a:t>
            </a:r>
          </a:p>
          <a:p>
            <a:pPr lvl="1"/>
            <a:r>
              <a:rPr lang="en-US" dirty="0"/>
              <a:t>Results provided teams with multiple losses being seeded too favorably</a:t>
            </a:r>
          </a:p>
          <a:p>
            <a:r>
              <a:rPr lang="en-US" dirty="0"/>
              <a:t>Ultimately schools which play in a conference where all teams are a division or more higher benefit substantially. Other schools do not have the same opportunities for this.</a:t>
            </a:r>
          </a:p>
          <a:p>
            <a:pPr lvl="1"/>
            <a:r>
              <a:rPr lang="en-US" dirty="0"/>
              <a:t>An example would be a private school in or around a larger metro area</a:t>
            </a:r>
          </a:p>
          <a:p>
            <a:r>
              <a:rPr lang="en-US" dirty="0"/>
              <a:t>Not all competition is better simply because the division goes up.</a:t>
            </a:r>
          </a:p>
          <a:p>
            <a:pPr lvl="1"/>
            <a:r>
              <a:rPr lang="en-US" dirty="0"/>
              <a:t>There are teams playing down in both conference and non conference games which historically may not be very strong</a:t>
            </a:r>
          </a:p>
          <a:p>
            <a:pPr lvl="1"/>
            <a:r>
              <a:rPr lang="en-US" dirty="0"/>
              <a:t>Without careful consideration these teams perhaps become sought after for games simply to gain ‘points’ for seeding</a:t>
            </a:r>
          </a:p>
          <a:p>
            <a:pPr marL="571500" lvl="1" indent="0">
              <a:buNone/>
            </a:pPr>
            <a:endParaRPr lang="en-US" dirty="0"/>
          </a:p>
        </p:txBody>
      </p:sp>
    </p:spTree>
    <p:extLst>
      <p:ext uri="{BB962C8B-B14F-4D97-AF65-F5344CB8AC3E}">
        <p14:creationId xmlns:p14="http://schemas.microsoft.com/office/powerpoint/2010/main" val="202164427"/>
      </p:ext>
    </p:extLst>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2185</TotalTime>
  <Words>1799</Words>
  <Application>Microsoft Office PowerPoint</Application>
  <PresentationFormat>Widescreen</PresentationFormat>
  <Paragraphs>283</Paragraphs>
  <Slides>17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Source Sans Pro</vt:lpstr>
      <vt:lpstr>Calibri</vt:lpstr>
      <vt:lpstr>Arial</vt:lpstr>
      <vt:lpstr>Crop</vt:lpstr>
      <vt:lpstr>The X’s and O’s of WIAA Electronic Seeding</vt:lpstr>
      <vt:lpstr>O—The WIAA Office Organizes the Tournament Series—A Little History</vt:lpstr>
      <vt:lpstr>X-Seeding the Tournament 1976-1987 (WFCA Reps are coaches contacts for “change”)</vt:lpstr>
      <vt:lpstr>X-Seeding the Tournament 1988-1998 </vt:lpstr>
      <vt:lpstr>X—Seeding the Tournament 1998-present</vt:lpstr>
      <vt:lpstr>X—Seeding the Tournament A couple of Key Points</vt:lpstr>
      <vt:lpstr>X—SEEDING PROCEDURES—as designed with the input of the WFCA</vt:lpstr>
      <vt:lpstr>O-Head-To-Head Argument</vt:lpstr>
      <vt:lpstr>O-’Playing up’ </vt:lpstr>
      <vt:lpstr>X-The Evaluation Process</vt:lpstr>
      <vt:lpstr>O-Seeding Formula Review</vt:lpstr>
      <vt:lpstr>X-Seeding Results – Historical Data</vt:lpstr>
      <vt:lpstr>O-2021 Season in Review</vt:lpstr>
      <vt:lpstr>X—Forfeits and No Contests The Four Fundamentals of Forfeiture   1.  Forfeit wins count only for playoff qualifying. 2.  Only conference games played count in seeding. 3.  Forfeits will not count in Seeding Criteria. 4.  Rescheduled contests on the week of a forfeiture will count in seeding for both teams and in play-off qualifying for non-conference games. </vt:lpstr>
      <vt:lpstr>O-Cancelled Games</vt:lpstr>
      <vt:lpstr>X-Situations to be aware of:</vt:lpstr>
      <vt:lpstr>O-Situations Continued:  Replacement Games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SPORTS WRAP UP</dc:title>
  <dc:creator>Tom Shafranski</dc:creator>
  <cp:lastModifiedBy>Tom Shafranski</cp:lastModifiedBy>
  <cp:revision>47</cp:revision>
  <cp:lastPrinted>2022-03-30T18:23:11Z</cp:lastPrinted>
  <dcterms:modified xsi:type="dcterms:W3CDTF">2022-03-31T19:37:00Z</dcterms:modified>
</cp:coreProperties>
</file>