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3004800" cy="9753600"/>
  <p:notesSz cx="6858000" cy="9144000"/>
  <p:defaultTextStyle>
    <a:lvl1pPr algn="ctr" defTabSz="584200">
      <a:defRPr sz="4200">
        <a:latin typeface="+mn-lt"/>
        <a:ea typeface="+mn-ea"/>
        <a:cs typeface="+mn-cs"/>
        <a:sym typeface="Gill Sans"/>
      </a:defRPr>
    </a:lvl1pPr>
    <a:lvl2pPr indent="342900" algn="ctr" defTabSz="584200">
      <a:defRPr sz="4200">
        <a:latin typeface="+mn-lt"/>
        <a:ea typeface="+mn-ea"/>
        <a:cs typeface="+mn-cs"/>
        <a:sym typeface="Gill Sans"/>
      </a:defRPr>
    </a:lvl2pPr>
    <a:lvl3pPr indent="685800" algn="ctr" defTabSz="584200">
      <a:defRPr sz="4200">
        <a:latin typeface="+mn-lt"/>
        <a:ea typeface="+mn-ea"/>
        <a:cs typeface="+mn-cs"/>
        <a:sym typeface="Gill Sans"/>
      </a:defRPr>
    </a:lvl3pPr>
    <a:lvl4pPr indent="1028700" algn="ctr" defTabSz="584200">
      <a:defRPr sz="4200">
        <a:latin typeface="+mn-lt"/>
        <a:ea typeface="+mn-ea"/>
        <a:cs typeface="+mn-cs"/>
        <a:sym typeface="Gill Sans"/>
      </a:defRPr>
    </a:lvl4pPr>
    <a:lvl5pPr indent="1371600" algn="ctr" defTabSz="584200">
      <a:defRPr sz="4200">
        <a:latin typeface="+mn-lt"/>
        <a:ea typeface="+mn-ea"/>
        <a:cs typeface="+mn-cs"/>
        <a:sym typeface="Gill Sans"/>
      </a:defRPr>
    </a:lvl5pPr>
    <a:lvl6pPr indent="1714500" algn="ctr" defTabSz="584200">
      <a:defRPr sz="4200">
        <a:latin typeface="+mn-lt"/>
        <a:ea typeface="+mn-ea"/>
        <a:cs typeface="+mn-cs"/>
        <a:sym typeface="Gill Sans"/>
      </a:defRPr>
    </a:lvl6pPr>
    <a:lvl7pPr indent="2057400" algn="ctr" defTabSz="584200">
      <a:defRPr sz="4200">
        <a:latin typeface="+mn-lt"/>
        <a:ea typeface="+mn-ea"/>
        <a:cs typeface="+mn-cs"/>
        <a:sym typeface="Gill Sans"/>
      </a:defRPr>
    </a:lvl7pPr>
    <a:lvl8pPr indent="2400300" algn="ctr" defTabSz="584200">
      <a:defRPr sz="4200">
        <a:latin typeface="+mn-lt"/>
        <a:ea typeface="+mn-ea"/>
        <a:cs typeface="+mn-cs"/>
        <a:sym typeface="Gill Sans"/>
      </a:defRPr>
    </a:lvl8pPr>
    <a:lvl9pPr indent="2743200" algn="ctr" defTabSz="584200">
      <a:defRPr sz="4200">
        <a:latin typeface="+mn-lt"/>
        <a:ea typeface="+mn-ea"/>
        <a:cs typeface="+mn-c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8" d="100"/>
          <a:sy n="48" d="100"/>
        </p:scale>
        <p:origin x="-904" y="-96"/>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072740907"/>
      </p:ext>
    </p:extLst>
  </p:cSld>
  <p:clrMap bg1="lt1" tx1="dk1" bg2="lt2" tx2="dk2" accent1="accent1" accent2="accent2" accent3="accent3" accent4="accent4" accent5="accent5" accent6="accent6" hlink="hlink" folHlink="folHlink"/>
  <p:notesStyle>
    <a:lvl1pPr defTabSz="584200">
      <a:defRPr sz="2200">
        <a:latin typeface="Lucida Grande"/>
        <a:ea typeface="Lucida Grande"/>
        <a:cs typeface="Lucida Grande"/>
        <a:sym typeface="Lucida Grande"/>
      </a:defRPr>
    </a:lvl1pPr>
    <a:lvl2pPr indent="228600" defTabSz="584200">
      <a:defRPr sz="2200">
        <a:latin typeface="Lucida Grande"/>
        <a:ea typeface="Lucida Grande"/>
        <a:cs typeface="Lucida Grande"/>
        <a:sym typeface="Lucida Grande"/>
      </a:defRPr>
    </a:lvl2pPr>
    <a:lvl3pPr indent="457200" defTabSz="584200">
      <a:defRPr sz="2200">
        <a:latin typeface="Lucida Grande"/>
        <a:ea typeface="Lucida Grande"/>
        <a:cs typeface="Lucida Grande"/>
        <a:sym typeface="Lucida Grande"/>
      </a:defRPr>
    </a:lvl3pPr>
    <a:lvl4pPr indent="685800" defTabSz="584200">
      <a:defRPr sz="2200">
        <a:latin typeface="Lucida Grande"/>
        <a:ea typeface="Lucida Grande"/>
        <a:cs typeface="Lucida Grande"/>
        <a:sym typeface="Lucida Grande"/>
      </a:defRPr>
    </a:lvl4pPr>
    <a:lvl5pPr indent="914400" defTabSz="584200">
      <a:defRPr sz="2200">
        <a:latin typeface="Lucida Grande"/>
        <a:ea typeface="Lucida Grande"/>
        <a:cs typeface="Lucida Grande"/>
        <a:sym typeface="Lucida Grande"/>
      </a:defRPr>
    </a:lvl5pPr>
    <a:lvl6pPr indent="1143000" defTabSz="584200">
      <a:defRPr sz="2200">
        <a:latin typeface="Lucida Grande"/>
        <a:ea typeface="Lucida Grande"/>
        <a:cs typeface="Lucida Grande"/>
        <a:sym typeface="Lucida Grande"/>
      </a:defRPr>
    </a:lvl6pPr>
    <a:lvl7pPr indent="1371600" defTabSz="584200">
      <a:defRPr sz="2200">
        <a:latin typeface="Lucida Grande"/>
        <a:ea typeface="Lucida Grande"/>
        <a:cs typeface="Lucida Grande"/>
        <a:sym typeface="Lucida Grande"/>
      </a:defRPr>
    </a:lvl7pPr>
    <a:lvl8pPr indent="1600200" defTabSz="584200">
      <a:defRPr sz="2200">
        <a:latin typeface="Lucida Grande"/>
        <a:ea typeface="Lucida Grande"/>
        <a:cs typeface="Lucida Grande"/>
        <a:sym typeface="Lucida Grande"/>
      </a:defRPr>
    </a:lvl8pPr>
    <a:lvl9pPr indent="1828800" defTabSz="58420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xfrm>
            <a:off x="1270000" y="1638300"/>
            <a:ext cx="10464800" cy="3302000"/>
          </a:xfrm>
          <a:prstGeom prst="rect">
            <a:avLst/>
          </a:prstGeom>
        </p:spPr>
        <p:txBody>
          <a:bodyPr lIns="0" tIns="0" rIns="0" bIns="0" anchor="b"/>
          <a:lstStyle/>
          <a:p>
            <a:pPr lvl="0">
              <a:defRPr sz="1800"/>
            </a:pPr>
            <a:r>
              <a:rPr sz="8400"/>
              <a:t>Title Text</a:t>
            </a:r>
          </a:p>
        </p:txBody>
      </p:sp>
      <p:sp>
        <p:nvSpPr>
          <p:cNvPr id="7" name="Shape 7"/>
          <p:cNvSpPr>
            <a:spLocks noGrp="1"/>
          </p:cNvSpPr>
          <p:nvPr>
            <p:ph type="body" idx="1"/>
          </p:nvPr>
        </p:nvSpPr>
        <p:spPr>
          <a:xfrm>
            <a:off x="1270000" y="5029200"/>
            <a:ext cx="10464800" cy="1130300"/>
          </a:xfrm>
          <a:prstGeom prst="rect">
            <a:avLst/>
          </a:prstGeom>
        </p:spPr>
        <p:txBody>
          <a:bodyPr lIns="0" tIns="0" rIns="0" bIns="0"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5" name="Shape 35"/>
          <p:cNvSpPr>
            <a:spLocks noGrp="1"/>
          </p:cNvSpPr>
          <p:nvPr>
            <p:ph type="title"/>
          </p:nvPr>
        </p:nvSpPr>
        <p:spPr>
          <a:xfrm>
            <a:off x="635000" y="1409700"/>
            <a:ext cx="5867400" cy="3302000"/>
          </a:xfrm>
          <a:prstGeom prst="rect">
            <a:avLst/>
          </a:prstGeom>
        </p:spPr>
        <p:txBody>
          <a:bodyPr lIns="0" tIns="0" rIns="0" bIns="0" anchor="b"/>
          <a:lstStyle>
            <a:lvl1pPr>
              <a:defRPr sz="7000"/>
            </a:lvl1pPr>
          </a:lstStyle>
          <a:p>
            <a:pPr lvl="0">
              <a:defRPr sz="1800"/>
            </a:pPr>
            <a:r>
              <a:rPr sz="7000"/>
              <a:t>Title Text</a:t>
            </a:r>
          </a:p>
        </p:txBody>
      </p:sp>
      <p:sp>
        <p:nvSpPr>
          <p:cNvPr id="36" name="Shape 36"/>
          <p:cNvSpPr>
            <a:spLocks noGrp="1"/>
          </p:cNvSpPr>
          <p:nvPr>
            <p:ph type="body" idx="1"/>
          </p:nvPr>
        </p:nvSpPr>
        <p:spPr>
          <a:xfrm>
            <a:off x="635000" y="4787900"/>
            <a:ext cx="5867400" cy="3302000"/>
          </a:xfrm>
          <a:prstGeom prst="rect">
            <a:avLst/>
          </a:prstGeom>
        </p:spPr>
        <p:txBody>
          <a:bodyPr lIns="0" tIns="0" rIns="0" bIns="0"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lvl="0">
              <a:defRPr sz="1800"/>
            </a:pPr>
            <a:r>
              <a:rPr sz="3400"/>
              <a:t>Body Level One</a:t>
            </a:r>
          </a:p>
          <a:p>
            <a:pPr lvl="1">
              <a:defRPr sz="1800"/>
            </a:pPr>
            <a:r>
              <a:rPr sz="3400"/>
              <a:t>Body Level Two</a:t>
            </a:r>
          </a:p>
          <a:p>
            <a:pPr lvl="2">
              <a:defRPr sz="1800"/>
            </a:pPr>
            <a:r>
              <a:rPr sz="3400"/>
              <a:t>Body Level Three</a:t>
            </a:r>
          </a:p>
          <a:p>
            <a:pPr lvl="3">
              <a:defRPr sz="1800"/>
            </a:pPr>
            <a:r>
              <a:rPr sz="3400"/>
              <a:t>Body Level Four</a:t>
            </a:r>
          </a:p>
          <a:p>
            <a:pPr lvl="4">
              <a:defRPr sz="1800"/>
            </a:pPr>
            <a:r>
              <a:rPr sz="34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Vertical Reflection">
    <p:spTree>
      <p:nvGrpSpPr>
        <p:cNvPr id="1" name=""/>
        <p:cNvGrpSpPr/>
        <p:nvPr/>
      </p:nvGrpSpPr>
      <p:grpSpPr>
        <a:xfrm>
          <a:off x="0" y="0"/>
          <a:ext cx="0" cy="0"/>
          <a:chOff x="0" y="0"/>
          <a:chExt cx="0" cy="0"/>
        </a:xfrm>
      </p:grpSpPr>
      <p:sp>
        <p:nvSpPr>
          <p:cNvPr id="39" name="Shape 39"/>
          <p:cNvSpPr>
            <a:spLocks noGrp="1"/>
          </p:cNvSpPr>
          <p:nvPr>
            <p:ph type="title"/>
          </p:nvPr>
        </p:nvSpPr>
        <p:spPr>
          <a:xfrm>
            <a:off x="635000" y="1409700"/>
            <a:ext cx="5867400" cy="3302000"/>
          </a:xfrm>
          <a:prstGeom prst="rect">
            <a:avLst/>
          </a:prstGeom>
        </p:spPr>
        <p:txBody>
          <a:bodyPr lIns="0" tIns="0" rIns="0" bIns="0" anchor="b"/>
          <a:lstStyle>
            <a:lvl1pPr>
              <a:defRPr sz="7000"/>
            </a:lvl1pPr>
          </a:lstStyle>
          <a:p>
            <a:pPr lvl="0">
              <a:defRPr sz="1800"/>
            </a:pPr>
            <a:r>
              <a:rPr sz="7000"/>
              <a:t>Title Text</a:t>
            </a:r>
          </a:p>
        </p:txBody>
      </p:sp>
      <p:sp>
        <p:nvSpPr>
          <p:cNvPr id="40" name="Shape 40"/>
          <p:cNvSpPr>
            <a:spLocks noGrp="1"/>
          </p:cNvSpPr>
          <p:nvPr>
            <p:ph type="body" idx="1"/>
          </p:nvPr>
        </p:nvSpPr>
        <p:spPr>
          <a:xfrm>
            <a:off x="635000" y="4787900"/>
            <a:ext cx="5867400" cy="3302000"/>
          </a:xfrm>
          <a:prstGeom prst="rect">
            <a:avLst/>
          </a:prstGeom>
        </p:spPr>
        <p:txBody>
          <a:bodyPr lIns="0" tIns="0" rIns="0" bIns="0"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lvl="0">
              <a:defRPr sz="1800"/>
            </a:pPr>
            <a:r>
              <a:rPr sz="3400"/>
              <a:t>Body Level One</a:t>
            </a:r>
          </a:p>
          <a:p>
            <a:pPr lvl="1">
              <a:defRPr sz="1800"/>
            </a:pPr>
            <a:r>
              <a:rPr sz="3400"/>
              <a:t>Body Level Two</a:t>
            </a:r>
          </a:p>
          <a:p>
            <a:pPr lvl="2">
              <a:defRPr sz="1800"/>
            </a:pPr>
            <a:r>
              <a:rPr sz="3400"/>
              <a:t>Body Level Three</a:t>
            </a:r>
          </a:p>
          <a:p>
            <a:pPr lvl="3">
              <a:defRPr sz="1800"/>
            </a:pPr>
            <a:r>
              <a:rPr sz="3400"/>
              <a:t>Body Level Four</a:t>
            </a:r>
          </a:p>
          <a:p>
            <a:pPr lvl="4">
              <a:defRPr sz="1800"/>
            </a:pPr>
            <a:r>
              <a:rPr sz="34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sz="8400"/>
              <a:t>Title Text</a:t>
            </a:r>
          </a:p>
        </p:txBody>
      </p:sp>
      <p:sp>
        <p:nvSpPr>
          <p:cNvPr id="44" name="Shape 44"/>
          <p:cNvSpPr>
            <a:spLocks noGrp="1"/>
          </p:cNvSpPr>
          <p:nvPr>
            <p:ph type="body"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a:pPr>
            <a:r>
              <a:rPr sz="8400"/>
              <a:t>Title Text</a:t>
            </a:r>
          </a:p>
        </p:txBody>
      </p:sp>
      <p:sp>
        <p:nvSpPr>
          <p:cNvPr id="48" name="Shape 48"/>
          <p:cNvSpPr>
            <a:spLocks noGrp="1"/>
          </p:cNvSpPr>
          <p:nvPr>
            <p:ph type="body"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a:pPr>
            <a:r>
              <a:rPr sz="8400"/>
              <a:t>Title Text</a:t>
            </a:r>
          </a:p>
        </p:txBody>
      </p:sp>
      <p:sp>
        <p:nvSpPr>
          <p:cNvPr id="52" name="Shape 52"/>
          <p:cNvSpPr>
            <a:spLocks noGrp="1"/>
          </p:cNvSpPr>
          <p:nvPr>
            <p:ph type="body"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8400"/>
              <a:t>Title Text</a:t>
            </a:r>
          </a:p>
        </p:txBody>
      </p:sp>
      <p:sp>
        <p:nvSpPr>
          <p:cNvPr id="11" name="Shape 11"/>
          <p:cNvSpPr>
            <a:spLocks noGrp="1"/>
          </p:cNvSpPr>
          <p:nvPr>
            <p:ph type="body" idx="1"/>
          </p:nvPr>
        </p:nvSpPr>
        <p:spPr>
          <a:prstGeom prst="rect">
            <a:avLst/>
          </a:prstGeom>
        </p:spPr>
        <p:txBody>
          <a:bodyPr/>
          <a:lstStyle/>
          <a:p>
            <a:pPr lvl="0">
              <a:defRPr sz="1800"/>
            </a:pPr>
            <a:r>
              <a:rPr sz="4200"/>
              <a:t>Body Level One</a:t>
            </a:r>
          </a:p>
          <a:p>
            <a:pPr lvl="1">
              <a:defRPr sz="1800"/>
            </a:pPr>
            <a:r>
              <a:rPr sz="4200"/>
              <a:t>Body Level Two</a:t>
            </a:r>
          </a:p>
          <a:p>
            <a:pPr lvl="2">
              <a:defRPr sz="1800"/>
            </a:pPr>
            <a:r>
              <a:rPr sz="4200"/>
              <a:t>Body Level Three</a:t>
            </a:r>
          </a:p>
          <a:p>
            <a:pPr lvl="3">
              <a:defRPr sz="1800"/>
            </a:pPr>
            <a:r>
              <a:rPr sz="4200"/>
              <a:t>Body Level Four</a:t>
            </a:r>
          </a:p>
          <a:p>
            <a:pPr lvl="4">
              <a:defRPr sz="1800"/>
            </a:pPr>
            <a:r>
              <a:rPr sz="42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defRPr sz="1800"/>
            </a:pPr>
            <a:r>
              <a:rPr sz="8400"/>
              <a:t>Title Text</a:t>
            </a:r>
          </a:p>
        </p:txBody>
      </p:sp>
      <p:sp>
        <p:nvSpPr>
          <p:cNvPr id="15" name="Shape 15"/>
          <p:cNvSpPr>
            <a:spLocks noGrp="1"/>
          </p:cNvSpPr>
          <p:nvPr>
            <p:ph type="body" idx="1"/>
          </p:nvPr>
        </p:nvSpPr>
        <p:spPr>
          <a:prstGeom prst="rect">
            <a:avLst/>
          </a:prstGeom>
        </p:spPr>
        <p:txBody>
          <a:bodyPr lIns="0" tIns="0" rIns="0" bIns="0"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18" name="Shape 18"/>
          <p:cNvSpPr>
            <a:spLocks noGrp="1"/>
          </p:cNvSpPr>
          <p:nvPr>
            <p:ph type="body" idx="1"/>
          </p:nvPr>
        </p:nvSpPr>
        <p:spPr>
          <a:xfrm>
            <a:off x="1270000" y="1270000"/>
            <a:ext cx="10464800" cy="7213600"/>
          </a:xfrm>
          <a:prstGeom prst="rect">
            <a:avLst/>
          </a:prstGeom>
        </p:spPr>
        <p:txBody>
          <a:bodyPr/>
          <a:lstStyle>
            <a:lvl1pPr>
              <a:spcBef>
                <a:spcPts val="4800"/>
              </a:spcBef>
            </a:lvl1pPr>
            <a:lvl2pPr>
              <a:spcBef>
                <a:spcPts val="4800"/>
              </a:spcBef>
            </a:lvl2pPr>
            <a:lvl3pPr>
              <a:spcBef>
                <a:spcPts val="4800"/>
              </a:spcBef>
            </a:lvl3pPr>
            <a:lvl4pPr>
              <a:spcBef>
                <a:spcPts val="4800"/>
              </a:spcBef>
            </a:lvl4pPr>
            <a:lvl5pPr>
              <a:spcBef>
                <a:spcPts val="4800"/>
              </a:spcBef>
            </a:lvl5pPr>
          </a:lstStyle>
          <a:p>
            <a:pPr lvl="0">
              <a:defRPr sz="1800"/>
            </a:pPr>
            <a:r>
              <a:rPr sz="4200"/>
              <a:t>Body Level One</a:t>
            </a:r>
          </a:p>
          <a:p>
            <a:pPr lvl="1">
              <a:defRPr sz="1800"/>
            </a:pPr>
            <a:r>
              <a:rPr sz="4200"/>
              <a:t>Body Level Two</a:t>
            </a:r>
          </a:p>
          <a:p>
            <a:pPr lvl="2">
              <a:defRPr sz="1800"/>
            </a:pPr>
            <a:r>
              <a:rPr sz="4200"/>
              <a:t>Body Level Three</a:t>
            </a:r>
          </a:p>
          <a:p>
            <a:pPr lvl="3">
              <a:defRPr sz="1800"/>
            </a:pPr>
            <a:r>
              <a:rPr sz="4200"/>
              <a:t>Body Level Four</a:t>
            </a:r>
          </a:p>
          <a:p>
            <a:pPr lvl="4">
              <a:defRPr sz="1800"/>
            </a:pPr>
            <a:r>
              <a:rPr sz="420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8400"/>
              <a:t>Title Text</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26" name="Shape 26"/>
          <p:cNvSpPr>
            <a:spLocks noGrp="1"/>
          </p:cNvSpPr>
          <p:nvPr>
            <p:ph type="title"/>
          </p:nvPr>
        </p:nvSpPr>
        <p:spPr>
          <a:xfrm>
            <a:off x="1270000" y="2971800"/>
            <a:ext cx="10464800" cy="3810000"/>
          </a:xfrm>
          <a:prstGeom prst="rect">
            <a:avLst/>
          </a:prstGeom>
        </p:spPr>
        <p:txBody>
          <a:bodyPr/>
          <a:lstStyle/>
          <a:p>
            <a:pPr lvl="0">
              <a:defRPr sz="1800"/>
            </a:pPr>
            <a:r>
              <a:rPr sz="8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9" name="Shape 29"/>
          <p:cNvSpPr>
            <a:spLocks noGrp="1"/>
          </p:cNvSpPr>
          <p:nvPr>
            <p:ph type="title"/>
          </p:nvPr>
        </p:nvSpPr>
        <p:spPr>
          <a:xfrm>
            <a:off x="1270000" y="7366000"/>
            <a:ext cx="10464800" cy="1701800"/>
          </a:xfrm>
          <a:prstGeom prst="rect">
            <a:avLst/>
          </a:prstGeom>
        </p:spPr>
        <p:txBody>
          <a:bodyPr/>
          <a:lstStyle/>
          <a:p>
            <a:pPr lvl="0">
              <a:defRPr sz="1800"/>
            </a:pPr>
            <a:r>
              <a:rPr sz="8400"/>
              <a:t>Title Text</a:t>
            </a:r>
          </a:p>
        </p:txBody>
      </p:sp>
      <p:sp>
        <p:nvSpPr>
          <p:cNvPr id="30" name="Shape 3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Horizontal Reflection">
    <p:spTree>
      <p:nvGrpSpPr>
        <p:cNvPr id="1" name=""/>
        <p:cNvGrpSpPr/>
        <p:nvPr/>
      </p:nvGrpSpPr>
      <p:grpSpPr>
        <a:xfrm>
          <a:off x="0" y="0"/>
          <a:ext cx="0" cy="0"/>
          <a:chOff x="0" y="0"/>
          <a:chExt cx="0" cy="0"/>
        </a:xfrm>
      </p:grpSpPr>
      <p:sp>
        <p:nvSpPr>
          <p:cNvPr id="32" name="Shape 32"/>
          <p:cNvSpPr>
            <a:spLocks noGrp="1"/>
          </p:cNvSpPr>
          <p:nvPr>
            <p:ph type="title"/>
          </p:nvPr>
        </p:nvSpPr>
        <p:spPr>
          <a:xfrm>
            <a:off x="1270000" y="7366000"/>
            <a:ext cx="10464800" cy="1701800"/>
          </a:xfrm>
          <a:prstGeom prst="rect">
            <a:avLst/>
          </a:prstGeom>
        </p:spPr>
        <p:txBody>
          <a:bodyPr/>
          <a:lstStyle/>
          <a:p>
            <a:pPr lvl="0">
              <a:defRPr sz="1800"/>
            </a:pPr>
            <a:r>
              <a:rPr sz="8400"/>
              <a:t>Title Text</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pPr>
            <a:r>
              <a:rPr sz="8400"/>
              <a:t>Title Text</a:t>
            </a:r>
          </a:p>
        </p:txBody>
      </p:sp>
      <p:sp>
        <p:nvSpPr>
          <p:cNvPr id="3" name="Shape 3"/>
          <p:cNvSpPr>
            <a:spLocks noGrp="1"/>
          </p:cNvSpPr>
          <p:nvPr>
            <p:ph type="body" idx="1"/>
          </p:nvPr>
        </p:nvSpPr>
        <p:spPr>
          <a:xfrm>
            <a:off x="1270000" y="2768600"/>
            <a:ext cx="10464800" cy="571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pPr>
            <a:r>
              <a:rPr sz="4200"/>
              <a:t>Body Level One</a:t>
            </a:r>
          </a:p>
          <a:p>
            <a:pPr lvl="1">
              <a:defRPr sz="1800"/>
            </a:pPr>
            <a:r>
              <a:rPr sz="4200"/>
              <a:t>Body Level Two</a:t>
            </a:r>
          </a:p>
          <a:p>
            <a:pPr lvl="2">
              <a:defRPr sz="1800"/>
            </a:pPr>
            <a:r>
              <a:rPr sz="4200"/>
              <a:t>Body Level Three</a:t>
            </a:r>
          </a:p>
          <a:p>
            <a:pPr lvl="3">
              <a:defRPr sz="1800"/>
            </a:pPr>
            <a:r>
              <a:rPr sz="4200"/>
              <a:t>Body Level Four</a:t>
            </a:r>
          </a:p>
          <a:p>
            <a:pPr lvl="4">
              <a:defRPr sz="1800"/>
            </a:pPr>
            <a:r>
              <a:rPr sz="4200"/>
              <a:t>Body Level Five</a:t>
            </a:r>
          </a:p>
        </p:txBody>
      </p:sp>
      <p:sp>
        <p:nvSpPr>
          <p:cNvPr id="4" name="Shape 4"/>
          <p:cNvSpPr>
            <a:spLocks noGrp="1"/>
          </p:cNvSpPr>
          <p:nvPr>
            <p:ph type="sldNum" sz="quarter" idx="2"/>
          </p:nvPr>
        </p:nvSpPr>
        <p:spPr>
          <a:xfrm>
            <a:off x="6324600" y="9258300"/>
            <a:ext cx="342900" cy="368300"/>
          </a:xfrm>
          <a:prstGeom prst="rect">
            <a:avLst/>
          </a:prstGeom>
          <a:ln w="12700">
            <a:miter lim="400000"/>
          </a:ln>
        </p:spPr>
        <p:txBody>
          <a:bodyPr wrap="none" lIns="0" tIns="0" rIns="0" bIns="0">
            <a:spAutoFit/>
          </a:bodyPr>
          <a:lstStyle>
            <a:lvl1pPr>
              <a:defRPr sz="1800"/>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xmlns:p14="http://schemas.microsoft.com/office/powerpoint/2010/main" spd="med"/>
  <p:txStyles>
    <p:titleStyle>
      <a:lvl1pPr algn="ctr" defTabSz="584200">
        <a:defRPr sz="8400">
          <a:latin typeface="+mn-lt"/>
          <a:ea typeface="+mn-ea"/>
          <a:cs typeface="+mn-cs"/>
          <a:sym typeface="Gill Sans"/>
        </a:defRPr>
      </a:lvl1pPr>
      <a:lvl2pPr indent="228600" algn="ctr" defTabSz="584200">
        <a:defRPr sz="8400">
          <a:latin typeface="+mn-lt"/>
          <a:ea typeface="+mn-ea"/>
          <a:cs typeface="+mn-cs"/>
          <a:sym typeface="Gill Sans"/>
        </a:defRPr>
      </a:lvl2pPr>
      <a:lvl3pPr indent="457200" algn="ctr" defTabSz="584200">
        <a:defRPr sz="8400">
          <a:latin typeface="+mn-lt"/>
          <a:ea typeface="+mn-ea"/>
          <a:cs typeface="+mn-cs"/>
          <a:sym typeface="Gill Sans"/>
        </a:defRPr>
      </a:lvl3pPr>
      <a:lvl4pPr indent="685800" algn="ctr" defTabSz="584200">
        <a:defRPr sz="8400">
          <a:latin typeface="+mn-lt"/>
          <a:ea typeface="+mn-ea"/>
          <a:cs typeface="+mn-cs"/>
          <a:sym typeface="Gill Sans"/>
        </a:defRPr>
      </a:lvl4pPr>
      <a:lvl5pPr indent="914400" algn="ctr" defTabSz="584200">
        <a:defRPr sz="8400">
          <a:latin typeface="+mn-lt"/>
          <a:ea typeface="+mn-ea"/>
          <a:cs typeface="+mn-cs"/>
          <a:sym typeface="Gill Sans"/>
        </a:defRPr>
      </a:lvl5pPr>
      <a:lvl6pPr indent="1143000" algn="ctr" defTabSz="584200">
        <a:defRPr sz="8400">
          <a:latin typeface="+mn-lt"/>
          <a:ea typeface="+mn-ea"/>
          <a:cs typeface="+mn-cs"/>
          <a:sym typeface="Gill Sans"/>
        </a:defRPr>
      </a:lvl6pPr>
      <a:lvl7pPr indent="1371600" algn="ctr" defTabSz="584200">
        <a:defRPr sz="8400">
          <a:latin typeface="+mn-lt"/>
          <a:ea typeface="+mn-ea"/>
          <a:cs typeface="+mn-cs"/>
          <a:sym typeface="Gill Sans"/>
        </a:defRPr>
      </a:lvl7pPr>
      <a:lvl8pPr indent="1600200" algn="ctr" defTabSz="584200">
        <a:defRPr sz="8400">
          <a:latin typeface="+mn-lt"/>
          <a:ea typeface="+mn-ea"/>
          <a:cs typeface="+mn-cs"/>
          <a:sym typeface="Gill Sans"/>
        </a:defRPr>
      </a:lvl8pPr>
      <a:lvl9pPr indent="1828800" algn="ctr" defTabSz="584200">
        <a:defRPr sz="8400">
          <a:latin typeface="+mn-lt"/>
          <a:ea typeface="+mn-ea"/>
          <a:cs typeface="+mn-cs"/>
          <a:sym typeface="Gill Sans"/>
        </a:defRPr>
      </a:lvl9pPr>
    </p:titleStyle>
    <p:bodyStyle>
      <a:lvl1pPr marL="889000" indent="-571500" defTabSz="584200">
        <a:spcBef>
          <a:spcPts val="2400"/>
        </a:spcBef>
        <a:buSzPct val="171000"/>
        <a:buChar char="•"/>
        <a:defRPr sz="4200">
          <a:latin typeface="+mn-lt"/>
          <a:ea typeface="+mn-ea"/>
          <a:cs typeface="+mn-cs"/>
          <a:sym typeface="Gill Sans"/>
        </a:defRPr>
      </a:lvl1pPr>
      <a:lvl2pPr marL="1333500" indent="-571500" defTabSz="584200">
        <a:spcBef>
          <a:spcPts val="2400"/>
        </a:spcBef>
        <a:buSzPct val="171000"/>
        <a:buChar char="•"/>
        <a:defRPr sz="4200">
          <a:latin typeface="+mn-lt"/>
          <a:ea typeface="+mn-ea"/>
          <a:cs typeface="+mn-cs"/>
          <a:sym typeface="Gill Sans"/>
        </a:defRPr>
      </a:lvl2pPr>
      <a:lvl3pPr marL="1778000" indent="-571500" defTabSz="584200">
        <a:spcBef>
          <a:spcPts val="2400"/>
        </a:spcBef>
        <a:buSzPct val="171000"/>
        <a:buChar char="•"/>
        <a:defRPr sz="4200">
          <a:latin typeface="+mn-lt"/>
          <a:ea typeface="+mn-ea"/>
          <a:cs typeface="+mn-cs"/>
          <a:sym typeface="Gill Sans"/>
        </a:defRPr>
      </a:lvl3pPr>
      <a:lvl4pPr marL="2222500" indent="-571500" defTabSz="584200">
        <a:spcBef>
          <a:spcPts val="2400"/>
        </a:spcBef>
        <a:buSzPct val="171000"/>
        <a:buChar char="•"/>
        <a:defRPr sz="4200">
          <a:latin typeface="+mn-lt"/>
          <a:ea typeface="+mn-ea"/>
          <a:cs typeface="+mn-cs"/>
          <a:sym typeface="Gill Sans"/>
        </a:defRPr>
      </a:lvl4pPr>
      <a:lvl5pPr marL="2667000" indent="-571500" defTabSz="584200">
        <a:spcBef>
          <a:spcPts val="2400"/>
        </a:spcBef>
        <a:buSzPct val="171000"/>
        <a:buChar char="•"/>
        <a:defRPr sz="4200">
          <a:latin typeface="+mn-lt"/>
          <a:ea typeface="+mn-ea"/>
          <a:cs typeface="+mn-cs"/>
          <a:sym typeface="Gill Sans"/>
        </a:defRPr>
      </a:lvl5pPr>
      <a:lvl6pPr marL="3022600" indent="-571500" defTabSz="584200">
        <a:spcBef>
          <a:spcPts val="2400"/>
        </a:spcBef>
        <a:buSzPct val="171000"/>
        <a:buChar char="•"/>
        <a:defRPr sz="4200">
          <a:latin typeface="+mn-lt"/>
          <a:ea typeface="+mn-ea"/>
          <a:cs typeface="+mn-cs"/>
          <a:sym typeface="Gill Sans"/>
        </a:defRPr>
      </a:lvl6pPr>
      <a:lvl7pPr marL="3378200" indent="-571500" defTabSz="584200">
        <a:spcBef>
          <a:spcPts val="2400"/>
        </a:spcBef>
        <a:buSzPct val="171000"/>
        <a:buChar char="•"/>
        <a:defRPr sz="4200">
          <a:latin typeface="+mn-lt"/>
          <a:ea typeface="+mn-ea"/>
          <a:cs typeface="+mn-cs"/>
          <a:sym typeface="Gill Sans"/>
        </a:defRPr>
      </a:lvl7pPr>
      <a:lvl8pPr marL="3733800" indent="-571500" defTabSz="584200">
        <a:spcBef>
          <a:spcPts val="2400"/>
        </a:spcBef>
        <a:buSzPct val="171000"/>
        <a:buChar char="•"/>
        <a:defRPr sz="4200">
          <a:latin typeface="+mn-lt"/>
          <a:ea typeface="+mn-ea"/>
          <a:cs typeface="+mn-cs"/>
          <a:sym typeface="Gill Sans"/>
        </a:defRPr>
      </a:lvl8pPr>
      <a:lvl9pPr marL="4089400" indent="-571500" defTabSz="584200">
        <a:spcBef>
          <a:spcPts val="2400"/>
        </a:spcBef>
        <a:buSzPct val="171000"/>
        <a:buChar char="•"/>
        <a:defRPr sz="4200">
          <a:latin typeface="+mn-lt"/>
          <a:ea typeface="+mn-ea"/>
          <a:cs typeface="+mn-cs"/>
          <a:sym typeface="Gill Sans"/>
        </a:defRPr>
      </a:lvl9pPr>
    </p:bodyStyle>
    <p:otherStyle>
      <a:lvl1pPr algn="ctr" defTabSz="584200">
        <a:defRPr>
          <a:solidFill>
            <a:schemeClr val="tx1"/>
          </a:solidFill>
          <a:latin typeface="+mn-lt"/>
          <a:ea typeface="+mn-ea"/>
          <a:cs typeface="+mn-cs"/>
          <a:sym typeface="Gill Sans"/>
        </a:defRPr>
      </a:lvl1pPr>
      <a:lvl2pPr indent="228600" algn="ctr" defTabSz="584200">
        <a:defRPr>
          <a:solidFill>
            <a:schemeClr val="tx1"/>
          </a:solidFill>
          <a:latin typeface="+mn-lt"/>
          <a:ea typeface="+mn-ea"/>
          <a:cs typeface="+mn-cs"/>
          <a:sym typeface="Gill Sans"/>
        </a:defRPr>
      </a:lvl2pPr>
      <a:lvl3pPr indent="457200" algn="ctr" defTabSz="584200">
        <a:defRPr>
          <a:solidFill>
            <a:schemeClr val="tx1"/>
          </a:solidFill>
          <a:latin typeface="+mn-lt"/>
          <a:ea typeface="+mn-ea"/>
          <a:cs typeface="+mn-cs"/>
          <a:sym typeface="Gill Sans"/>
        </a:defRPr>
      </a:lvl3pPr>
      <a:lvl4pPr indent="685800" algn="ctr" defTabSz="584200">
        <a:defRPr>
          <a:solidFill>
            <a:schemeClr val="tx1"/>
          </a:solidFill>
          <a:latin typeface="+mn-lt"/>
          <a:ea typeface="+mn-ea"/>
          <a:cs typeface="+mn-cs"/>
          <a:sym typeface="Gill Sans"/>
        </a:defRPr>
      </a:lvl4pPr>
      <a:lvl5pPr indent="914400" algn="ctr" defTabSz="584200">
        <a:defRPr>
          <a:solidFill>
            <a:schemeClr val="tx1"/>
          </a:solidFill>
          <a:latin typeface="+mn-lt"/>
          <a:ea typeface="+mn-ea"/>
          <a:cs typeface="+mn-cs"/>
          <a:sym typeface="Gill Sans"/>
        </a:defRPr>
      </a:lvl5pPr>
      <a:lvl6pPr indent="1143000" algn="ctr" defTabSz="584200">
        <a:defRPr>
          <a:solidFill>
            <a:schemeClr val="tx1"/>
          </a:solidFill>
          <a:latin typeface="+mn-lt"/>
          <a:ea typeface="+mn-ea"/>
          <a:cs typeface="+mn-cs"/>
          <a:sym typeface="Gill Sans"/>
        </a:defRPr>
      </a:lvl6pPr>
      <a:lvl7pPr indent="1371600" algn="ctr" defTabSz="584200">
        <a:defRPr>
          <a:solidFill>
            <a:schemeClr val="tx1"/>
          </a:solidFill>
          <a:latin typeface="+mn-lt"/>
          <a:ea typeface="+mn-ea"/>
          <a:cs typeface="+mn-cs"/>
          <a:sym typeface="Gill Sans"/>
        </a:defRPr>
      </a:lvl7pPr>
      <a:lvl8pPr indent="1600200" algn="ctr" defTabSz="584200">
        <a:defRPr>
          <a:solidFill>
            <a:schemeClr val="tx1"/>
          </a:solidFill>
          <a:latin typeface="+mn-lt"/>
          <a:ea typeface="+mn-ea"/>
          <a:cs typeface="+mn-cs"/>
          <a:sym typeface="Gill Sans"/>
        </a:defRPr>
      </a:lvl8pPr>
      <a:lvl9pPr indent="1828800" algn="ctr" defTabSz="584200">
        <a:defRPr>
          <a:solidFill>
            <a:schemeClr val="tx1"/>
          </a:solid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xfrm>
            <a:off x="270767" y="254000"/>
            <a:ext cx="11464033" cy="59929"/>
          </a:xfrm>
          <a:prstGeom prst="rect">
            <a:avLst/>
          </a:prstGeom>
        </p:spPr>
        <p:txBody>
          <a:bodyPr/>
          <a:lstStyle/>
          <a:p>
            <a:pPr lvl="0"/>
            <a:endParaRPr/>
          </a:p>
        </p:txBody>
      </p:sp>
      <p:sp>
        <p:nvSpPr>
          <p:cNvPr id="58" name="Shape 58"/>
          <p:cNvSpPr>
            <a:spLocks noGrp="1"/>
          </p:cNvSpPr>
          <p:nvPr>
            <p:ph type="body" idx="1"/>
          </p:nvPr>
        </p:nvSpPr>
        <p:spPr>
          <a:xfrm>
            <a:off x="65236" y="1395362"/>
            <a:ext cx="12874328" cy="6962876"/>
          </a:xfrm>
          <a:prstGeom prst="rect">
            <a:avLst/>
          </a:prstGeom>
          <a:blipFill>
            <a:blip r:embed="rId2"/>
          </a:blipFill>
          <a:effectLst>
            <a:outerShdw blurRad="38100" dist="25400" dir="5400000" rotWithShape="0">
              <a:srgbClr val="000000">
                <a:alpha val="50000"/>
              </a:srgbClr>
            </a:outerShdw>
          </a:effectLst>
        </p:spPr>
        <p:txBody>
          <a:bodyPr lIns="0" tIns="0" rIns="0" bIns="0"/>
          <a:lstStyle/>
          <a:p>
            <a:pPr marL="0" lvl="0" indent="0" algn="ctr">
              <a:spcBef>
                <a:spcPts val="0"/>
              </a:spcBef>
              <a:buSzTx/>
              <a:buNone/>
              <a:defRPr sz="1800"/>
            </a:pPr>
            <a:r>
              <a:rPr sz="8000">
                <a:solidFill>
                  <a:srgbClr val="FFFFFF"/>
                </a:solidFill>
                <a:effectLst>
                  <a:outerShdw blurRad="38100" dist="12700" dir="5400000" rotWithShape="0">
                    <a:srgbClr val="000000">
                      <a:alpha val="50000"/>
                    </a:srgbClr>
                  </a:outerShdw>
                </a:effectLst>
              </a:rPr>
              <a:t>Competitive Equity Ad Hoc Committee </a:t>
            </a:r>
          </a:p>
          <a:p>
            <a:pPr marL="0" lvl="0" indent="0" algn="ctr">
              <a:spcBef>
                <a:spcPts val="0"/>
              </a:spcBef>
              <a:buSzTx/>
              <a:buNone/>
              <a:defRPr sz="1800"/>
            </a:pPr>
            <a:r>
              <a:rPr sz="8000">
                <a:solidFill>
                  <a:srgbClr val="FFFFFF"/>
                </a:solidFill>
                <a:effectLst>
                  <a:outerShdw blurRad="38100" dist="12700" dir="5400000" rotWithShape="0">
                    <a:srgbClr val="000000">
                      <a:alpha val="50000"/>
                    </a:srgbClr>
                  </a:outerShdw>
                </a:effectLst>
              </a:rPr>
              <a:t>Proposal Report</a:t>
            </a:r>
          </a:p>
          <a:p>
            <a:pPr marL="0" lvl="0" indent="0" algn="ctr">
              <a:spcBef>
                <a:spcPts val="0"/>
              </a:spcBef>
              <a:buSzTx/>
              <a:buNone/>
              <a:defRPr sz="1800"/>
            </a:pPr>
            <a:r>
              <a:rPr sz="8000">
                <a:solidFill>
                  <a:srgbClr val="FFFFFF"/>
                </a:solidFill>
                <a:effectLst>
                  <a:outerShdw blurRad="38100" dist="12700" dir="5400000" rotWithShape="0">
                    <a:srgbClr val="000000">
                      <a:alpha val="50000"/>
                    </a:srgbClr>
                  </a:outerShdw>
                </a:effectLst>
              </a:rPr>
              <a:t>2014</a:t>
            </a:r>
          </a:p>
        </p:txBody>
      </p:sp>
      <p:sp>
        <p:nvSpPr>
          <p:cNvPr id="59" name="Shape 59"/>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pPr lvl="0">
              <a:defRPr sz="1800"/>
            </a:pPr>
            <a:r>
              <a:rPr sz="5000"/>
              <a:t>Equal Distribution of Private School throughout the Divisions</a:t>
            </a:r>
            <a:r>
              <a:rPr sz="6400"/>
              <a:t>.</a:t>
            </a:r>
          </a:p>
        </p:txBody>
      </p:sp>
      <p:sp>
        <p:nvSpPr>
          <p:cNvPr id="98" name="Shape 98"/>
          <p:cNvSpPr>
            <a:spLocks noGrp="1"/>
          </p:cNvSpPr>
          <p:nvPr>
            <p:ph type="body" idx="1"/>
          </p:nvPr>
        </p:nvSpPr>
        <p:spPr>
          <a:prstGeom prst="rect">
            <a:avLst/>
          </a:prstGeom>
        </p:spPr>
        <p:txBody>
          <a:bodyPr lIns="0" tIns="0" rIns="0" bIns="0" anchor="t"/>
          <a:lstStyle/>
          <a:p>
            <a:pPr lvl="0">
              <a:defRPr sz="1800"/>
            </a:pPr>
            <a:r>
              <a:rPr sz="4200"/>
              <a:t>It is not applied to the membership equally.</a:t>
            </a:r>
          </a:p>
          <a:p>
            <a:pPr lvl="0">
              <a:defRPr sz="1800"/>
            </a:pPr>
            <a:r>
              <a:rPr sz="4200"/>
              <a:t>Liability in sports such as football and wrestling.</a:t>
            </a:r>
          </a:p>
          <a:p>
            <a:pPr lvl="0">
              <a:defRPr sz="1800"/>
            </a:pPr>
            <a:r>
              <a:rPr sz="4200"/>
              <a:t>Imbalance in enrollments.</a:t>
            </a:r>
          </a:p>
          <a:p>
            <a:pPr lvl="0">
              <a:defRPr sz="1800"/>
            </a:pPr>
            <a:r>
              <a:rPr sz="4200"/>
              <a:t>Would not necessarily move the right schools in question, hence failing to address the rural concerns.</a:t>
            </a:r>
          </a:p>
        </p:txBody>
      </p:sp>
      <p:sp>
        <p:nvSpPr>
          <p:cNvPr id="99" name="Shape 9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10</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1270000" y="254000"/>
            <a:ext cx="10464800" cy="1915587"/>
          </a:xfrm>
          <a:prstGeom prst="rect">
            <a:avLst/>
          </a:prstGeom>
        </p:spPr>
        <p:txBody>
          <a:bodyPr/>
          <a:lstStyle>
            <a:lvl1pPr>
              <a:defRPr sz="5000"/>
            </a:lvl1pPr>
          </a:lstStyle>
          <a:p>
            <a:pPr lvl="0">
              <a:defRPr sz="1800"/>
            </a:pPr>
            <a:r>
              <a:rPr sz="5000"/>
              <a:t>Sport Specific Public and Private Separate State Tournaments</a:t>
            </a:r>
          </a:p>
        </p:txBody>
      </p:sp>
      <p:sp>
        <p:nvSpPr>
          <p:cNvPr id="102" name="Shape 102"/>
          <p:cNvSpPr>
            <a:spLocks noGrp="1"/>
          </p:cNvSpPr>
          <p:nvPr>
            <p:ph type="body" idx="1"/>
          </p:nvPr>
        </p:nvSpPr>
        <p:spPr>
          <a:xfrm>
            <a:off x="1270000" y="2135670"/>
            <a:ext cx="10470379" cy="6821804"/>
          </a:xfrm>
          <a:prstGeom prst="rect">
            <a:avLst/>
          </a:prstGeom>
        </p:spPr>
        <p:txBody>
          <a:bodyPr lIns="0" tIns="0" rIns="0" bIns="0" anchor="t"/>
          <a:lstStyle/>
          <a:p>
            <a:pPr lvl="0">
              <a:defRPr sz="1800"/>
            </a:pPr>
            <a:r>
              <a:rPr sz="3500"/>
              <a:t>Evaluated tennis, volleyball, soccer and golf.</a:t>
            </a:r>
          </a:p>
          <a:p>
            <a:pPr lvl="0">
              <a:defRPr sz="1800"/>
            </a:pPr>
            <a:r>
              <a:rPr sz="3500"/>
              <a:t>Some sports would have to add a division and in some cases move privates out of Division 1 becoming a costly change.</a:t>
            </a:r>
          </a:p>
          <a:p>
            <a:pPr lvl="0">
              <a:defRPr sz="1800"/>
            </a:pPr>
            <a:r>
              <a:rPr sz="3500"/>
              <a:t>Encourages a separation of privates and public as a long term solution.</a:t>
            </a:r>
          </a:p>
          <a:p>
            <a:pPr lvl="0">
              <a:defRPr sz="1800"/>
            </a:pPr>
            <a:r>
              <a:rPr sz="3500"/>
              <a:t>Divisions for public and private would face competitive inequity and small publics could face opponents 3xs their size.</a:t>
            </a:r>
          </a:p>
          <a:p>
            <a:pPr lvl="0">
              <a:defRPr sz="1800"/>
            </a:pPr>
            <a:r>
              <a:rPr sz="3500"/>
              <a:t>Arbitrary and cannot not be used for all sports.</a:t>
            </a:r>
          </a:p>
        </p:txBody>
      </p:sp>
      <p:sp>
        <p:nvSpPr>
          <p:cNvPr id="103" name="Shape 10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11</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prstGeom prst="rect">
            <a:avLst/>
          </a:prstGeom>
        </p:spPr>
        <p:txBody>
          <a:bodyPr/>
          <a:lstStyle>
            <a:lvl1pPr>
              <a:defRPr sz="3800"/>
            </a:lvl1pPr>
          </a:lstStyle>
          <a:p>
            <a:pPr lvl="0">
              <a:defRPr sz="1800"/>
            </a:pPr>
            <a:r>
              <a:rPr sz="3800"/>
              <a:t>Out -of -Feeder School/Open Enrolled Student Multiplier</a:t>
            </a:r>
          </a:p>
        </p:txBody>
      </p:sp>
      <p:sp>
        <p:nvSpPr>
          <p:cNvPr id="106" name="Shape 106"/>
          <p:cNvSpPr>
            <a:spLocks noGrp="1"/>
          </p:cNvSpPr>
          <p:nvPr>
            <p:ph type="body" idx="1"/>
          </p:nvPr>
        </p:nvSpPr>
        <p:spPr>
          <a:prstGeom prst="rect">
            <a:avLst/>
          </a:prstGeom>
        </p:spPr>
        <p:txBody>
          <a:bodyPr lIns="0" tIns="0" rIns="0" bIns="0" anchor="t"/>
          <a:lstStyle/>
          <a:p>
            <a:pPr lvl="1">
              <a:defRPr sz="1800"/>
            </a:pPr>
            <a:r>
              <a:rPr sz="3500"/>
              <a:t>Reviewed Ohio Model that tracked a student through a system- if they did not come through a schools system there was a multiplier</a:t>
            </a:r>
          </a:p>
          <a:p>
            <a:pPr lvl="1">
              <a:defRPr sz="1800"/>
            </a:pPr>
            <a:r>
              <a:rPr sz="3500"/>
              <a:t>Coaches may cut and manipulate rosters.</a:t>
            </a:r>
          </a:p>
          <a:p>
            <a:pPr lvl="1">
              <a:defRPr sz="1800"/>
            </a:pPr>
            <a:r>
              <a:rPr sz="3500"/>
              <a:t>Cannot not audit rosters</a:t>
            </a:r>
          </a:p>
          <a:p>
            <a:pPr lvl="1">
              <a:defRPr sz="1800"/>
            </a:pPr>
            <a:r>
              <a:rPr sz="3500"/>
              <a:t>Not easy to administer or track</a:t>
            </a:r>
          </a:p>
        </p:txBody>
      </p:sp>
      <p:sp>
        <p:nvSpPr>
          <p:cNvPr id="107" name="Shape 10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12</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1270000" y="410352"/>
            <a:ext cx="10464800" cy="2438401"/>
          </a:xfrm>
          <a:prstGeom prst="rect">
            <a:avLst/>
          </a:prstGeom>
        </p:spPr>
        <p:txBody>
          <a:bodyPr/>
          <a:lstStyle>
            <a:lvl1pPr>
              <a:defRPr sz="4100" b="1"/>
            </a:lvl1pPr>
          </a:lstStyle>
          <a:p>
            <a:pPr lvl="0">
              <a:defRPr sz="1800" b="0"/>
            </a:pPr>
            <a:r>
              <a:rPr sz="4100" b="1"/>
              <a:t>“Criteria” applied to nine proposals! This resulted in 3 proposals that met the “Criteria” for further study.</a:t>
            </a:r>
          </a:p>
        </p:txBody>
      </p:sp>
      <p:sp>
        <p:nvSpPr>
          <p:cNvPr id="110" name="Shape 110"/>
          <p:cNvSpPr>
            <a:spLocks noGrp="1"/>
          </p:cNvSpPr>
          <p:nvPr>
            <p:ph type="body" idx="1"/>
          </p:nvPr>
        </p:nvSpPr>
        <p:spPr>
          <a:prstGeom prst="rect">
            <a:avLst/>
          </a:prstGeom>
        </p:spPr>
        <p:txBody>
          <a:bodyPr/>
          <a:lstStyle/>
          <a:p>
            <a:pPr lvl="0">
              <a:defRPr sz="1800"/>
            </a:pPr>
            <a:r>
              <a:rPr sz="5200"/>
              <a:t>Reducer</a:t>
            </a:r>
          </a:p>
          <a:p>
            <a:pPr lvl="0">
              <a:defRPr sz="1800"/>
            </a:pPr>
            <a:r>
              <a:rPr sz="5200"/>
              <a:t>Success Factor</a:t>
            </a:r>
          </a:p>
          <a:p>
            <a:pPr lvl="0">
              <a:defRPr sz="1800"/>
            </a:pPr>
            <a:r>
              <a:rPr sz="5200"/>
              <a:t>Geographical,Boundary Specific Multiplier</a:t>
            </a:r>
          </a:p>
        </p:txBody>
      </p:sp>
      <p:sp>
        <p:nvSpPr>
          <p:cNvPr id="111" name="Shape 11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13</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p:cNvSpPr>
          <p:nvPr>
            <p:ph type="title"/>
          </p:nvPr>
        </p:nvSpPr>
        <p:spPr>
          <a:xfrm>
            <a:off x="1270000" y="254000"/>
            <a:ext cx="10464800" cy="1415895"/>
          </a:xfrm>
          <a:prstGeom prst="rect">
            <a:avLst/>
          </a:prstGeom>
        </p:spPr>
        <p:txBody>
          <a:bodyPr/>
          <a:lstStyle/>
          <a:p>
            <a:pPr lvl="0">
              <a:defRPr sz="1800"/>
            </a:pPr>
            <a:r>
              <a:rPr sz="8400"/>
              <a:t>Reducer</a:t>
            </a:r>
          </a:p>
        </p:txBody>
      </p:sp>
      <p:sp>
        <p:nvSpPr>
          <p:cNvPr id="114" name="Shape 114"/>
          <p:cNvSpPr>
            <a:spLocks noGrp="1"/>
          </p:cNvSpPr>
          <p:nvPr>
            <p:ph type="body" idx="1"/>
          </p:nvPr>
        </p:nvSpPr>
        <p:spPr>
          <a:xfrm>
            <a:off x="1270000" y="1804918"/>
            <a:ext cx="10464800" cy="7983666"/>
          </a:xfrm>
          <a:prstGeom prst="rect">
            <a:avLst/>
          </a:prstGeom>
        </p:spPr>
        <p:txBody>
          <a:bodyPr/>
          <a:lstStyle/>
          <a:p>
            <a:pPr marL="888999" lvl="0" indent="-571499">
              <a:defRPr sz="1800"/>
            </a:pPr>
            <a:r>
              <a:rPr sz="2600" b="1"/>
              <a:t>Follows the Minnesota plan using free and reduced lunch numbers where 40% of the current free and reduced count.   After 7 years, Minnesota continues to apply reducer to their schools.</a:t>
            </a:r>
          </a:p>
          <a:p>
            <a:pPr marL="888999" lvl="0" indent="-571499">
              <a:defRPr sz="1800"/>
            </a:pPr>
            <a:r>
              <a:rPr sz="2600" b="1"/>
              <a:t>Can be applied to both private and public, rural and urban, and all sports.</a:t>
            </a:r>
          </a:p>
          <a:p>
            <a:pPr marL="888999" lvl="0" indent="-571499">
              <a:defRPr sz="1800"/>
            </a:pPr>
            <a:r>
              <a:rPr sz="2600" b="1"/>
              <a:t>Data exists and can be audited.</a:t>
            </a:r>
          </a:p>
          <a:p>
            <a:pPr marL="888999" lvl="0" indent="-571499">
              <a:defRPr sz="1800"/>
            </a:pPr>
            <a:r>
              <a:rPr sz="2600" b="1"/>
              <a:t>Research what % of students on free and reduced lunch actually participate in athletics for their schools.</a:t>
            </a:r>
          </a:p>
          <a:p>
            <a:pPr marL="888999" lvl="0" indent="-571499">
              <a:defRPr sz="1800"/>
            </a:pPr>
            <a:r>
              <a:rPr sz="2600" b="1"/>
              <a:t>Options that need to be explored include: How do you count students? Do schools get bumped up?  Do “large urban school”move down? Does it address the concerns of “rural schools”?</a:t>
            </a:r>
          </a:p>
        </p:txBody>
      </p:sp>
      <p:sp>
        <p:nvSpPr>
          <p:cNvPr id="115" name="Shape 11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14</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p:nvPr>
        </p:nvSpPr>
        <p:spPr>
          <a:xfrm>
            <a:off x="1270000" y="254000"/>
            <a:ext cx="10464800" cy="1124546"/>
          </a:xfrm>
          <a:prstGeom prst="rect">
            <a:avLst/>
          </a:prstGeom>
        </p:spPr>
        <p:txBody>
          <a:bodyPr/>
          <a:lstStyle>
            <a:lvl1pPr>
              <a:defRPr sz="5200"/>
            </a:lvl1pPr>
          </a:lstStyle>
          <a:p>
            <a:pPr lvl="0">
              <a:defRPr sz="1800"/>
            </a:pPr>
            <a:r>
              <a:rPr sz="5200"/>
              <a:t>Why Reducer Rejected</a:t>
            </a:r>
          </a:p>
        </p:txBody>
      </p:sp>
      <p:sp>
        <p:nvSpPr>
          <p:cNvPr id="118" name="Shape 118"/>
          <p:cNvSpPr>
            <a:spLocks noGrp="1"/>
          </p:cNvSpPr>
          <p:nvPr>
            <p:ph type="body" idx="1"/>
          </p:nvPr>
        </p:nvSpPr>
        <p:spPr>
          <a:xfrm>
            <a:off x="1270000" y="1561637"/>
            <a:ext cx="10464800" cy="6921963"/>
          </a:xfrm>
          <a:prstGeom prst="rect">
            <a:avLst/>
          </a:prstGeom>
        </p:spPr>
        <p:txBody>
          <a:bodyPr lIns="0" tIns="0" rIns="0" bIns="0" anchor="t"/>
          <a:lstStyle/>
          <a:p>
            <a:pPr lvl="0">
              <a:defRPr sz="1800"/>
            </a:pPr>
            <a:r>
              <a:rPr sz="3500"/>
              <a:t>No defensible /logical basis on coming up with 40%.</a:t>
            </a:r>
          </a:p>
          <a:p>
            <a:pPr lvl="0">
              <a:defRPr sz="1800"/>
            </a:pPr>
            <a:r>
              <a:rPr sz="3500"/>
              <a:t>Access to data constantly changing.</a:t>
            </a:r>
          </a:p>
          <a:p>
            <a:pPr lvl="0">
              <a:defRPr sz="1800"/>
            </a:pPr>
            <a:r>
              <a:rPr sz="3500"/>
              <a:t>Federal policy has changed.</a:t>
            </a:r>
          </a:p>
          <a:p>
            <a:pPr lvl="0">
              <a:defRPr sz="1800"/>
            </a:pPr>
            <a:r>
              <a:rPr sz="3500"/>
              <a:t>Minnesota HS Ex. Director has indicated that the reducer has made no tangible difference.</a:t>
            </a:r>
          </a:p>
          <a:p>
            <a:pPr lvl="0">
              <a:defRPr sz="1800"/>
            </a:pPr>
            <a:r>
              <a:rPr sz="3500"/>
              <a:t>Private and public school data incomplete.</a:t>
            </a:r>
          </a:p>
          <a:p>
            <a:pPr lvl="0">
              <a:defRPr sz="1800"/>
            </a:pPr>
            <a:r>
              <a:rPr sz="3500"/>
              <a:t>Large Public Schools would be moved down.</a:t>
            </a:r>
          </a:p>
          <a:p>
            <a:pPr lvl="0">
              <a:defRPr sz="1800"/>
            </a:pPr>
            <a:r>
              <a:rPr sz="3500"/>
              <a:t>Data difficult to track and is often inaccurate.</a:t>
            </a:r>
          </a:p>
        </p:txBody>
      </p:sp>
      <p:sp>
        <p:nvSpPr>
          <p:cNvPr id="119" name="Shape 11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15</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1270000" y="254000"/>
            <a:ext cx="10464800" cy="1721352"/>
          </a:xfrm>
          <a:prstGeom prst="rect">
            <a:avLst/>
          </a:prstGeom>
        </p:spPr>
        <p:txBody>
          <a:bodyPr/>
          <a:lstStyle>
            <a:lvl1pPr>
              <a:defRPr sz="5300"/>
            </a:lvl1pPr>
          </a:lstStyle>
          <a:p>
            <a:pPr lvl="0">
              <a:defRPr sz="1800"/>
            </a:pPr>
            <a:r>
              <a:rPr sz="5300"/>
              <a:t>Geographical, Boundary Specific, Multiplier</a:t>
            </a:r>
          </a:p>
        </p:txBody>
      </p:sp>
      <p:sp>
        <p:nvSpPr>
          <p:cNvPr id="122" name="Shape 122"/>
          <p:cNvSpPr>
            <a:spLocks noGrp="1"/>
          </p:cNvSpPr>
          <p:nvPr>
            <p:ph type="body" idx="1"/>
          </p:nvPr>
        </p:nvSpPr>
        <p:spPr>
          <a:xfrm>
            <a:off x="667334" y="2056480"/>
            <a:ext cx="11670132" cy="7980641"/>
          </a:xfrm>
          <a:prstGeom prst="rect">
            <a:avLst/>
          </a:prstGeom>
        </p:spPr>
        <p:txBody>
          <a:bodyPr lIns="0" tIns="0" rIns="0" bIns="0" anchor="t"/>
          <a:lstStyle/>
          <a:p>
            <a:pPr marL="888999" lvl="0" indent="-571499">
              <a:defRPr sz="1800"/>
            </a:pPr>
            <a:r>
              <a:rPr sz="3100" b="1"/>
              <a:t>Establish a radius for attendance regardless of open enrollment.</a:t>
            </a:r>
          </a:p>
          <a:p>
            <a:pPr marL="888999" lvl="0" indent="-571499">
              <a:defRPr sz="1800"/>
            </a:pPr>
            <a:r>
              <a:rPr sz="3100" b="1"/>
              <a:t>Take all schools in Wisconsin and assign them a home attendance boundary.</a:t>
            </a:r>
          </a:p>
          <a:p>
            <a:pPr marL="888999" lvl="0" indent="-571499">
              <a:defRPr sz="1800"/>
            </a:pPr>
            <a:r>
              <a:rPr sz="3100" b="1"/>
              <a:t>Add a multiplier to each student beyond boundary.</a:t>
            </a:r>
          </a:p>
          <a:p>
            <a:pPr marL="888999" lvl="0" indent="-571499">
              <a:defRPr sz="1800"/>
            </a:pPr>
            <a:r>
              <a:rPr sz="3100" b="1"/>
              <a:t>Need to review how many students actually participate in athletics.</a:t>
            </a:r>
          </a:p>
          <a:p>
            <a:pPr lvl="0">
              <a:defRPr sz="1800"/>
            </a:pPr>
            <a:r>
              <a:rPr sz="3100" b="1"/>
              <a:t>Need to review feeder schools for private schools.</a:t>
            </a:r>
          </a:p>
          <a:p>
            <a:pPr lvl="0">
              <a:defRPr sz="1800"/>
            </a:pPr>
            <a:r>
              <a:rPr sz="3100" b="1"/>
              <a:t>Set up a model to see how this affects all schools and will this address rural/urban issues.</a:t>
            </a:r>
          </a:p>
        </p:txBody>
      </p:sp>
      <p:sp>
        <p:nvSpPr>
          <p:cNvPr id="123" name="Shape 12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16</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prstGeom prst="rect">
            <a:avLst/>
          </a:prstGeom>
        </p:spPr>
        <p:txBody>
          <a:bodyPr/>
          <a:lstStyle/>
          <a:p>
            <a:pPr lvl="0">
              <a:defRPr sz="1800"/>
            </a:pPr>
            <a:r>
              <a:rPr sz="4000"/>
              <a:t>Why Geographical Boundary Rejected?</a:t>
            </a:r>
          </a:p>
          <a:p>
            <a:pPr lvl="0">
              <a:defRPr sz="1800"/>
            </a:pPr>
            <a:r>
              <a:rPr sz="4000"/>
              <a:t>Radius of 10 miles then take 2% of population and that would be added to your student population.</a:t>
            </a:r>
          </a:p>
        </p:txBody>
      </p:sp>
      <p:sp>
        <p:nvSpPr>
          <p:cNvPr id="126" name="Shape 126"/>
          <p:cNvSpPr>
            <a:spLocks noGrp="1"/>
          </p:cNvSpPr>
          <p:nvPr>
            <p:ph type="body" idx="1"/>
          </p:nvPr>
        </p:nvSpPr>
        <p:spPr>
          <a:prstGeom prst="rect">
            <a:avLst/>
          </a:prstGeom>
        </p:spPr>
        <p:txBody>
          <a:bodyPr lIns="0" tIns="0" rIns="0" bIns="0" anchor="t"/>
          <a:lstStyle/>
          <a:p>
            <a:pPr lvl="0">
              <a:defRPr sz="1800"/>
            </a:pPr>
            <a:r>
              <a:rPr sz="4200"/>
              <a:t>No consistency in boundaries(10-40 mile boundaries throughout state)</a:t>
            </a:r>
          </a:p>
          <a:p>
            <a:pPr lvl="0">
              <a:defRPr sz="1800"/>
            </a:pPr>
            <a:r>
              <a:rPr sz="4200"/>
              <a:t>Hurts rural schools.</a:t>
            </a:r>
          </a:p>
          <a:p>
            <a:pPr lvl="0">
              <a:defRPr sz="1800"/>
            </a:pPr>
            <a:r>
              <a:rPr sz="4200"/>
              <a:t>Cannot be applied equally to everyone.</a:t>
            </a:r>
          </a:p>
          <a:p>
            <a:pPr lvl="0">
              <a:defRPr sz="1800"/>
            </a:pPr>
            <a:r>
              <a:rPr sz="4200"/>
              <a:t>Could not develop a model to evaluate.</a:t>
            </a:r>
          </a:p>
          <a:p>
            <a:pPr lvl="0">
              <a:defRPr sz="1800"/>
            </a:pPr>
            <a:r>
              <a:rPr sz="4200"/>
              <a:t>Cannot address feeder schools and distance in private schools.</a:t>
            </a:r>
          </a:p>
        </p:txBody>
      </p:sp>
      <p:sp>
        <p:nvSpPr>
          <p:cNvPr id="127" name="Shape 12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17</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xfrm>
            <a:off x="1270000" y="-29847"/>
            <a:ext cx="10464800" cy="1375145"/>
          </a:xfrm>
          <a:prstGeom prst="rect">
            <a:avLst/>
          </a:prstGeom>
        </p:spPr>
        <p:txBody>
          <a:bodyPr/>
          <a:lstStyle>
            <a:lvl1pPr>
              <a:defRPr sz="5700"/>
            </a:lvl1pPr>
          </a:lstStyle>
          <a:p>
            <a:pPr lvl="0">
              <a:defRPr sz="1800"/>
            </a:pPr>
            <a:r>
              <a:rPr sz="5700"/>
              <a:t>Success Factor</a:t>
            </a:r>
          </a:p>
        </p:txBody>
      </p:sp>
      <p:sp>
        <p:nvSpPr>
          <p:cNvPr id="130" name="Shape 130"/>
          <p:cNvSpPr>
            <a:spLocks noGrp="1"/>
          </p:cNvSpPr>
          <p:nvPr>
            <p:ph type="body" idx="1"/>
          </p:nvPr>
        </p:nvSpPr>
        <p:spPr>
          <a:xfrm>
            <a:off x="1432289" y="1127939"/>
            <a:ext cx="10464801" cy="7787123"/>
          </a:xfrm>
          <a:prstGeom prst="rect">
            <a:avLst/>
          </a:prstGeom>
        </p:spPr>
        <p:txBody>
          <a:bodyPr lIns="0" tIns="0" rIns="0" bIns="0" anchor="t"/>
          <a:lstStyle/>
          <a:p>
            <a:pPr marL="888999" lvl="0" indent="-571499">
              <a:defRPr sz="1800"/>
            </a:pPr>
            <a:r>
              <a:rPr sz="2700" b="1" dirty="0"/>
              <a:t>Measurable and easy to track</a:t>
            </a:r>
          </a:p>
          <a:p>
            <a:pPr lvl="0">
              <a:defRPr sz="1800"/>
            </a:pPr>
            <a:r>
              <a:rPr sz="2700" b="1" dirty="0"/>
              <a:t>Evaluates and impacts the least number of schools.</a:t>
            </a:r>
          </a:p>
          <a:p>
            <a:pPr lvl="0">
              <a:defRPr sz="1800"/>
            </a:pPr>
            <a:r>
              <a:rPr sz="2700" b="1" dirty="0"/>
              <a:t>Can be applied to all sports and public/private schools.</a:t>
            </a:r>
          </a:p>
          <a:p>
            <a:pPr lvl="0">
              <a:defRPr sz="1800"/>
            </a:pPr>
            <a:r>
              <a:rPr sz="2700" b="1" dirty="0" smtClean="0"/>
              <a:t>Review</a:t>
            </a:r>
            <a:r>
              <a:rPr lang="en-US" sz="2700" b="1" dirty="0" smtClean="0"/>
              <a:t>s</a:t>
            </a:r>
            <a:r>
              <a:rPr sz="2700" b="1" dirty="0" smtClean="0"/>
              <a:t> 3</a:t>
            </a:r>
            <a:r>
              <a:rPr lang="en-US" sz="2700" b="1" dirty="0" smtClean="0"/>
              <a:t>-5 year</a:t>
            </a:r>
            <a:r>
              <a:rPr sz="2700" b="1" dirty="0" smtClean="0"/>
              <a:t> records </a:t>
            </a:r>
            <a:r>
              <a:rPr sz="2700" b="1" dirty="0"/>
              <a:t>to improve speed of resolution.</a:t>
            </a:r>
          </a:p>
          <a:p>
            <a:pPr lvl="0">
              <a:defRPr sz="1800"/>
            </a:pPr>
            <a:r>
              <a:rPr sz="2700" b="1" dirty="0"/>
              <a:t>Establish a level point system for state tournament movement: Regionals, Sectionals, State, Championships.</a:t>
            </a:r>
          </a:p>
          <a:p>
            <a:pPr lvl="0">
              <a:defRPr sz="1800"/>
            </a:pPr>
            <a:r>
              <a:rPr lang="en-US" sz="2700" b="1" dirty="0" smtClean="0"/>
              <a:t>Sport Specific and can track promotion of teams.</a:t>
            </a:r>
          </a:p>
          <a:p>
            <a:pPr lvl="0">
              <a:defRPr sz="1800"/>
            </a:pPr>
            <a:r>
              <a:rPr lang="en-US" sz="2700" b="1" dirty="0" smtClean="0"/>
              <a:t>Implement in Team </a:t>
            </a:r>
            <a:r>
              <a:rPr lang="en-US" sz="2700" b="1" smtClean="0"/>
              <a:t>Sports only.</a:t>
            </a:r>
          </a:p>
          <a:p>
            <a:pPr lvl="0">
              <a:defRPr sz="1800"/>
            </a:pPr>
            <a:endParaRPr sz="2700" b="1" dirty="0"/>
          </a:p>
        </p:txBody>
      </p:sp>
      <p:sp>
        <p:nvSpPr>
          <p:cNvPr id="131" name="Shape 13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18</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prstGeom prst="rect">
            <a:avLst/>
          </a:prstGeom>
        </p:spPr>
        <p:txBody>
          <a:bodyPr/>
          <a:lstStyle/>
          <a:p>
            <a:pPr lvl="0">
              <a:defRPr sz="1800"/>
            </a:pPr>
            <a:r>
              <a:rPr sz="5100"/>
              <a:t>Success Factor Proposal</a:t>
            </a:r>
          </a:p>
          <a:p>
            <a:pPr lvl="0">
              <a:defRPr sz="1800"/>
            </a:pPr>
            <a:endParaRPr sz="8400"/>
          </a:p>
        </p:txBody>
      </p:sp>
      <p:sp>
        <p:nvSpPr>
          <p:cNvPr id="134" name="Shape 134"/>
          <p:cNvSpPr>
            <a:spLocks noGrp="1"/>
          </p:cNvSpPr>
          <p:nvPr>
            <p:ph type="body" idx="1"/>
          </p:nvPr>
        </p:nvSpPr>
        <p:spPr>
          <a:prstGeom prst="rect">
            <a:avLst/>
          </a:prstGeom>
        </p:spPr>
        <p:txBody>
          <a:bodyPr lIns="0" tIns="0" rIns="0" bIns="0" anchor="t"/>
          <a:lstStyle/>
          <a:p>
            <a:pPr marL="0" lvl="0" indent="0">
              <a:buSzTx/>
              <a:buNone/>
              <a:defRPr sz="1800"/>
            </a:pPr>
            <a:r>
              <a:rPr sz="3700"/>
              <a:t>The WIAA Ad Hoc Competitive Equity Committee is recommending the following plan for divisional assignment in the WIAA tournament series in selected sports. The proposed plan adjusts tournament assignment for teams that experience significant multi-year success.  This would provide those teams with more competitive tournament play in successive years, as well as open up opportunities for state-level tournament competition to other teams.  Below are the </a:t>
            </a:r>
            <a:r>
              <a:rPr sz="3900"/>
              <a:t>components of the system:  </a:t>
            </a:r>
          </a:p>
          <a:p>
            <a:pPr lvl="0">
              <a:defRPr sz="1800"/>
            </a:pPr>
            <a:endParaRPr sz="4200"/>
          </a:p>
          <a:p>
            <a:pPr lvl="0">
              <a:defRPr sz="1800"/>
            </a:pPr>
            <a:endParaRPr sz="4200"/>
          </a:p>
        </p:txBody>
      </p:sp>
      <p:sp>
        <p:nvSpPr>
          <p:cNvPr id="135" name="Shape 13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19</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xfrm>
            <a:off x="1270000" y="254000"/>
            <a:ext cx="10464800" cy="1631814"/>
          </a:xfrm>
          <a:prstGeom prst="rect">
            <a:avLst/>
          </a:prstGeom>
        </p:spPr>
        <p:txBody>
          <a:bodyPr/>
          <a:lstStyle/>
          <a:p>
            <a:pPr lvl="0">
              <a:defRPr sz="1800"/>
            </a:pPr>
            <a:r>
              <a:rPr sz="8400"/>
              <a:t> Mission</a:t>
            </a:r>
          </a:p>
        </p:txBody>
      </p:sp>
      <p:sp>
        <p:nvSpPr>
          <p:cNvPr id="62" name="Shape 62"/>
          <p:cNvSpPr>
            <a:spLocks noGrp="1"/>
          </p:cNvSpPr>
          <p:nvPr>
            <p:ph type="body" idx="1"/>
          </p:nvPr>
        </p:nvSpPr>
        <p:spPr>
          <a:xfrm>
            <a:off x="957294" y="1712915"/>
            <a:ext cx="11538871" cy="7826370"/>
          </a:xfrm>
          <a:prstGeom prst="rect">
            <a:avLst/>
          </a:prstGeom>
        </p:spPr>
        <p:txBody>
          <a:bodyPr lIns="0" tIns="0" rIns="0" bIns="0" anchor="t"/>
          <a:lstStyle/>
          <a:p>
            <a:pPr marL="508000" lvl="0" indent="-190500">
              <a:defRPr sz="1800"/>
            </a:pPr>
            <a:endParaRPr sz="3200" b="1"/>
          </a:p>
          <a:p>
            <a:pPr marL="508000" lvl="0" indent="-190500">
              <a:defRPr sz="1800"/>
            </a:pPr>
            <a:endParaRPr sz="3200" b="1"/>
          </a:p>
          <a:p>
            <a:pPr marL="0" lvl="0" indent="0">
              <a:buSzTx/>
              <a:buNone/>
              <a:defRPr sz="1800"/>
            </a:pPr>
            <a:r>
              <a:rPr sz="4200" b="1"/>
              <a:t>The Mission of the Committee is to ……</a:t>
            </a:r>
          </a:p>
          <a:p>
            <a:pPr marL="752928" lvl="0" indent="-435428">
              <a:defRPr sz="1800"/>
            </a:pPr>
            <a:r>
              <a:rPr sz="4200" b="1"/>
              <a:t>to study competitive balance/equity.</a:t>
            </a:r>
          </a:p>
          <a:p>
            <a:pPr marL="752928" lvl="0" indent="-435428">
              <a:defRPr sz="1800"/>
            </a:pPr>
            <a:r>
              <a:rPr sz="4200" b="1"/>
              <a:t>to evaluate the current procedure of using enrollment for division placement in post-season tournament plus offer a solution.</a:t>
            </a:r>
          </a:p>
        </p:txBody>
      </p:sp>
      <p:sp>
        <p:nvSpPr>
          <p:cNvPr id="63" name="Shape 6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2</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xfrm>
            <a:off x="1426352" y="993753"/>
            <a:ext cx="10464801" cy="9645681"/>
          </a:xfrm>
          <a:prstGeom prst="rect">
            <a:avLst/>
          </a:prstGeom>
        </p:spPr>
        <p:txBody>
          <a:bodyPr/>
          <a:lstStyle/>
          <a:p>
            <a:pPr marL="0" lvl="0" indent="0">
              <a:buSzTx/>
              <a:buNone/>
              <a:defRPr sz="1800"/>
            </a:pPr>
            <a:r>
              <a:rPr sz="3500" b="1"/>
              <a:t>1. For c</a:t>
            </a:r>
            <a:r>
              <a:rPr sz="3000" b="1"/>
              <a:t>ompetition purposes, a Success Factor will be implemented in the season regulations in: Boys’ Soccer, Girls’ Volleyball, Boys’ Basketball, Girls’ Basketball, Softball, Girls’ Soccer, and Baseball. </a:t>
            </a:r>
          </a:p>
          <a:p>
            <a:pPr marL="0" lvl="0" indent="0">
              <a:buSzTx/>
              <a:buNone/>
              <a:defRPr sz="1800"/>
            </a:pPr>
            <a:r>
              <a:rPr sz="3000" b="1"/>
              <a:t>	1.1. Rational - These seven sports represent all WIAA-sponsored team sports with a multi-divisional playoff format in which all schools qualify for post-season play which also do not crown individual champions.</a:t>
            </a:r>
          </a:p>
          <a:p>
            <a:pPr marL="0" lvl="0" indent="0">
              <a:buSzTx/>
              <a:buNone/>
              <a:defRPr sz="1800"/>
            </a:pPr>
            <a:r>
              <a:rPr sz="3000" b="1"/>
              <a:t>2. This plan shall be implemented in the seven sports beginning with the fall season of the 2016-17 school year. </a:t>
            </a:r>
          </a:p>
          <a:p>
            <a:pPr marL="0" lvl="0" indent="0">
              <a:buSzTx/>
              <a:buNone/>
              <a:defRPr sz="1800"/>
            </a:pPr>
            <a:r>
              <a:rPr sz="3000" b="1"/>
              <a:t>3. Divisional assignment will begin with the previous year’s divisional assignmen</a:t>
            </a:r>
            <a:r>
              <a:rPr sz="3500" b="1"/>
              <a:t>t</a:t>
            </a:r>
            <a:r>
              <a:rPr sz="3700" b="1"/>
              <a:t>.</a:t>
            </a:r>
          </a:p>
          <a:p>
            <a:pPr marL="0" lvl="0" indent="0">
              <a:buSzTx/>
              <a:buNone/>
              <a:defRPr sz="1800"/>
            </a:pPr>
            <a:endParaRPr sz="3700" b="1"/>
          </a:p>
          <a:p>
            <a:pPr marL="0" lvl="0" indent="0">
              <a:buSzTx/>
              <a:buNone/>
              <a:defRPr sz="1800"/>
            </a:pPr>
            <a:endParaRPr sz="3700" b="1"/>
          </a:p>
          <a:p>
            <a:pPr marL="0" lvl="0" indent="0">
              <a:buSzTx/>
              <a:buNone/>
              <a:defRPr sz="1800"/>
            </a:pPr>
            <a:endParaRPr sz="3700" b="1"/>
          </a:p>
        </p:txBody>
      </p:sp>
      <p:sp>
        <p:nvSpPr>
          <p:cNvPr id="138" name="Shape 13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20</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1270000" y="254000"/>
            <a:ext cx="10464800" cy="136597"/>
          </a:xfrm>
          <a:prstGeom prst="rect">
            <a:avLst/>
          </a:prstGeom>
        </p:spPr>
        <p:txBody>
          <a:bodyPr/>
          <a:lstStyle/>
          <a:p>
            <a:pPr lvl="0"/>
            <a:endParaRPr/>
          </a:p>
        </p:txBody>
      </p:sp>
      <p:sp>
        <p:nvSpPr>
          <p:cNvPr id="141" name="Shape 141"/>
          <p:cNvSpPr>
            <a:spLocks noGrp="1"/>
          </p:cNvSpPr>
          <p:nvPr>
            <p:ph type="body" idx="1"/>
          </p:nvPr>
        </p:nvSpPr>
        <p:spPr>
          <a:xfrm>
            <a:off x="1129282" y="619060"/>
            <a:ext cx="10308937" cy="9034806"/>
          </a:xfrm>
          <a:prstGeom prst="rect">
            <a:avLst/>
          </a:prstGeom>
        </p:spPr>
        <p:txBody>
          <a:bodyPr/>
          <a:lstStyle/>
          <a:p>
            <a:pPr marL="0" lvl="0" indent="0">
              <a:buSzTx/>
              <a:buNone/>
              <a:defRPr sz="1800"/>
            </a:pPr>
            <a:r>
              <a:rPr sz="3000"/>
              <a:t>4. All teams with a qualifying point total (see Footnote #1) will be promoted to the next upper division.</a:t>
            </a:r>
          </a:p>
          <a:p>
            <a:pPr marL="0" lvl="0" indent="0">
              <a:buSzTx/>
              <a:buNone/>
              <a:defRPr sz="1800"/>
            </a:pPr>
            <a:r>
              <a:rPr sz="3000"/>
              <a:t>	4.1.Promotion will only occur in the sport where a school has achieved the required points. </a:t>
            </a:r>
          </a:p>
          <a:p>
            <a:pPr marL="0" lvl="0" indent="0">
              <a:buSzTx/>
              <a:buNone/>
              <a:defRPr sz="1800"/>
            </a:pPr>
            <a:r>
              <a:rPr sz="3000"/>
              <a:t>5. All teams promoted using success factor will be locked into the promoted division. </a:t>
            </a:r>
          </a:p>
          <a:p>
            <a:pPr marL="0" lvl="0" indent="0">
              <a:buSzTx/>
              <a:buNone/>
              <a:defRPr sz="1800"/>
            </a:pPr>
            <a:r>
              <a:rPr sz="3000"/>
              <a:t>6. Following promotion and locking, all non-promoted teams will be placed in divisions based on enrollment, consistent with the WIAA season regulations currently in place.  </a:t>
            </a:r>
          </a:p>
        </p:txBody>
      </p:sp>
      <p:sp>
        <p:nvSpPr>
          <p:cNvPr id="142" name="Shape 142"/>
          <p:cNvSpPr>
            <a:spLocks noGrp="1"/>
          </p:cNvSpPr>
          <p:nvPr>
            <p:ph type="sldNum" sz="quarter" idx="2"/>
          </p:nvPr>
        </p:nvSpPr>
        <p:spPr>
          <a:xfrm>
            <a:off x="6330950" y="9571004"/>
            <a:ext cx="342900" cy="368301"/>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21</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xfrm>
            <a:off x="1270000" y="254000"/>
            <a:ext cx="10464800" cy="35579"/>
          </a:xfrm>
          <a:prstGeom prst="rect">
            <a:avLst/>
          </a:prstGeom>
        </p:spPr>
        <p:txBody>
          <a:bodyPr/>
          <a:lstStyle/>
          <a:p>
            <a:pPr lvl="0"/>
            <a:endParaRPr/>
          </a:p>
        </p:txBody>
      </p:sp>
      <p:sp>
        <p:nvSpPr>
          <p:cNvPr id="145" name="Shape 145"/>
          <p:cNvSpPr>
            <a:spLocks noGrp="1"/>
          </p:cNvSpPr>
          <p:nvPr>
            <p:ph type="body" idx="1"/>
          </p:nvPr>
        </p:nvSpPr>
        <p:spPr>
          <a:xfrm>
            <a:off x="866515" y="441815"/>
            <a:ext cx="11004584" cy="10683283"/>
          </a:xfrm>
          <a:prstGeom prst="rect">
            <a:avLst/>
          </a:prstGeom>
        </p:spPr>
        <p:txBody>
          <a:bodyPr/>
          <a:lstStyle/>
          <a:p>
            <a:pPr marL="0" lvl="0" indent="0">
              <a:buSzTx/>
              <a:buNone/>
              <a:defRPr sz="1800"/>
            </a:pPr>
            <a:r>
              <a:rPr sz="2600" dirty="0"/>
              <a:t>7. Following application of season regulations, no team can be moved down a division due to another team’s promotion if they have earned any success factor points in that division in the last three years.			</a:t>
            </a:r>
          </a:p>
          <a:p>
            <a:pPr marL="0" lvl="0" indent="0">
              <a:buSzTx/>
              <a:buNone/>
              <a:defRPr sz="1800"/>
            </a:pPr>
            <a:r>
              <a:rPr sz="2600" dirty="0"/>
              <a:t>	7.1.Should this situation arise, that school or schools will be locked in the previous years division, and the next smallest enrollment school or schools with no success factor points in the last three years will be moved down.</a:t>
            </a:r>
          </a:p>
          <a:p>
            <a:pPr marL="0" lvl="0" indent="0">
              <a:buSzTx/>
              <a:buNone/>
              <a:defRPr sz="1800"/>
            </a:pPr>
            <a:r>
              <a:rPr sz="2600"/>
              <a:t>	7.2.Any tie will be addressed consistent with current season regulations after the application of this </a:t>
            </a:r>
            <a:r>
              <a:rPr sz="2600" smtClean="0"/>
              <a:t>claus</a:t>
            </a:r>
            <a:r>
              <a:rPr lang="en-US" sz="2600" smtClean="0"/>
              <a:t>e.</a:t>
            </a:r>
            <a:endParaRPr sz="2600"/>
          </a:p>
          <a:p>
            <a:pPr marL="0" lvl="0" indent="0">
              <a:buSzTx/>
              <a:buNone/>
              <a:defRPr sz="1800"/>
            </a:pPr>
            <a:r>
              <a:rPr sz="2600" dirty="0"/>
              <a:t>8. The 3-year cumulative period used in determining placement for the first year of implementation will be the 2013-14, 2014-15, and 2015-16 school years.</a:t>
            </a:r>
          </a:p>
          <a:p>
            <a:pPr marL="0" lvl="0" indent="0">
              <a:buSzTx/>
              <a:buNone/>
              <a:defRPr sz="1800"/>
            </a:pPr>
            <a:r>
              <a:rPr sz="2600" dirty="0"/>
              <a:t>9. No team will move more than one division from the previous year’s divisional assignment to the current year’s divisional assignment. </a:t>
            </a:r>
          </a:p>
          <a:p>
            <a:pPr marL="0" lvl="0" indent="0">
              <a:buSzTx/>
              <a:buNone/>
              <a:defRPr sz="1800"/>
            </a:pPr>
            <a:r>
              <a:rPr sz="2600" dirty="0"/>
              <a:t>10. Once promoted, points from a lower division will not be considered in a subsequent promotion.</a:t>
            </a:r>
          </a:p>
          <a:p>
            <a:pPr marL="0" lvl="0" indent="0">
              <a:buSzTx/>
              <a:buNone/>
              <a:defRPr sz="1800"/>
            </a:pPr>
            <a:r>
              <a:rPr sz="2600" dirty="0"/>
              <a:t>11.Once promoted, teams will leave the promoted division if they have less than 6 points earned in all divisions in the last 3 years.</a:t>
            </a:r>
          </a:p>
          <a:p>
            <a:pPr marL="0" lvl="0" indent="0">
              <a:buSzTx/>
              <a:buNone/>
              <a:defRPr sz="1800"/>
            </a:pPr>
            <a:endParaRPr sz="3000" dirty="0"/>
          </a:p>
          <a:p>
            <a:pPr marL="0" lvl="0" indent="0">
              <a:buSzTx/>
              <a:buNone/>
              <a:defRPr sz="1800"/>
            </a:pPr>
            <a:endParaRPr sz="3000" dirty="0"/>
          </a:p>
        </p:txBody>
      </p:sp>
      <p:sp>
        <p:nvSpPr>
          <p:cNvPr id="146" name="Shape 14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22</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1270000" y="254000"/>
            <a:ext cx="10464800" cy="1088699"/>
          </a:xfrm>
          <a:prstGeom prst="rect">
            <a:avLst/>
          </a:prstGeom>
        </p:spPr>
        <p:txBody>
          <a:bodyPr/>
          <a:lstStyle>
            <a:lvl1pPr>
              <a:defRPr sz="5300"/>
            </a:lvl1pPr>
          </a:lstStyle>
          <a:p>
            <a:pPr lvl="0">
              <a:defRPr sz="1800"/>
            </a:pPr>
            <a:r>
              <a:rPr sz="5300"/>
              <a:t>Footnotes</a:t>
            </a:r>
          </a:p>
        </p:txBody>
      </p:sp>
      <p:sp>
        <p:nvSpPr>
          <p:cNvPr id="149" name="Shape 149"/>
          <p:cNvSpPr>
            <a:spLocks noGrp="1"/>
          </p:cNvSpPr>
          <p:nvPr>
            <p:ph type="body" idx="1"/>
          </p:nvPr>
        </p:nvSpPr>
        <p:spPr>
          <a:xfrm>
            <a:off x="1535799" y="1407214"/>
            <a:ext cx="10438355" cy="7786570"/>
          </a:xfrm>
          <a:prstGeom prst="rect">
            <a:avLst/>
          </a:prstGeom>
        </p:spPr>
        <p:txBody>
          <a:bodyPr lIns="0" tIns="0" rIns="0" bIns="0" anchor="t"/>
          <a:lstStyle/>
          <a:p>
            <a:pPr marL="0" lvl="0" indent="0">
              <a:buSzTx/>
              <a:buNone/>
              <a:defRPr sz="1800"/>
            </a:pPr>
            <a:r>
              <a:rPr sz="2700" dirty="0"/>
              <a:t>1.Points will be assigned in the following way:</a:t>
            </a:r>
          </a:p>
          <a:p>
            <a:pPr marL="0" lvl="0" indent="0">
              <a:buSzTx/>
              <a:buNone/>
              <a:defRPr sz="1800"/>
            </a:pPr>
            <a:r>
              <a:rPr sz="2700" dirty="0"/>
              <a:t>	1.1.Points will only be awarded once per postseason. A maximum of 4 points may be earned by a team in a post-season tournament. Teams will be assigned points from only one of the following categories per year per sport</a:t>
            </a:r>
            <a:r>
              <a:rPr sz="2700" dirty="0" smtClean="0"/>
              <a:t>:</a:t>
            </a:r>
            <a:r>
              <a:rPr lang="en-US" sz="2700" dirty="0" smtClean="0"/>
              <a:t> </a:t>
            </a:r>
            <a:r>
              <a:rPr lang="en-US" sz="2700" b="1" dirty="0" smtClean="0"/>
              <a:t>The most points a team can earn is 4 points a year.</a:t>
            </a:r>
            <a:endParaRPr sz="2700" b="1" dirty="0"/>
          </a:p>
          <a:p>
            <a:pPr marL="0" lvl="0" indent="0">
              <a:buSzTx/>
              <a:buNone/>
              <a:defRPr sz="1800"/>
            </a:pPr>
            <a:r>
              <a:rPr sz="2700" dirty="0"/>
              <a:t>	4 points for winning a state championship game</a:t>
            </a:r>
          </a:p>
          <a:p>
            <a:pPr marL="0" lvl="0" indent="0">
              <a:buSzTx/>
              <a:buNone/>
              <a:defRPr sz="1800"/>
            </a:pPr>
            <a:r>
              <a:rPr sz="2700" dirty="0"/>
              <a:t>	3 points for advancing to the state championship game</a:t>
            </a:r>
          </a:p>
          <a:p>
            <a:pPr marL="0" lvl="0" indent="0">
              <a:buSzTx/>
              <a:buNone/>
              <a:defRPr sz="1800"/>
            </a:pPr>
            <a:r>
              <a:rPr sz="2700" dirty="0"/>
              <a:t>	2 points for advancing to a state semifinal (final 4)</a:t>
            </a:r>
          </a:p>
          <a:p>
            <a:pPr marL="0" lvl="0" indent="0">
              <a:buSzTx/>
              <a:buNone/>
              <a:defRPr sz="1800"/>
            </a:pPr>
            <a:r>
              <a:rPr sz="2700" dirty="0"/>
              <a:t>	1 point for advancing to a state quarterfinal (final 8)</a:t>
            </a:r>
          </a:p>
          <a:p>
            <a:pPr marL="0" lvl="0" indent="0">
              <a:buSzTx/>
              <a:buNone/>
              <a:defRPr sz="1800"/>
            </a:pPr>
            <a:r>
              <a:rPr sz="2700" dirty="0"/>
              <a:t>	1.2. Points will be cumulative for a period of 3 years. </a:t>
            </a:r>
          </a:p>
          <a:p>
            <a:pPr marL="0" lvl="0" indent="0">
              <a:buSzTx/>
              <a:buNone/>
              <a:defRPr sz="1800"/>
            </a:pPr>
            <a:r>
              <a:rPr sz="2700" dirty="0"/>
              <a:t>	1.3.If at the close of any season, a team has earned a 3-year cumulative total greater than 6 points or higher or when a school reaches 6 points, it will be promoted to the next higher division in the next season for that sport.</a:t>
            </a:r>
          </a:p>
          <a:p>
            <a:pPr marL="0" lvl="0" indent="0">
              <a:buSzTx/>
              <a:buNone/>
              <a:defRPr sz="1800"/>
            </a:pPr>
            <a:endParaRPr sz="4200" dirty="0"/>
          </a:p>
          <a:p>
            <a:pPr marL="0" lvl="0" indent="0">
              <a:buSzTx/>
              <a:buNone/>
              <a:defRPr sz="1800"/>
            </a:pPr>
            <a:r>
              <a:rPr sz="4200" dirty="0"/>
              <a:t>When a co-op forms, the co-op has a point total equal to combined total of the joining entities. </a:t>
            </a:r>
          </a:p>
          <a:p>
            <a:pPr marL="0" lvl="0" indent="0">
              <a:buSzTx/>
              <a:buNone/>
              <a:defRPr sz="1800"/>
            </a:pPr>
            <a:r>
              <a:rPr sz="4200" dirty="0"/>
              <a:t>When a co-op dissolves, each team has the point total of the dissolving entity. </a:t>
            </a:r>
          </a:p>
        </p:txBody>
      </p:sp>
      <p:sp>
        <p:nvSpPr>
          <p:cNvPr id="150" name="Shape 15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23</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xfrm>
            <a:off x="1270000" y="144553"/>
            <a:ext cx="10464800" cy="2438401"/>
          </a:xfrm>
          <a:prstGeom prst="rect">
            <a:avLst/>
          </a:prstGeom>
        </p:spPr>
        <p:txBody>
          <a:bodyPr/>
          <a:lstStyle>
            <a:lvl1pPr>
              <a:defRPr sz="4800"/>
            </a:lvl1pPr>
          </a:lstStyle>
          <a:p>
            <a:pPr lvl="0">
              <a:defRPr sz="1800"/>
            </a:pPr>
            <a:r>
              <a:rPr sz="4800"/>
              <a:t>Footnotes</a:t>
            </a:r>
          </a:p>
        </p:txBody>
      </p:sp>
      <p:sp>
        <p:nvSpPr>
          <p:cNvPr id="153" name="Shape 153"/>
          <p:cNvSpPr>
            <a:spLocks noGrp="1"/>
          </p:cNvSpPr>
          <p:nvPr>
            <p:ph type="body" idx="1"/>
          </p:nvPr>
        </p:nvSpPr>
        <p:spPr>
          <a:xfrm>
            <a:off x="1270000" y="1962895"/>
            <a:ext cx="10464800" cy="6520705"/>
          </a:xfrm>
          <a:prstGeom prst="rect">
            <a:avLst/>
          </a:prstGeom>
        </p:spPr>
        <p:txBody>
          <a:bodyPr/>
          <a:lstStyle/>
          <a:p>
            <a:pPr marL="0" lvl="0" indent="0">
              <a:buSzTx/>
              <a:buNone/>
              <a:defRPr sz="1800"/>
            </a:pPr>
            <a:r>
              <a:rPr sz="3700"/>
              <a:t>2. Addressing Co-ops:</a:t>
            </a:r>
          </a:p>
          <a:p>
            <a:pPr marL="0" lvl="0" indent="0">
              <a:buSzTx/>
              <a:buNone/>
              <a:defRPr sz="1800"/>
            </a:pPr>
            <a:r>
              <a:rPr sz="3700"/>
              <a:t>	2.1.When a co-op forms, the co-op has a point total equal to combined total of the 	joining entities. </a:t>
            </a:r>
          </a:p>
          <a:p>
            <a:pPr marL="0" lvl="0" indent="0">
              <a:buSzTx/>
              <a:buNone/>
              <a:defRPr sz="1800"/>
            </a:pPr>
            <a:r>
              <a:rPr sz="3700"/>
              <a:t>	2.2. When a co-op dissolves, each team has 		the point total of the dissolving entity. </a:t>
            </a:r>
          </a:p>
        </p:txBody>
      </p:sp>
      <p:sp>
        <p:nvSpPr>
          <p:cNvPr id="154" name="Shape 15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24</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xfrm>
            <a:off x="444500" y="-2044700"/>
            <a:ext cx="10464800" cy="2438400"/>
          </a:xfrm>
          <a:prstGeom prst="rect">
            <a:avLst/>
          </a:prstGeom>
        </p:spPr>
        <p:txBody>
          <a:bodyPr/>
          <a:lstStyle/>
          <a:p>
            <a:pPr lvl="0"/>
            <a:endParaRPr/>
          </a:p>
        </p:txBody>
      </p:sp>
      <p:sp>
        <p:nvSpPr>
          <p:cNvPr id="66" name="Shape 66"/>
          <p:cNvSpPr>
            <a:spLocks noGrp="1"/>
          </p:cNvSpPr>
          <p:nvPr>
            <p:ph type="body" idx="1"/>
          </p:nvPr>
        </p:nvSpPr>
        <p:spPr>
          <a:xfrm>
            <a:off x="1181100" y="1358900"/>
            <a:ext cx="10464800" cy="8142734"/>
          </a:xfrm>
          <a:prstGeom prst="rect">
            <a:avLst/>
          </a:prstGeom>
          <a:blipFill>
            <a:blip r:embed="rId2"/>
          </a:blipFill>
          <a:effectLst>
            <a:outerShdw blurRad="38100" dist="25400" dir="5400000" rotWithShape="0">
              <a:srgbClr val="000000">
                <a:alpha val="50000"/>
              </a:srgbClr>
            </a:outerShdw>
          </a:effectLst>
        </p:spPr>
        <p:txBody>
          <a:bodyPr lIns="0" tIns="0" rIns="0" bIns="0"/>
          <a:lstStyle>
            <a:lvl1pPr marL="0" indent="0" algn="ctr">
              <a:spcBef>
                <a:spcPts val="0"/>
              </a:spcBef>
              <a:buSzTx/>
              <a:buNone/>
              <a:defRPr sz="6200">
                <a:solidFill>
                  <a:srgbClr val="FFFFFF"/>
                </a:solidFill>
                <a:effectLst>
                  <a:outerShdw blurRad="38100" dist="12700" dir="5400000" rotWithShape="0">
                    <a:srgbClr val="000000">
                      <a:alpha val="50000"/>
                    </a:srgbClr>
                  </a:outerShdw>
                </a:effectLst>
              </a:defRPr>
            </a:lvl1pPr>
          </a:lstStyle>
          <a:p>
            <a:pPr lvl="0">
              <a:defRPr sz="1800">
                <a:solidFill>
                  <a:srgbClr val="000000"/>
                </a:solidFill>
                <a:effectLst/>
              </a:defRPr>
            </a:pPr>
            <a:r>
              <a:rPr sz="6200">
                <a:solidFill>
                  <a:srgbClr val="FFFFFF"/>
                </a:solidFill>
                <a:effectLst>
                  <a:outerShdw blurRad="38100" dist="12700" dir="5400000" rotWithShape="0">
                    <a:srgbClr val="000000">
                      <a:alpha val="50000"/>
                    </a:srgbClr>
                  </a:outerShdw>
                </a:effectLst>
              </a:rPr>
              <a:t>Competitive Equity was defined as “more schools have an opportunity to compete on a more level playing field in post-season play.”</a:t>
            </a:r>
          </a:p>
        </p:txBody>
      </p:sp>
      <p:sp>
        <p:nvSpPr>
          <p:cNvPr id="67" name="Shape 67"/>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3</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1270000" y="-254000"/>
            <a:ext cx="10464800" cy="2955280"/>
          </a:xfrm>
          <a:prstGeom prst="rect">
            <a:avLst/>
          </a:prstGeom>
        </p:spPr>
        <p:txBody>
          <a:bodyPr/>
          <a:lstStyle/>
          <a:p>
            <a:pPr lvl="0">
              <a:defRPr sz="1800"/>
            </a:pPr>
            <a:r>
              <a:rPr sz="4000" dirty="0"/>
              <a:t>The Committee met:</a:t>
            </a:r>
          </a:p>
          <a:p>
            <a:pPr lvl="0">
              <a:defRPr sz="1800"/>
            </a:pPr>
            <a:r>
              <a:rPr sz="4000" dirty="0"/>
              <a:t>July 7-8, August 3-4, </a:t>
            </a:r>
            <a:r>
              <a:rPr sz="4000" dirty="0" smtClean="0"/>
              <a:t>October</a:t>
            </a:r>
            <a:r>
              <a:rPr lang="en-US" sz="4000" dirty="0" smtClean="0"/>
              <a:t> 1&amp; 28</a:t>
            </a:r>
            <a:r>
              <a:rPr sz="4000" dirty="0" smtClean="0"/>
              <a:t>, </a:t>
            </a:r>
            <a:r>
              <a:rPr sz="4000" dirty="0"/>
              <a:t>Nov. 18</a:t>
            </a:r>
          </a:p>
          <a:p>
            <a:pPr lvl="0">
              <a:defRPr sz="1800"/>
            </a:pPr>
            <a:r>
              <a:rPr sz="4000" dirty="0"/>
              <a:t>The following viable solutions were developed and investigated by the Committee: </a:t>
            </a:r>
          </a:p>
        </p:txBody>
      </p:sp>
      <p:sp>
        <p:nvSpPr>
          <p:cNvPr id="70" name="Shape 70"/>
          <p:cNvSpPr>
            <a:spLocks noGrp="1"/>
          </p:cNvSpPr>
          <p:nvPr>
            <p:ph type="body" idx="1"/>
          </p:nvPr>
        </p:nvSpPr>
        <p:spPr>
          <a:xfrm>
            <a:off x="1270000" y="2768600"/>
            <a:ext cx="10464800" cy="6658552"/>
          </a:xfrm>
          <a:prstGeom prst="rect">
            <a:avLst/>
          </a:prstGeom>
        </p:spPr>
        <p:txBody>
          <a:bodyPr lIns="0" tIns="0" rIns="0" bIns="0" anchor="t"/>
          <a:lstStyle/>
          <a:p>
            <a:pPr marL="888999" lvl="0" indent="-571499">
              <a:defRPr sz="1800"/>
            </a:pPr>
            <a:r>
              <a:rPr sz="3200" b="1"/>
              <a:t>1.65 Multiplier </a:t>
            </a:r>
          </a:p>
          <a:p>
            <a:pPr marL="888999" lvl="0" indent="-571499">
              <a:defRPr sz="1800"/>
            </a:pPr>
            <a:r>
              <a:rPr sz="3200" b="1"/>
              <a:t>Status Quo</a:t>
            </a:r>
          </a:p>
          <a:p>
            <a:pPr marL="888999" lvl="0" indent="-571499">
              <a:defRPr sz="1800"/>
            </a:pPr>
            <a:r>
              <a:rPr sz="3200" b="1"/>
              <a:t>Add a division in sports that would contain no private schools. ( Exception: Not in Football)</a:t>
            </a:r>
          </a:p>
          <a:p>
            <a:pPr marL="888999" lvl="0" indent="-571499">
              <a:defRPr sz="1800"/>
            </a:pPr>
            <a:r>
              <a:rPr sz="3200" b="1"/>
              <a:t>Long Term Success Factors:  point system for regional,sectionals,and state that would accumulate and move a team up a division over an established period of time.</a:t>
            </a:r>
          </a:p>
          <a:p>
            <a:pPr marL="888999" lvl="0" indent="-571499">
              <a:defRPr sz="1800"/>
            </a:pPr>
            <a:r>
              <a:rPr sz="3200" b="1"/>
              <a:t>Reducer: Subtract students on free and reduced lunch,or a percentage of those students from total enrollment.</a:t>
            </a:r>
          </a:p>
        </p:txBody>
      </p:sp>
      <p:sp>
        <p:nvSpPr>
          <p:cNvPr id="71" name="Shape 71"/>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4</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1270000" y="254000"/>
            <a:ext cx="10464800" cy="1352799"/>
          </a:xfrm>
          <a:prstGeom prst="rect">
            <a:avLst/>
          </a:prstGeom>
        </p:spPr>
        <p:txBody>
          <a:bodyPr/>
          <a:lstStyle>
            <a:lvl1pPr>
              <a:defRPr sz="6100"/>
            </a:lvl1pPr>
          </a:lstStyle>
          <a:p>
            <a:pPr lvl="0">
              <a:defRPr sz="1800"/>
            </a:pPr>
            <a:r>
              <a:rPr sz="6100"/>
              <a:t>Solutions continued</a:t>
            </a:r>
          </a:p>
        </p:txBody>
      </p:sp>
      <p:sp>
        <p:nvSpPr>
          <p:cNvPr id="74" name="Shape 74"/>
          <p:cNvSpPr>
            <a:spLocks noGrp="1"/>
          </p:cNvSpPr>
          <p:nvPr>
            <p:ph type="body" idx="1"/>
          </p:nvPr>
        </p:nvSpPr>
        <p:spPr>
          <a:xfrm>
            <a:off x="1270000" y="2051817"/>
            <a:ext cx="10464800" cy="6965034"/>
          </a:xfrm>
          <a:prstGeom prst="rect">
            <a:avLst/>
          </a:prstGeom>
        </p:spPr>
        <p:txBody>
          <a:bodyPr/>
          <a:lstStyle/>
          <a:p>
            <a:pPr lvl="0">
              <a:defRPr sz="1800"/>
            </a:pPr>
            <a:r>
              <a:rPr sz="3800" b="1"/>
              <a:t>Equal distribution of private schools throughout division.</a:t>
            </a:r>
          </a:p>
          <a:p>
            <a:pPr lvl="0">
              <a:defRPr sz="1800"/>
            </a:pPr>
            <a:r>
              <a:rPr sz="3800" b="1"/>
              <a:t>Sport specific private/public separate state tournaments or path to the state tournament in tennis, golf, volleyball, and soccer.</a:t>
            </a:r>
          </a:p>
          <a:p>
            <a:pPr lvl="0">
              <a:defRPr sz="1800"/>
            </a:pPr>
            <a:r>
              <a:rPr sz="3800" b="1"/>
              <a:t>Geographical population multiplier ( public and private)</a:t>
            </a:r>
          </a:p>
          <a:p>
            <a:pPr lvl="0">
              <a:defRPr sz="1800"/>
            </a:pPr>
            <a:r>
              <a:rPr sz="3800" b="1"/>
              <a:t>Out of feeder school/open enrolled student multiplier.</a:t>
            </a:r>
          </a:p>
        </p:txBody>
      </p:sp>
      <p:sp>
        <p:nvSpPr>
          <p:cNvPr id="75" name="Shape 75"/>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5</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xfrm>
            <a:off x="780730" y="152273"/>
            <a:ext cx="11923888" cy="2170496"/>
          </a:xfrm>
          <a:prstGeom prst="rect">
            <a:avLst/>
          </a:prstGeom>
          <a:ln w="25400">
            <a:solidFill>
              <a:srgbClr val="85888D"/>
            </a:solidFill>
          </a:ln>
        </p:spPr>
        <p:txBody>
          <a:bodyPr lIns="0" tIns="0" rIns="0" bIns="0"/>
          <a:lstStyle>
            <a:lvl1pPr>
              <a:defRPr sz="4700" b="1">
                <a:effectLst>
                  <a:outerShdw blurRad="38100" dist="12700" dir="5400000" rotWithShape="0">
                    <a:srgbClr val="000000">
                      <a:alpha val="50000"/>
                    </a:srgbClr>
                  </a:outerShdw>
                </a:effectLst>
              </a:defRPr>
            </a:lvl1pPr>
          </a:lstStyle>
          <a:p>
            <a:pPr lvl="0">
              <a:defRPr sz="1800" b="0">
                <a:effectLst/>
              </a:defRPr>
            </a:pPr>
            <a:r>
              <a:rPr sz="4700" b="1">
                <a:effectLst>
                  <a:outerShdw blurRad="38100" dist="12700" dir="5400000" rotWithShape="0">
                    <a:srgbClr val="000000">
                      <a:alpha val="50000"/>
                    </a:srgbClr>
                  </a:outerShdw>
                </a:effectLst>
              </a:rPr>
              <a:t>Criteria Used for Assessing Potential Solutions</a:t>
            </a:r>
          </a:p>
        </p:txBody>
      </p:sp>
      <p:sp>
        <p:nvSpPr>
          <p:cNvPr id="82" name="Shape 82"/>
          <p:cNvSpPr>
            <a:spLocks noGrp="1"/>
          </p:cNvSpPr>
          <p:nvPr>
            <p:ph type="body" idx="1"/>
          </p:nvPr>
        </p:nvSpPr>
        <p:spPr>
          <a:xfrm>
            <a:off x="1140168" y="2809708"/>
            <a:ext cx="10464801" cy="6608416"/>
          </a:xfrm>
          <a:prstGeom prst="rect">
            <a:avLst/>
          </a:prstGeom>
          <a:solidFill>
            <a:srgbClr val="70BF41"/>
          </a:solidFill>
          <a:effectLst>
            <a:outerShdw blurRad="50800" dist="12700" rotWithShape="0">
              <a:srgbClr val="000000">
                <a:alpha val="50000"/>
              </a:srgbClr>
            </a:outerShdw>
          </a:effectLst>
        </p:spPr>
        <p:txBody>
          <a:bodyPr lIns="0" tIns="0" rIns="0" bIns="0"/>
          <a:lstStyle/>
          <a:p>
            <a:pPr marL="861785" lvl="0" indent="-544285">
              <a:spcBef>
                <a:spcPts val="0"/>
              </a:spcBef>
              <a:defRPr sz="1800"/>
            </a:pPr>
            <a:r>
              <a:rPr sz="4800">
                <a:effectLst>
                  <a:outerShdw blurRad="38100" dist="12700" dir="5400000" rotWithShape="0">
                    <a:srgbClr val="000000">
                      <a:alpha val="50000"/>
                    </a:srgbClr>
                  </a:outerShdw>
                </a:effectLst>
              </a:rPr>
              <a:t>Sport Specific</a:t>
            </a:r>
          </a:p>
          <a:p>
            <a:pPr marL="861785" lvl="0" indent="-544285">
              <a:spcBef>
                <a:spcPts val="0"/>
              </a:spcBef>
              <a:defRPr sz="1800"/>
            </a:pPr>
            <a:r>
              <a:rPr sz="4800">
                <a:effectLst>
                  <a:outerShdw blurRad="38100" dist="12700" dir="5400000" rotWithShape="0">
                    <a:srgbClr val="000000">
                      <a:alpha val="50000"/>
                    </a:srgbClr>
                  </a:outerShdw>
                </a:effectLst>
              </a:rPr>
              <a:t>Addresses schools in rural/urban areas.</a:t>
            </a:r>
          </a:p>
          <a:p>
            <a:pPr marL="861785" lvl="0" indent="-544285">
              <a:spcBef>
                <a:spcPts val="0"/>
              </a:spcBef>
              <a:defRPr sz="1800"/>
            </a:pPr>
            <a:r>
              <a:rPr sz="4800">
                <a:effectLst>
                  <a:outerShdw blurRad="38100" dist="12700" dir="5400000" rotWithShape="0">
                    <a:srgbClr val="000000">
                      <a:alpha val="50000"/>
                    </a:srgbClr>
                  </a:outerShdw>
                </a:effectLst>
              </a:rPr>
              <a:t>Universal application to all WIAA member schools.</a:t>
            </a:r>
          </a:p>
          <a:p>
            <a:pPr marL="861785" lvl="0" indent="-544285">
              <a:spcBef>
                <a:spcPts val="0"/>
              </a:spcBef>
              <a:defRPr sz="1800"/>
            </a:pPr>
            <a:r>
              <a:rPr sz="4800">
                <a:effectLst>
                  <a:outerShdw blurRad="38100" dist="12700" dir="5400000" rotWithShape="0">
                    <a:srgbClr val="000000">
                      <a:alpha val="50000"/>
                    </a:srgbClr>
                  </a:outerShdw>
                </a:effectLst>
              </a:rPr>
              <a:t>Clear, concise and supported by data.</a:t>
            </a:r>
          </a:p>
          <a:p>
            <a:pPr marL="861785" lvl="0" indent="-544285">
              <a:spcBef>
                <a:spcPts val="0"/>
              </a:spcBef>
              <a:defRPr sz="1800"/>
            </a:pPr>
            <a:r>
              <a:rPr sz="4800">
                <a:effectLst>
                  <a:outerShdw blurRad="38100" dist="12700" dir="5400000" rotWithShape="0">
                    <a:srgbClr val="000000">
                      <a:alpha val="50000"/>
                    </a:srgbClr>
                  </a:outerShdw>
                </a:effectLst>
              </a:rPr>
              <a:t>Can be reviewed and will be evaluated.</a:t>
            </a:r>
          </a:p>
        </p:txBody>
      </p:sp>
      <p:sp>
        <p:nvSpPr>
          <p:cNvPr id="83" name="Shape 83"/>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6</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1270000" y="254000"/>
            <a:ext cx="10464800" cy="1698022"/>
          </a:xfrm>
          <a:prstGeom prst="rect">
            <a:avLst/>
          </a:prstGeom>
        </p:spPr>
        <p:txBody>
          <a:bodyPr/>
          <a:lstStyle>
            <a:lvl1pPr>
              <a:defRPr sz="6800" b="1"/>
            </a:lvl1pPr>
          </a:lstStyle>
          <a:p>
            <a:pPr lvl="0">
              <a:defRPr sz="1800" b="0"/>
            </a:pPr>
            <a:r>
              <a:rPr sz="6800" b="1"/>
              <a:t>Why not the Multiplier?</a:t>
            </a:r>
          </a:p>
        </p:txBody>
      </p:sp>
      <p:sp>
        <p:nvSpPr>
          <p:cNvPr id="86" name="Shape 86"/>
          <p:cNvSpPr>
            <a:spLocks noGrp="1"/>
          </p:cNvSpPr>
          <p:nvPr>
            <p:ph type="sldNum" sz="quarter" idx="2"/>
          </p:nvPr>
        </p:nvSpPr>
        <p:spPr>
          <a:xfrm>
            <a:off x="6388099" y="9333097"/>
            <a:ext cx="228601" cy="368301"/>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7</a:t>
            </a:fld>
            <a:endParaRPr/>
          </a:p>
        </p:txBody>
      </p:sp>
      <p:sp>
        <p:nvSpPr>
          <p:cNvPr id="87" name="Shape 87"/>
          <p:cNvSpPr>
            <a:spLocks noGrp="1"/>
          </p:cNvSpPr>
          <p:nvPr>
            <p:ph type="body" idx="1"/>
          </p:nvPr>
        </p:nvSpPr>
        <p:spPr>
          <a:xfrm>
            <a:off x="731089" y="2109886"/>
            <a:ext cx="11542622" cy="7345846"/>
          </a:xfrm>
          <a:prstGeom prst="rect">
            <a:avLst/>
          </a:prstGeom>
        </p:spPr>
        <p:txBody>
          <a:bodyPr lIns="0" tIns="0" rIns="0" bIns="0" anchor="t"/>
          <a:lstStyle/>
          <a:p>
            <a:pPr marL="589642" lvl="0" indent="-272142">
              <a:lnSpc>
                <a:spcPct val="150000"/>
              </a:lnSpc>
              <a:defRPr sz="1800"/>
            </a:pPr>
            <a:r>
              <a:rPr sz="2600" b="1" i="1" dirty="0">
                <a:latin typeface="Geneva"/>
                <a:ea typeface="Geneva"/>
                <a:cs typeface="Geneva"/>
                <a:sym typeface="Geneva"/>
              </a:rPr>
              <a:t>The Multiplier is not universally applied to all members.</a:t>
            </a:r>
          </a:p>
          <a:p>
            <a:pPr marL="506581" lvl="0" indent="-189081">
              <a:lnSpc>
                <a:spcPct val="150000"/>
              </a:lnSpc>
              <a:defRPr sz="1800"/>
            </a:pPr>
            <a:r>
              <a:rPr sz="2600" b="1" i="1" dirty="0">
                <a:latin typeface="Geneva"/>
                <a:ea typeface="Geneva"/>
                <a:cs typeface="Geneva"/>
                <a:sym typeface="Geneva"/>
              </a:rPr>
              <a:t>The Multiplier does not take into account Open Enrollment / non boundary schools in </a:t>
            </a:r>
            <a:r>
              <a:rPr sz="2600" b="1" i="1" dirty="0" smtClean="0">
                <a:latin typeface="Geneva"/>
                <a:ea typeface="Geneva"/>
                <a:cs typeface="Geneva"/>
                <a:sym typeface="Geneva"/>
              </a:rPr>
              <a:t>Wisconsin</a:t>
            </a:r>
            <a:r>
              <a:rPr lang="en-US" sz="2600" b="1" i="1" dirty="0" smtClean="0">
                <a:latin typeface="Geneva"/>
                <a:ea typeface="Geneva"/>
                <a:cs typeface="Geneva"/>
                <a:sym typeface="Geneva"/>
              </a:rPr>
              <a:t> and is a target for lawsuits.</a:t>
            </a:r>
            <a:endParaRPr sz="2600" b="1" i="1" dirty="0">
              <a:latin typeface="Geneva"/>
              <a:ea typeface="Geneva"/>
              <a:cs typeface="Geneva"/>
              <a:sym typeface="Geneva"/>
            </a:endParaRPr>
          </a:p>
          <a:p>
            <a:pPr marL="506581" lvl="0" indent="-189081">
              <a:lnSpc>
                <a:spcPct val="150000"/>
              </a:lnSpc>
              <a:defRPr sz="1800"/>
            </a:pPr>
            <a:r>
              <a:rPr sz="2600" b="1" i="1" dirty="0">
                <a:latin typeface="Geneva"/>
                <a:ea typeface="Geneva"/>
                <a:cs typeface="Geneva"/>
                <a:sym typeface="Geneva"/>
              </a:rPr>
              <a:t>While it might move some private schools, it does not solve the problem. Over time,other schools would emerge. Empirical evidence from Missouri has indicated that the multiplier formula did not decrease the amount of state championships won by private schools.Two states (Georgia and Arkansas) have abandoned the multiplier format.  </a:t>
            </a:r>
          </a:p>
          <a:p>
            <a:pPr marL="0" lvl="0" indent="0">
              <a:lnSpc>
                <a:spcPct val="150000"/>
              </a:lnSpc>
              <a:buSzTx/>
              <a:buNone/>
              <a:defRPr sz="1800"/>
            </a:pPr>
            <a:endParaRPr sz="2600" b="1" i="1" dirty="0">
              <a:latin typeface="Geneva"/>
              <a:ea typeface="Geneva"/>
              <a:cs typeface="Geneva"/>
              <a:sym typeface="Geneva"/>
            </a:endParaRPr>
          </a:p>
          <a:p>
            <a:pPr marL="0" lvl="0" indent="0">
              <a:lnSpc>
                <a:spcPct val="150000"/>
              </a:lnSpc>
              <a:buSzTx/>
              <a:buNone/>
              <a:defRPr sz="1800"/>
            </a:pPr>
            <a:endParaRPr sz="2600" b="1" i="1" dirty="0">
              <a:latin typeface="Geneva"/>
              <a:ea typeface="Geneva"/>
              <a:cs typeface="Geneva"/>
              <a:sym typeface="Genev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lstStyle/>
          <a:p>
            <a:pPr lvl="0">
              <a:defRPr sz="1800"/>
            </a:pPr>
            <a:r>
              <a:rPr sz="8400"/>
              <a:t>Multiplier con’t</a:t>
            </a:r>
          </a:p>
        </p:txBody>
      </p:sp>
      <p:sp>
        <p:nvSpPr>
          <p:cNvPr id="90" name="Shape 90"/>
          <p:cNvSpPr>
            <a:spLocks noGrp="1"/>
          </p:cNvSpPr>
          <p:nvPr>
            <p:ph type="body" idx="1"/>
          </p:nvPr>
        </p:nvSpPr>
        <p:spPr>
          <a:xfrm>
            <a:off x="1270000" y="2407806"/>
            <a:ext cx="10464800" cy="6075794"/>
          </a:xfrm>
          <a:prstGeom prst="rect">
            <a:avLst/>
          </a:prstGeom>
        </p:spPr>
        <p:txBody>
          <a:bodyPr lIns="0" tIns="0" rIns="0" bIns="0" anchor="t"/>
          <a:lstStyle/>
          <a:p>
            <a:pPr marL="589642" lvl="0" indent="-272142">
              <a:lnSpc>
                <a:spcPct val="150000"/>
              </a:lnSpc>
              <a:defRPr sz="1800"/>
            </a:pPr>
            <a:r>
              <a:rPr sz="3000" b="1" dirty="0">
                <a:latin typeface="Geneva"/>
                <a:ea typeface="Geneva"/>
                <a:cs typeface="Geneva"/>
                <a:sym typeface="Geneva"/>
              </a:rPr>
              <a:t>Not all private schools are the same and yet, the multiplier treats them the same. </a:t>
            </a:r>
          </a:p>
          <a:p>
            <a:pPr marL="589642" lvl="0" indent="-272142">
              <a:lnSpc>
                <a:spcPct val="150000"/>
              </a:lnSpc>
              <a:defRPr sz="1800"/>
            </a:pPr>
            <a:r>
              <a:rPr sz="3000" b="1" dirty="0">
                <a:latin typeface="Geneva"/>
                <a:ea typeface="Geneva"/>
                <a:cs typeface="Geneva"/>
                <a:sym typeface="Geneva"/>
              </a:rPr>
              <a:t>The goal of the committee is not to target just private schools, but to analyze all schools success factors.</a:t>
            </a:r>
          </a:p>
          <a:p>
            <a:pPr marL="589642" lvl="0" indent="-272142">
              <a:lnSpc>
                <a:spcPct val="150000"/>
              </a:lnSpc>
              <a:defRPr sz="1800"/>
            </a:pPr>
            <a:r>
              <a:rPr sz="3000" b="1" dirty="0">
                <a:latin typeface="Geneva"/>
                <a:ea typeface="Geneva"/>
                <a:cs typeface="Geneva"/>
                <a:sym typeface="Geneva"/>
              </a:rPr>
              <a:t>The Committee did not believe the multiplier would address the concerns of the rural schools</a:t>
            </a:r>
            <a:r>
              <a:rPr sz="3000" b="1" dirty="0" smtClean="0">
                <a:latin typeface="Geneva"/>
                <a:ea typeface="Geneva"/>
                <a:cs typeface="Geneva"/>
                <a:sym typeface="Geneva"/>
              </a:rPr>
              <a:t>.</a:t>
            </a:r>
            <a:endParaRPr lang="en-US" sz="3000" b="1" dirty="0" smtClean="0">
              <a:latin typeface="Geneva"/>
              <a:ea typeface="Geneva"/>
              <a:cs typeface="Geneva"/>
              <a:sym typeface="Geneva"/>
            </a:endParaRPr>
          </a:p>
          <a:p>
            <a:pPr marL="317500" lvl="0" indent="0">
              <a:lnSpc>
                <a:spcPct val="150000"/>
              </a:lnSpc>
              <a:buNone/>
              <a:defRPr sz="1800"/>
            </a:pPr>
            <a:endParaRPr sz="3000" b="1" dirty="0">
              <a:latin typeface="Geneva"/>
              <a:ea typeface="Geneva"/>
              <a:cs typeface="Geneva"/>
              <a:sym typeface="Geneva"/>
            </a:endParaRPr>
          </a:p>
        </p:txBody>
      </p:sp>
      <p:sp>
        <p:nvSpPr>
          <p:cNvPr id="91" name="Shape 91"/>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8</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lvl1pPr>
              <a:defRPr sz="5500"/>
            </a:lvl1pPr>
          </a:lstStyle>
          <a:p>
            <a:pPr lvl="0">
              <a:defRPr sz="1800"/>
            </a:pPr>
            <a:r>
              <a:rPr sz="5500"/>
              <a:t>Adding a Division at lowest level without Private Schools.</a:t>
            </a:r>
          </a:p>
        </p:txBody>
      </p:sp>
      <p:sp>
        <p:nvSpPr>
          <p:cNvPr id="94" name="Shape 94"/>
          <p:cNvSpPr>
            <a:spLocks noGrp="1"/>
          </p:cNvSpPr>
          <p:nvPr>
            <p:ph type="body" idx="1"/>
          </p:nvPr>
        </p:nvSpPr>
        <p:spPr>
          <a:prstGeom prst="rect">
            <a:avLst/>
          </a:prstGeom>
        </p:spPr>
        <p:txBody>
          <a:bodyPr/>
          <a:lstStyle/>
          <a:p>
            <a:pPr lvl="0">
              <a:defRPr sz="1800"/>
            </a:pPr>
            <a:r>
              <a:rPr sz="3700"/>
              <a:t>This does not address Division 2 and 3 issues and is not applied universally.</a:t>
            </a:r>
          </a:p>
          <a:p>
            <a:pPr lvl="0">
              <a:defRPr sz="1800"/>
            </a:pPr>
            <a:r>
              <a:rPr sz="3700"/>
              <a:t>To add a division to satisfy a small portion of the membership and still not address the other divisions would be considered financially irresponsible</a:t>
            </a:r>
          </a:p>
          <a:p>
            <a:pPr lvl="0">
              <a:defRPr sz="1800"/>
            </a:pPr>
            <a:r>
              <a:rPr sz="3700"/>
              <a:t>No data available to support proposal.</a:t>
            </a:r>
          </a:p>
        </p:txBody>
      </p:sp>
      <p:sp>
        <p:nvSpPr>
          <p:cNvPr id="95" name="Shape 9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t>9</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TotalTime>
  <Words>1324</Words>
  <Application>Microsoft Macintosh PowerPoint</Application>
  <PresentationFormat>Custom</PresentationFormat>
  <Paragraphs>155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White</vt:lpstr>
      <vt:lpstr>PowerPoint Presentation</vt:lpstr>
      <vt:lpstr> Mission</vt:lpstr>
      <vt:lpstr>PowerPoint Presentation</vt:lpstr>
      <vt:lpstr>The Committee met: July 7-8, August 3-4, October 1&amp; 28, Nov. 18 The following viable solutions were developed and investigated by the Committee: </vt:lpstr>
      <vt:lpstr>Solutions continued</vt:lpstr>
      <vt:lpstr>Criteria Used for Assessing Potential Solutions</vt:lpstr>
      <vt:lpstr>Why not the Multiplier?</vt:lpstr>
      <vt:lpstr>Multiplier con’t</vt:lpstr>
      <vt:lpstr>Adding a Division at lowest level without Private Schools.</vt:lpstr>
      <vt:lpstr>Equal Distribution of Private School throughout the Divisions.</vt:lpstr>
      <vt:lpstr>Sport Specific Public and Private Separate State Tournaments</vt:lpstr>
      <vt:lpstr>Out -of -Feeder School/Open Enrolled Student Multiplier</vt:lpstr>
      <vt:lpstr>“Criteria” applied to nine proposals! This resulted in 3 proposals that met the “Criteria” for further study.</vt:lpstr>
      <vt:lpstr>Reducer</vt:lpstr>
      <vt:lpstr>Why Reducer Rejected</vt:lpstr>
      <vt:lpstr>Geographical, Boundary Specific, Multiplier</vt:lpstr>
      <vt:lpstr>Why Geographical Boundary Rejected? Radius of 10 miles then take 2% of population and that would be added to your student population.</vt:lpstr>
      <vt:lpstr>Success Factor</vt:lpstr>
      <vt:lpstr>Success Factor Proposal </vt:lpstr>
      <vt:lpstr>PowerPoint Presentation</vt:lpstr>
      <vt:lpstr>PowerPoint Presentation</vt:lpstr>
      <vt:lpstr>PowerPoint Presentation</vt:lpstr>
      <vt:lpstr>Footnotes</vt:lpstr>
      <vt:lpstr>Footnotes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7</cp:revision>
  <dcterms:modified xsi:type="dcterms:W3CDTF">2014-12-29T16:30:35Z</dcterms:modified>
</cp:coreProperties>
</file>